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2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5" r:id="rId9"/>
    <p:sldId id="263" r:id="rId10"/>
    <p:sldId id="266" r:id="rId11"/>
    <p:sldId id="269" r:id="rId12"/>
    <p:sldId id="271" r:id="rId13"/>
    <p:sldId id="272" r:id="rId14"/>
    <p:sldId id="268" r:id="rId15"/>
    <p:sldId id="270" r:id="rId16"/>
    <p:sldId id="273" r:id="rId17"/>
    <p:sldId id="274" r:id="rId1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sv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4399" y="2053877"/>
            <a:ext cx="8672193" cy="2117375"/>
          </a:xfrm>
        </p:spPr>
        <p:txBody>
          <a:bodyPr anchor="b">
            <a:noAutofit/>
          </a:bodyPr>
          <a:lstStyle>
            <a:lvl1pPr algn="r">
              <a:defRPr sz="3750" b="1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4399" y="4171253"/>
            <a:ext cx="8672193" cy="365125"/>
          </a:xfrm>
        </p:spPr>
        <p:txBody>
          <a:bodyPr anchor="b">
            <a:noAutofit/>
          </a:bodyPr>
          <a:lstStyle>
            <a:lvl1pPr marL="0" indent="0" algn="r">
              <a:buNone/>
              <a:defRPr sz="2250">
                <a:solidFill>
                  <a:schemeClr val="tx2"/>
                </a:solidFill>
                <a:latin typeface="+mj-lt"/>
              </a:defRPr>
            </a:lvl1pPr>
            <a:lvl2pPr marL="457214" indent="0" algn="ctr">
              <a:buNone/>
              <a:defRPr sz="2000"/>
            </a:lvl2pPr>
            <a:lvl3pPr marL="914428" indent="0" algn="ctr">
              <a:buNone/>
              <a:defRPr sz="1800"/>
            </a:lvl3pPr>
            <a:lvl4pPr marL="1371643" indent="0" algn="ctr">
              <a:buNone/>
              <a:defRPr sz="1600"/>
            </a:lvl4pPr>
            <a:lvl5pPr marL="1828857" indent="0" algn="ctr">
              <a:buNone/>
              <a:defRPr sz="1600"/>
            </a:lvl5pPr>
            <a:lvl6pPr marL="2286071" indent="0" algn="ctr">
              <a:buNone/>
              <a:defRPr sz="1600"/>
            </a:lvl6pPr>
            <a:lvl7pPr marL="2743285" indent="0" algn="ctr">
              <a:buNone/>
              <a:defRPr sz="1600"/>
            </a:lvl7pPr>
            <a:lvl8pPr marL="3200500" indent="0" algn="ctr">
              <a:buNone/>
              <a:defRPr sz="1600"/>
            </a:lvl8pPr>
            <a:lvl9pPr marL="3657714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22" name="Zástupný symbol pro datum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A24CF-4485-4DE7-B00E-6F2A45F36C5F}" type="datetimeFigureOut">
              <a:rPr lang="cs-CZ" smtClean="0"/>
              <a:t>08.01.2025</a:t>
            </a:fld>
            <a:endParaRPr lang="cs-CZ" dirty="0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4" name="Zástupný symbol pro číslo snímku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FAA39-83D0-45A7-8B14-B6378215DDB2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Graphic 9">
            <a:extLst>
              <a:ext uri="{FF2B5EF4-FFF2-40B4-BE49-F238E27FC236}">
                <a16:creationId xmlns:a16="http://schemas.microsoft.com/office/drawing/2014/main" id="{BFCE97E5-DEEF-433E-A1AB-551EAED31CF4}"/>
              </a:ext>
            </a:extLst>
          </p:cNvPr>
          <p:cNvSpPr/>
          <p:nvPr/>
        </p:nvSpPr>
        <p:spPr>
          <a:xfrm>
            <a:off x="8673994" y="1"/>
            <a:ext cx="3034800" cy="5893593"/>
          </a:xfrm>
          <a:custGeom>
            <a:avLst/>
            <a:gdLst>
              <a:gd name="connsiteX0" fmla="*/ 2433717 w 3530756"/>
              <a:gd name="connsiteY0" fmla="*/ 1782839 h 6856193"/>
              <a:gd name="connsiteX1" fmla="*/ 2433717 w 3530756"/>
              <a:gd name="connsiteY1" fmla="*/ 0 h 6856193"/>
              <a:gd name="connsiteX2" fmla="*/ 1337280 w 3530756"/>
              <a:gd name="connsiteY2" fmla="*/ 0 h 6856193"/>
              <a:gd name="connsiteX3" fmla="*/ 1337280 w 3530756"/>
              <a:gd name="connsiteY3" fmla="*/ 1782839 h 6856193"/>
              <a:gd name="connsiteX4" fmla="*/ 2433717 w 3530756"/>
              <a:gd name="connsiteY4" fmla="*/ 2879878 h 6856193"/>
              <a:gd name="connsiteX5" fmla="*/ 1337280 w 3530756"/>
              <a:gd name="connsiteY5" fmla="*/ 3976316 h 6856193"/>
              <a:gd name="connsiteX6" fmla="*/ 1337280 w 3530756"/>
              <a:gd name="connsiteY6" fmla="*/ 5759155 h 6856193"/>
              <a:gd name="connsiteX7" fmla="*/ 399197 w 3530756"/>
              <a:gd name="connsiteY7" fmla="*/ 5759155 h 6856193"/>
              <a:gd name="connsiteX8" fmla="*/ 0 w 3530756"/>
              <a:gd name="connsiteY8" fmla="*/ 6856194 h 6856193"/>
              <a:gd name="connsiteX9" fmla="*/ 1337280 w 3530756"/>
              <a:gd name="connsiteY9" fmla="*/ 6856194 h 6856193"/>
              <a:gd name="connsiteX10" fmla="*/ 2433717 w 3530756"/>
              <a:gd name="connsiteY10" fmla="*/ 5759155 h 6856193"/>
              <a:gd name="connsiteX11" fmla="*/ 2433717 w 3530756"/>
              <a:gd name="connsiteY11" fmla="*/ 3976316 h 6856193"/>
              <a:gd name="connsiteX12" fmla="*/ 3530757 w 3530756"/>
              <a:gd name="connsiteY12" fmla="*/ 2879878 h 6856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30756" h="6856193">
                <a:moveTo>
                  <a:pt x="2433717" y="1782839"/>
                </a:moveTo>
                <a:lnTo>
                  <a:pt x="2433717" y="0"/>
                </a:lnTo>
                <a:lnTo>
                  <a:pt x="1337280" y="0"/>
                </a:lnTo>
                <a:lnTo>
                  <a:pt x="1337280" y="1782839"/>
                </a:lnTo>
                <a:lnTo>
                  <a:pt x="2433717" y="2879878"/>
                </a:lnTo>
                <a:lnTo>
                  <a:pt x="1337280" y="3976316"/>
                </a:lnTo>
                <a:lnTo>
                  <a:pt x="1337280" y="5759155"/>
                </a:lnTo>
                <a:lnTo>
                  <a:pt x="399197" y="5759155"/>
                </a:lnTo>
                <a:lnTo>
                  <a:pt x="0" y="6856194"/>
                </a:lnTo>
                <a:lnTo>
                  <a:pt x="1337280" y="6856194"/>
                </a:lnTo>
                <a:lnTo>
                  <a:pt x="2433717" y="5759155"/>
                </a:lnTo>
                <a:lnTo>
                  <a:pt x="2433717" y="3976316"/>
                </a:lnTo>
                <a:lnTo>
                  <a:pt x="3530757" y="2879878"/>
                </a:lnTo>
                <a:close/>
              </a:path>
            </a:pathLst>
          </a:custGeom>
          <a:solidFill>
            <a:srgbClr val="000000"/>
          </a:solidFill>
          <a:ln w="6014" cap="flat">
            <a:noFill/>
            <a:prstDash val="solid"/>
            <a:miter/>
          </a:ln>
        </p:spPr>
        <p:txBody>
          <a:bodyPr rtlCol="0" anchor="ctr"/>
          <a:lstStyle/>
          <a:p>
            <a:endParaRPr lang="en-150" sz="1800"/>
          </a:p>
        </p:txBody>
      </p:sp>
      <p:pic>
        <p:nvPicPr>
          <p:cNvPr id="12" name="Graphic 4">
            <a:extLst>
              <a:ext uri="{FF2B5EF4-FFF2-40B4-BE49-F238E27FC236}">
                <a16:creationId xmlns:a16="http://schemas.microsoft.com/office/drawing/2014/main" id="{0787BB2C-AD45-4072-A2A1-DA14769A0F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78000" y="280800"/>
            <a:ext cx="5713667" cy="113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295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st s obrazovým obsahem (negativní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A24CF-4485-4DE7-B00E-6F2A45F36C5F}" type="datetimeFigureOut">
              <a:rPr lang="cs-CZ" smtClean="0"/>
              <a:t>08.01.2025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FAA39-83D0-45A7-8B14-B6378215DDB2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Zástupný symbol pro text 23"/>
          <p:cNvSpPr>
            <a:spLocks noGrp="1"/>
          </p:cNvSpPr>
          <p:nvPr>
            <p:ph type="body" sz="quarter" idx="13" hasCustomPrompt="1"/>
          </p:nvPr>
        </p:nvSpPr>
        <p:spPr>
          <a:xfrm>
            <a:off x="1573200" y="1695110"/>
            <a:ext cx="9975600" cy="401860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28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cs-CZ" dirty="0"/>
              <a:t>Popisek obrázku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BB3F755-233E-46DA-89F2-CF9F9A487A7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73200" y="2364908"/>
            <a:ext cx="9975599" cy="3600123"/>
          </a:xfrm>
          <a:blipFill dpi="0" rotWithShape="1">
            <a:blip r:embed="rId2"/>
            <a:srcRect/>
            <a:stretch>
              <a:fillRect t="-46000" b="-38000"/>
            </a:stretch>
          </a:blipFill>
        </p:spPr>
        <p:txBody>
          <a:bodyPr lIns="0" tIns="0" rIns="0" bIns="0" anchor="t" anchorCtr="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en-150" dirty="0"/>
          </a:p>
        </p:txBody>
      </p:sp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7596189" y="535781"/>
            <a:ext cx="8834437" cy="625126"/>
          </a:xfrm>
          <a:custGeom>
            <a:avLst/>
            <a:gdLst>
              <a:gd name="connsiteX0" fmla="*/ 171718 w 8834437"/>
              <a:gd name="connsiteY0" fmla="*/ 0 h 625126"/>
              <a:gd name="connsiteX1" fmla="*/ 272274 w 8834437"/>
              <a:gd name="connsiteY1" fmla="*/ 0 h 625126"/>
              <a:gd name="connsiteX2" fmla="*/ 4397904 w 8834437"/>
              <a:gd name="connsiteY2" fmla="*/ 0 h 625126"/>
              <a:gd name="connsiteX3" fmla="*/ 5504273 w 8834437"/>
              <a:gd name="connsiteY3" fmla="*/ 0 h 625126"/>
              <a:gd name="connsiteX4" fmla="*/ 5747144 w 8834437"/>
              <a:gd name="connsiteY4" fmla="*/ 0 h 625126"/>
              <a:gd name="connsiteX5" fmla="*/ 5785200 w 8834437"/>
              <a:gd name="connsiteY5" fmla="*/ 0 h 625126"/>
              <a:gd name="connsiteX6" fmla="*/ 8834437 w 8834437"/>
              <a:gd name="connsiteY6" fmla="*/ 0 h 625126"/>
              <a:gd name="connsiteX7" fmla="*/ 8834437 w 8834437"/>
              <a:gd name="connsiteY7" fmla="*/ 625126 h 625126"/>
              <a:gd name="connsiteX8" fmla="*/ 5785200 w 8834437"/>
              <a:gd name="connsiteY8" fmla="*/ 625126 h 625126"/>
              <a:gd name="connsiteX9" fmla="*/ 5747144 w 8834437"/>
              <a:gd name="connsiteY9" fmla="*/ 625126 h 625126"/>
              <a:gd name="connsiteX10" fmla="*/ 5504273 w 8834437"/>
              <a:gd name="connsiteY10" fmla="*/ 625126 h 625126"/>
              <a:gd name="connsiteX11" fmla="*/ 4397904 w 8834437"/>
              <a:gd name="connsiteY11" fmla="*/ 625126 h 625126"/>
              <a:gd name="connsiteX12" fmla="*/ 272274 w 8834437"/>
              <a:gd name="connsiteY12" fmla="*/ 625126 h 625126"/>
              <a:gd name="connsiteX13" fmla="*/ 171718 w 8834437"/>
              <a:gd name="connsiteY13" fmla="*/ 625126 h 625126"/>
              <a:gd name="connsiteX14" fmla="*/ 83538 w 8834437"/>
              <a:gd name="connsiteY14" fmla="*/ 540022 h 625126"/>
              <a:gd name="connsiteX15" fmla="*/ 83538 w 8834437"/>
              <a:gd name="connsiteY15" fmla="*/ 400762 h 625126"/>
              <a:gd name="connsiteX16" fmla="*/ 0 w 8834437"/>
              <a:gd name="connsiteY16" fmla="*/ 311016 h 625126"/>
              <a:gd name="connsiteX17" fmla="*/ 83538 w 8834437"/>
              <a:gd name="connsiteY17" fmla="*/ 225912 h 625126"/>
              <a:gd name="connsiteX18" fmla="*/ 83538 w 8834437"/>
              <a:gd name="connsiteY18" fmla="*/ 85104 h 625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834437" h="625126">
                <a:moveTo>
                  <a:pt x="171718" y="0"/>
                </a:moveTo>
                <a:lnTo>
                  <a:pt x="272274" y="0"/>
                </a:lnTo>
                <a:lnTo>
                  <a:pt x="4397904" y="0"/>
                </a:lnTo>
                <a:lnTo>
                  <a:pt x="5504273" y="0"/>
                </a:lnTo>
                <a:lnTo>
                  <a:pt x="5747144" y="0"/>
                </a:lnTo>
                <a:lnTo>
                  <a:pt x="5785200" y="0"/>
                </a:lnTo>
                <a:lnTo>
                  <a:pt x="8834437" y="0"/>
                </a:lnTo>
                <a:lnTo>
                  <a:pt x="8834437" y="625126"/>
                </a:lnTo>
                <a:lnTo>
                  <a:pt x="5785200" y="625126"/>
                </a:lnTo>
                <a:lnTo>
                  <a:pt x="5747144" y="625126"/>
                </a:lnTo>
                <a:lnTo>
                  <a:pt x="5504273" y="625126"/>
                </a:lnTo>
                <a:lnTo>
                  <a:pt x="4397904" y="625126"/>
                </a:lnTo>
                <a:lnTo>
                  <a:pt x="272274" y="625126"/>
                </a:lnTo>
                <a:lnTo>
                  <a:pt x="171718" y="625126"/>
                </a:lnTo>
                <a:lnTo>
                  <a:pt x="83538" y="540022"/>
                </a:lnTo>
                <a:lnTo>
                  <a:pt x="83538" y="400762"/>
                </a:lnTo>
                <a:lnTo>
                  <a:pt x="0" y="311016"/>
                </a:lnTo>
                <a:lnTo>
                  <a:pt x="83538" y="225912"/>
                </a:lnTo>
                <a:lnTo>
                  <a:pt x="83538" y="85104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535781" rIns="642938">
            <a:no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13" name="Graphic 6">
            <a:extLst>
              <a:ext uri="{FF2B5EF4-FFF2-40B4-BE49-F238E27FC236}">
                <a16:creationId xmlns:a16="http://schemas.microsoft.com/office/drawing/2014/main" id="{04CCF19D-AF95-4241-8198-924DE51BE6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8000" y="280800"/>
            <a:ext cx="2424494" cy="113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99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ředělový list (negativní)">
    <p:bg>
      <p:bgPr>
        <a:blipFill dpi="0" rotWithShape="1">
          <a:blip r:embed="rId2">
            <a:lum/>
          </a:blip>
          <a:srcRect/>
          <a:stretch>
            <a:fillRect t="-12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97FA24CF-4485-4DE7-B00E-6F2A45F36C5F}" type="datetimeFigureOut">
              <a:rPr lang="cs-CZ" smtClean="0"/>
              <a:pPr/>
              <a:t>08.01.2025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6D7FAA39-83D0-45A7-8B14-B6378215DDB2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9" name="Nadpis 8"/>
          <p:cNvSpPr>
            <a:spLocks noGrp="1"/>
          </p:cNvSpPr>
          <p:nvPr>
            <p:ph type="title"/>
          </p:nvPr>
        </p:nvSpPr>
        <p:spPr>
          <a:xfrm>
            <a:off x="4781034" y="3999600"/>
            <a:ext cx="10039867" cy="1965600"/>
          </a:xfrm>
          <a:custGeom>
            <a:avLst/>
            <a:gdLst>
              <a:gd name="connsiteX0" fmla="*/ 6267967 w 10039867"/>
              <a:gd name="connsiteY0" fmla="*/ 0 h 1965600"/>
              <a:gd name="connsiteX1" fmla="*/ 10039867 w 10039867"/>
              <a:gd name="connsiteY1" fmla="*/ 0 h 1965600"/>
              <a:gd name="connsiteX2" fmla="*/ 10039867 w 10039867"/>
              <a:gd name="connsiteY2" fmla="*/ 1965599 h 1965600"/>
              <a:gd name="connsiteX3" fmla="*/ 6991200 w 10039867"/>
              <a:gd name="connsiteY3" fmla="*/ 1965599 h 1965600"/>
              <a:gd name="connsiteX4" fmla="*/ 6991200 w 10039867"/>
              <a:gd name="connsiteY4" fmla="*/ 1965600 h 1965600"/>
              <a:gd name="connsiteX5" fmla="*/ 542928 w 10039867"/>
              <a:gd name="connsiteY5" fmla="*/ 1965600 h 1965600"/>
              <a:gd name="connsiteX6" fmla="*/ 263597 w 10039867"/>
              <a:gd name="connsiteY6" fmla="*/ 1688701 h 1965600"/>
              <a:gd name="connsiteX7" fmla="*/ 263597 w 10039867"/>
              <a:gd name="connsiteY7" fmla="*/ 1251901 h 1965600"/>
              <a:gd name="connsiteX8" fmla="*/ 0 w 10039867"/>
              <a:gd name="connsiteY8" fmla="*/ 982801 h 1965600"/>
              <a:gd name="connsiteX9" fmla="*/ 263597 w 10039867"/>
              <a:gd name="connsiteY9" fmla="*/ 717601 h 1965600"/>
              <a:gd name="connsiteX10" fmla="*/ 263597 w 10039867"/>
              <a:gd name="connsiteY10" fmla="*/ 280801 h 1965600"/>
              <a:gd name="connsiteX11" fmla="*/ 542929 w 10039867"/>
              <a:gd name="connsiteY11" fmla="*/ 1 h 1965600"/>
              <a:gd name="connsiteX12" fmla="*/ 646819 w 10039867"/>
              <a:gd name="connsiteY12" fmla="*/ 1 h 1965600"/>
              <a:gd name="connsiteX13" fmla="*/ 724890 w 10039867"/>
              <a:gd name="connsiteY13" fmla="*/ 1 h 1965600"/>
              <a:gd name="connsiteX14" fmla="*/ 818329 w 10039867"/>
              <a:gd name="connsiteY14" fmla="*/ 1 h 1965600"/>
              <a:gd name="connsiteX15" fmla="*/ 852754 w 10039867"/>
              <a:gd name="connsiteY15" fmla="*/ 1 h 1965600"/>
              <a:gd name="connsiteX16" fmla="*/ 857671 w 10039867"/>
              <a:gd name="connsiteY16" fmla="*/ 1 h 1965600"/>
              <a:gd name="connsiteX17" fmla="*/ 1414908 w 10039867"/>
              <a:gd name="connsiteY17" fmla="*/ 1 h 1965600"/>
              <a:gd name="connsiteX18" fmla="*/ 1937328 w 10039867"/>
              <a:gd name="connsiteY18" fmla="*/ 1 h 1965600"/>
              <a:gd name="connsiteX19" fmla="*/ 2426056 w 10039867"/>
              <a:gd name="connsiteY19" fmla="*/ 1 h 1965600"/>
              <a:gd name="connsiteX20" fmla="*/ 2882215 w 10039867"/>
              <a:gd name="connsiteY20" fmla="*/ 1 h 1965600"/>
              <a:gd name="connsiteX21" fmla="*/ 3306927 w 10039867"/>
              <a:gd name="connsiteY21" fmla="*/ 1 h 1965600"/>
              <a:gd name="connsiteX22" fmla="*/ 3701317 w 10039867"/>
              <a:gd name="connsiteY22" fmla="*/ 1 h 1965600"/>
              <a:gd name="connsiteX23" fmla="*/ 4066506 w 10039867"/>
              <a:gd name="connsiteY23" fmla="*/ 1 h 1965600"/>
              <a:gd name="connsiteX24" fmla="*/ 4403618 w 10039867"/>
              <a:gd name="connsiteY24" fmla="*/ 1 h 1965600"/>
              <a:gd name="connsiteX25" fmla="*/ 4713776 w 10039867"/>
              <a:gd name="connsiteY25" fmla="*/ 1 h 1965600"/>
              <a:gd name="connsiteX26" fmla="*/ 4998103 w 10039867"/>
              <a:gd name="connsiteY26" fmla="*/ 1 h 1965600"/>
              <a:gd name="connsiteX27" fmla="*/ 5493757 w 10039867"/>
              <a:gd name="connsiteY27" fmla="*/ 1 h 1965600"/>
              <a:gd name="connsiteX28" fmla="*/ 5899564 w 10039867"/>
              <a:gd name="connsiteY28" fmla="*/ 1 h 1965600"/>
              <a:gd name="connsiteX29" fmla="*/ 6224509 w 10039867"/>
              <a:gd name="connsiteY29" fmla="*/ 1 h 1965600"/>
              <a:gd name="connsiteX30" fmla="*/ 6267967 w 10039867"/>
              <a:gd name="connsiteY30" fmla="*/ 1 h 196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0039867" h="1965600">
                <a:moveTo>
                  <a:pt x="6267967" y="0"/>
                </a:moveTo>
                <a:lnTo>
                  <a:pt x="10039867" y="0"/>
                </a:lnTo>
                <a:lnTo>
                  <a:pt x="10039867" y="1965599"/>
                </a:lnTo>
                <a:lnTo>
                  <a:pt x="6991200" y="1965599"/>
                </a:lnTo>
                <a:lnTo>
                  <a:pt x="6991200" y="1965600"/>
                </a:lnTo>
                <a:lnTo>
                  <a:pt x="542928" y="1965600"/>
                </a:lnTo>
                <a:lnTo>
                  <a:pt x="263597" y="1688701"/>
                </a:lnTo>
                <a:cubicBezTo>
                  <a:pt x="263597" y="1251901"/>
                  <a:pt x="263597" y="1251901"/>
                  <a:pt x="263597" y="1251901"/>
                </a:cubicBezTo>
                <a:cubicBezTo>
                  <a:pt x="177042" y="1162201"/>
                  <a:pt x="86554" y="1072501"/>
                  <a:pt x="0" y="982801"/>
                </a:cubicBezTo>
                <a:cubicBezTo>
                  <a:pt x="86554" y="897001"/>
                  <a:pt x="177042" y="807301"/>
                  <a:pt x="263597" y="717601"/>
                </a:cubicBezTo>
                <a:cubicBezTo>
                  <a:pt x="263597" y="280801"/>
                  <a:pt x="263597" y="280801"/>
                  <a:pt x="263597" y="280801"/>
                </a:cubicBezTo>
                <a:cubicBezTo>
                  <a:pt x="358019" y="187201"/>
                  <a:pt x="448507" y="93601"/>
                  <a:pt x="542929" y="1"/>
                </a:cubicBezTo>
                <a:lnTo>
                  <a:pt x="646819" y="1"/>
                </a:lnTo>
                <a:lnTo>
                  <a:pt x="724890" y="1"/>
                </a:lnTo>
                <a:lnTo>
                  <a:pt x="818329" y="1"/>
                </a:lnTo>
                <a:lnTo>
                  <a:pt x="852754" y="1"/>
                </a:lnTo>
                <a:lnTo>
                  <a:pt x="857671" y="1"/>
                </a:lnTo>
                <a:lnTo>
                  <a:pt x="1414908" y="1"/>
                </a:lnTo>
                <a:lnTo>
                  <a:pt x="1937328" y="1"/>
                </a:lnTo>
                <a:lnTo>
                  <a:pt x="2426056" y="1"/>
                </a:lnTo>
                <a:lnTo>
                  <a:pt x="2882215" y="1"/>
                </a:lnTo>
                <a:lnTo>
                  <a:pt x="3306927" y="1"/>
                </a:lnTo>
                <a:lnTo>
                  <a:pt x="3701317" y="1"/>
                </a:lnTo>
                <a:lnTo>
                  <a:pt x="4066506" y="1"/>
                </a:lnTo>
                <a:lnTo>
                  <a:pt x="4403618" y="1"/>
                </a:lnTo>
                <a:lnTo>
                  <a:pt x="4713776" y="1"/>
                </a:lnTo>
                <a:lnTo>
                  <a:pt x="4998103" y="1"/>
                </a:lnTo>
                <a:lnTo>
                  <a:pt x="5493757" y="1"/>
                </a:lnTo>
                <a:lnTo>
                  <a:pt x="5899564" y="1"/>
                </a:lnTo>
                <a:lnTo>
                  <a:pt x="6224509" y="1"/>
                </a:lnTo>
                <a:lnTo>
                  <a:pt x="6267967" y="1"/>
                </a:lnTo>
                <a:close/>
              </a:path>
            </a:pathLst>
          </a:custGeom>
          <a:solidFill>
            <a:schemeClr val="bg1"/>
          </a:solidFill>
        </p:spPr>
        <p:txBody>
          <a:bodyPr vert="horz" wrap="square" lIns="892969" tIns="223266" rIns="642938" bIns="223266" rtlCol="0" anchor="ctr">
            <a:noAutofit/>
          </a:bodyPr>
          <a:lstStyle>
            <a:lvl1pPr>
              <a:defRPr lang="cs-CZ" sz="3750" b="1" baseline="0">
                <a:solidFill>
                  <a:schemeClr val="accent1"/>
                </a:solidFill>
              </a:defRPr>
            </a:lvl1pPr>
          </a:lstStyle>
          <a:p>
            <a:pPr marL="0" marR="0" lvl="0" indent="0" fontAlgn="auto">
              <a:spcAft>
                <a:spcPts val="0"/>
              </a:spcAft>
              <a:buClrTx/>
              <a:buSzTx/>
              <a:buFontTx/>
              <a:tabLst/>
            </a:pPr>
            <a:r>
              <a:rPr lang="cs-CZ"/>
              <a:t>Kliknutím lze upravit styl.</a:t>
            </a:r>
          </a:p>
        </p:txBody>
      </p:sp>
      <p:pic>
        <p:nvPicPr>
          <p:cNvPr id="11" name="Graphic 6">
            <a:extLst>
              <a:ext uri="{FF2B5EF4-FFF2-40B4-BE49-F238E27FC236}">
                <a16:creationId xmlns:a16="http://schemas.microsoft.com/office/drawing/2014/main" id="{3B0C4C91-7647-4172-85FB-DBE45901E8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8000" y="280800"/>
            <a:ext cx="2424494" cy="113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7753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st s celostránkovým obrázkem (negativní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57AE742-71AD-456B-B277-E0C305AF722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blipFill dpi="0" rotWithShape="1">
            <a:blip r:embed="rId2"/>
            <a:srcRect/>
            <a:stretch>
              <a:fillRect t="-12000" b="-6000"/>
            </a:stretch>
          </a:blip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cs-CZ"/>
              <a:t>Kliknutím na ikonu přidáte obrázek.</a:t>
            </a:r>
            <a:endParaRPr lang="en-15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FA24CF-4485-4DE7-B00E-6F2A45F36C5F}" type="datetimeFigureOut">
              <a:rPr lang="cs-CZ" smtClean="0"/>
              <a:pPr/>
              <a:t>08.01.2025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7FAA39-83D0-45A7-8B14-B6378215DDB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8153400" y="5875200"/>
            <a:ext cx="10852498" cy="446533"/>
          </a:xfrm>
          <a:custGeom>
            <a:avLst/>
            <a:gdLst>
              <a:gd name="connsiteX0" fmla="*/ 7438738 w 10852498"/>
              <a:gd name="connsiteY0" fmla="*/ 0 h 446533"/>
              <a:gd name="connsiteX1" fmla="*/ 10852498 w 10852498"/>
              <a:gd name="connsiteY1" fmla="*/ 0 h 446533"/>
              <a:gd name="connsiteX2" fmla="*/ 10852498 w 10852498"/>
              <a:gd name="connsiteY2" fmla="*/ 446533 h 446533"/>
              <a:gd name="connsiteX3" fmla="*/ 7804800 w 10852498"/>
              <a:gd name="connsiteY3" fmla="*/ 446533 h 446533"/>
              <a:gd name="connsiteX4" fmla="*/ 7438738 w 10852498"/>
              <a:gd name="connsiteY4" fmla="*/ 446533 h 446533"/>
              <a:gd name="connsiteX5" fmla="*/ 4133454 w 10852498"/>
              <a:gd name="connsiteY5" fmla="*/ 446533 h 446533"/>
              <a:gd name="connsiteX6" fmla="*/ 4133453 w 10852498"/>
              <a:gd name="connsiteY6" fmla="*/ 446533 h 446533"/>
              <a:gd name="connsiteX7" fmla="*/ 4106263 w 10852498"/>
              <a:gd name="connsiteY7" fmla="*/ 446533 h 446533"/>
              <a:gd name="connsiteX8" fmla="*/ 3932735 w 10852498"/>
              <a:gd name="connsiteY8" fmla="*/ 446533 h 446533"/>
              <a:gd name="connsiteX9" fmla="*/ 194537 w 10852498"/>
              <a:gd name="connsiteY9" fmla="*/ 446533 h 446533"/>
              <a:gd name="connsiteX10" fmla="*/ 122691 w 10852498"/>
              <a:gd name="connsiteY10" fmla="*/ 446533 h 446533"/>
              <a:gd name="connsiteX11" fmla="*/ 59687 w 10852498"/>
              <a:gd name="connsiteY11" fmla="*/ 385743 h 446533"/>
              <a:gd name="connsiteX12" fmla="*/ 59687 w 10852498"/>
              <a:gd name="connsiteY12" fmla="*/ 286268 h 446533"/>
              <a:gd name="connsiteX13" fmla="*/ 0 w 10852498"/>
              <a:gd name="connsiteY13" fmla="*/ 222162 h 446533"/>
              <a:gd name="connsiteX14" fmla="*/ 59687 w 10852498"/>
              <a:gd name="connsiteY14" fmla="*/ 161372 h 446533"/>
              <a:gd name="connsiteX15" fmla="*/ 59687 w 10852498"/>
              <a:gd name="connsiteY15" fmla="*/ 60792 h 446533"/>
              <a:gd name="connsiteX16" fmla="*/ 122691 w 10852498"/>
              <a:gd name="connsiteY16" fmla="*/ 1 h 446533"/>
              <a:gd name="connsiteX17" fmla="*/ 194537 w 10852498"/>
              <a:gd name="connsiteY17" fmla="*/ 1 h 446533"/>
              <a:gd name="connsiteX18" fmla="*/ 3932735 w 10852498"/>
              <a:gd name="connsiteY18" fmla="*/ 1 h 446533"/>
              <a:gd name="connsiteX19" fmla="*/ 4106263 w 10852498"/>
              <a:gd name="connsiteY19" fmla="*/ 1 h 446533"/>
              <a:gd name="connsiteX20" fmla="*/ 4133453 w 10852498"/>
              <a:gd name="connsiteY20" fmla="*/ 1 h 446533"/>
              <a:gd name="connsiteX21" fmla="*/ 4133454 w 10852498"/>
              <a:gd name="connsiteY21" fmla="*/ 1 h 446533"/>
              <a:gd name="connsiteX22" fmla="*/ 7438738 w 10852498"/>
              <a:gd name="connsiteY22" fmla="*/ 1 h 446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0852498" h="446533">
                <a:moveTo>
                  <a:pt x="7438738" y="0"/>
                </a:moveTo>
                <a:lnTo>
                  <a:pt x="10852498" y="0"/>
                </a:lnTo>
                <a:lnTo>
                  <a:pt x="10852498" y="446533"/>
                </a:lnTo>
                <a:lnTo>
                  <a:pt x="7804800" y="446533"/>
                </a:lnTo>
                <a:lnTo>
                  <a:pt x="7438738" y="446533"/>
                </a:lnTo>
                <a:lnTo>
                  <a:pt x="4133454" y="446533"/>
                </a:lnTo>
                <a:lnTo>
                  <a:pt x="4133453" y="446533"/>
                </a:lnTo>
                <a:lnTo>
                  <a:pt x="4106263" y="446533"/>
                </a:lnTo>
                <a:lnTo>
                  <a:pt x="3932735" y="446533"/>
                </a:lnTo>
                <a:lnTo>
                  <a:pt x="194537" y="446533"/>
                </a:lnTo>
                <a:lnTo>
                  <a:pt x="122691" y="446533"/>
                </a:lnTo>
                <a:lnTo>
                  <a:pt x="59687" y="385743"/>
                </a:lnTo>
                <a:lnTo>
                  <a:pt x="59687" y="286268"/>
                </a:lnTo>
                <a:lnTo>
                  <a:pt x="0" y="222162"/>
                </a:lnTo>
                <a:lnTo>
                  <a:pt x="59687" y="161372"/>
                </a:lnTo>
                <a:lnTo>
                  <a:pt x="59687" y="60792"/>
                </a:lnTo>
                <a:lnTo>
                  <a:pt x="122691" y="1"/>
                </a:lnTo>
                <a:lnTo>
                  <a:pt x="194537" y="1"/>
                </a:lnTo>
                <a:lnTo>
                  <a:pt x="3932735" y="1"/>
                </a:lnTo>
                <a:lnTo>
                  <a:pt x="4106263" y="1"/>
                </a:lnTo>
                <a:lnTo>
                  <a:pt x="4133453" y="1"/>
                </a:lnTo>
                <a:lnTo>
                  <a:pt x="4133454" y="1"/>
                </a:lnTo>
                <a:lnTo>
                  <a:pt x="7438738" y="1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356400" tIns="0" rIns="536400" bIns="0">
            <a:noAutofit/>
          </a:bodyPr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39868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st s textovým obsahem (pozitivní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3199" y="1695111"/>
            <a:ext cx="9975863" cy="4269922"/>
          </a:xfrm>
        </p:spPr>
        <p:txBody>
          <a:bodyPr lIns="0" tIns="0" rIns="0" bIns="0">
            <a:normAutofit/>
          </a:bodyPr>
          <a:lstStyle>
            <a:lvl1pPr marL="457200" indent="-457200">
              <a:lnSpc>
                <a:spcPts val="3640"/>
              </a:lnSpc>
              <a:buFont typeface="Comenia Sans" panose="02000503080000020004" pitchFamily="50" charset="0"/>
              <a:buChar char="→"/>
              <a:defRPr sz="2800">
                <a:solidFill>
                  <a:schemeClr val="tx2"/>
                </a:solidFill>
                <a:latin typeface="+mn-lt"/>
              </a:defRPr>
            </a:lvl1pPr>
            <a:lvl2pPr marL="914414" indent="-457200">
              <a:lnSpc>
                <a:spcPts val="3640"/>
              </a:lnSpc>
              <a:buFont typeface="Comenia Sans" panose="02000503080000020004" pitchFamily="50" charset="0"/>
              <a:buChar char="→"/>
              <a:defRPr sz="2600">
                <a:solidFill>
                  <a:schemeClr val="tx2"/>
                </a:solidFill>
                <a:latin typeface="+mn-lt"/>
              </a:defRPr>
            </a:lvl2pPr>
            <a:lvl3pPr marL="1371628" indent="-457200">
              <a:lnSpc>
                <a:spcPts val="3640"/>
              </a:lnSpc>
              <a:buFont typeface="Comenia Sans" panose="02000503080000020004" pitchFamily="50" charset="0"/>
              <a:buChar char="→"/>
              <a:defRPr sz="2600">
                <a:solidFill>
                  <a:schemeClr val="tx2"/>
                </a:solidFill>
                <a:latin typeface="+mn-lt"/>
              </a:defRPr>
            </a:lvl3pPr>
            <a:lvl4pPr marL="1828842" indent="-457200">
              <a:lnSpc>
                <a:spcPts val="3640"/>
              </a:lnSpc>
              <a:buFont typeface="Comenia Sans" panose="02000503080000020004" pitchFamily="50" charset="0"/>
              <a:buChar char="→"/>
              <a:defRPr sz="2600">
                <a:solidFill>
                  <a:schemeClr val="tx2"/>
                </a:solidFill>
                <a:latin typeface="+mn-lt"/>
              </a:defRPr>
            </a:lvl4pPr>
            <a:lvl5pPr marL="2286057" indent="-457200">
              <a:lnSpc>
                <a:spcPts val="3640"/>
              </a:lnSpc>
              <a:buFont typeface="Comenia Sans" panose="02000503080000020004" pitchFamily="50" charset="0"/>
              <a:buChar char="→"/>
              <a:defRPr sz="26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A24CF-4485-4DE7-B00E-6F2A45F36C5F}" type="datetimeFigureOut">
              <a:rPr lang="cs-CZ" smtClean="0"/>
              <a:t>08.01.2025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FAA39-83D0-45A7-8B14-B6378215DDB2}" type="slidenum">
              <a:rPr lang="cs-CZ" smtClean="0"/>
              <a:t>‹#›</a:t>
            </a:fld>
            <a:endParaRPr lang="cs-CZ"/>
          </a:p>
        </p:txBody>
      </p:sp>
      <p:sp>
        <p:nvSpPr>
          <p:cNvPr id="13" name="Nadpis 12"/>
          <p:cNvSpPr>
            <a:spLocks noGrp="1"/>
          </p:cNvSpPr>
          <p:nvPr>
            <p:ph type="title"/>
          </p:nvPr>
        </p:nvSpPr>
        <p:spPr>
          <a:xfrm>
            <a:off x="7596189" y="535781"/>
            <a:ext cx="8834437" cy="625126"/>
          </a:xfrm>
          <a:custGeom>
            <a:avLst/>
            <a:gdLst>
              <a:gd name="connsiteX0" fmla="*/ 171718 w 8834437"/>
              <a:gd name="connsiteY0" fmla="*/ 0 h 625126"/>
              <a:gd name="connsiteX1" fmla="*/ 272274 w 8834437"/>
              <a:gd name="connsiteY1" fmla="*/ 0 h 625126"/>
              <a:gd name="connsiteX2" fmla="*/ 4397904 w 8834437"/>
              <a:gd name="connsiteY2" fmla="*/ 0 h 625126"/>
              <a:gd name="connsiteX3" fmla="*/ 5504273 w 8834437"/>
              <a:gd name="connsiteY3" fmla="*/ 0 h 625126"/>
              <a:gd name="connsiteX4" fmla="*/ 5747144 w 8834437"/>
              <a:gd name="connsiteY4" fmla="*/ 0 h 625126"/>
              <a:gd name="connsiteX5" fmla="*/ 5785200 w 8834437"/>
              <a:gd name="connsiteY5" fmla="*/ 0 h 625126"/>
              <a:gd name="connsiteX6" fmla="*/ 8834437 w 8834437"/>
              <a:gd name="connsiteY6" fmla="*/ 0 h 625126"/>
              <a:gd name="connsiteX7" fmla="*/ 8834437 w 8834437"/>
              <a:gd name="connsiteY7" fmla="*/ 625126 h 625126"/>
              <a:gd name="connsiteX8" fmla="*/ 5785200 w 8834437"/>
              <a:gd name="connsiteY8" fmla="*/ 625126 h 625126"/>
              <a:gd name="connsiteX9" fmla="*/ 5747144 w 8834437"/>
              <a:gd name="connsiteY9" fmla="*/ 625126 h 625126"/>
              <a:gd name="connsiteX10" fmla="*/ 5504273 w 8834437"/>
              <a:gd name="connsiteY10" fmla="*/ 625126 h 625126"/>
              <a:gd name="connsiteX11" fmla="*/ 4397904 w 8834437"/>
              <a:gd name="connsiteY11" fmla="*/ 625126 h 625126"/>
              <a:gd name="connsiteX12" fmla="*/ 272274 w 8834437"/>
              <a:gd name="connsiteY12" fmla="*/ 625126 h 625126"/>
              <a:gd name="connsiteX13" fmla="*/ 171718 w 8834437"/>
              <a:gd name="connsiteY13" fmla="*/ 625126 h 625126"/>
              <a:gd name="connsiteX14" fmla="*/ 83538 w 8834437"/>
              <a:gd name="connsiteY14" fmla="*/ 540022 h 625126"/>
              <a:gd name="connsiteX15" fmla="*/ 83538 w 8834437"/>
              <a:gd name="connsiteY15" fmla="*/ 400762 h 625126"/>
              <a:gd name="connsiteX16" fmla="*/ 0 w 8834437"/>
              <a:gd name="connsiteY16" fmla="*/ 311016 h 625126"/>
              <a:gd name="connsiteX17" fmla="*/ 83538 w 8834437"/>
              <a:gd name="connsiteY17" fmla="*/ 225912 h 625126"/>
              <a:gd name="connsiteX18" fmla="*/ 83538 w 8834437"/>
              <a:gd name="connsiteY18" fmla="*/ 85104 h 625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834437" h="625126">
                <a:moveTo>
                  <a:pt x="171718" y="0"/>
                </a:moveTo>
                <a:lnTo>
                  <a:pt x="272274" y="0"/>
                </a:lnTo>
                <a:lnTo>
                  <a:pt x="4397904" y="0"/>
                </a:lnTo>
                <a:lnTo>
                  <a:pt x="5504273" y="0"/>
                </a:lnTo>
                <a:lnTo>
                  <a:pt x="5747144" y="0"/>
                </a:lnTo>
                <a:lnTo>
                  <a:pt x="5785200" y="0"/>
                </a:lnTo>
                <a:lnTo>
                  <a:pt x="8834437" y="0"/>
                </a:lnTo>
                <a:lnTo>
                  <a:pt x="8834437" y="625126"/>
                </a:lnTo>
                <a:lnTo>
                  <a:pt x="5785200" y="625126"/>
                </a:lnTo>
                <a:lnTo>
                  <a:pt x="5747144" y="625126"/>
                </a:lnTo>
                <a:lnTo>
                  <a:pt x="5504273" y="625126"/>
                </a:lnTo>
                <a:lnTo>
                  <a:pt x="4397904" y="625126"/>
                </a:lnTo>
                <a:lnTo>
                  <a:pt x="272274" y="625126"/>
                </a:lnTo>
                <a:lnTo>
                  <a:pt x="171718" y="625126"/>
                </a:lnTo>
                <a:lnTo>
                  <a:pt x="83538" y="540022"/>
                </a:lnTo>
                <a:lnTo>
                  <a:pt x="83538" y="400762"/>
                </a:lnTo>
                <a:lnTo>
                  <a:pt x="0" y="311016"/>
                </a:lnTo>
                <a:lnTo>
                  <a:pt x="83538" y="225912"/>
                </a:lnTo>
                <a:lnTo>
                  <a:pt x="83538" y="85104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535781" rIns="642938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16" name="Graphic 6">
            <a:extLst>
              <a:ext uri="{FF2B5EF4-FFF2-40B4-BE49-F238E27FC236}">
                <a16:creationId xmlns:a16="http://schemas.microsoft.com/office/drawing/2014/main" id="{88B19DE6-94DF-438F-BD04-E91F94B785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8000" y="280800"/>
            <a:ext cx="2424494" cy="113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190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st s textovým obsahem + kapitola (pozitivní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573199" y="2333583"/>
            <a:ext cx="9975863" cy="3631449"/>
          </a:xfrm>
        </p:spPr>
        <p:txBody>
          <a:bodyPr lIns="0" tIns="0" rIns="0" bIns="0">
            <a:normAutofit/>
          </a:bodyPr>
          <a:lstStyle>
            <a:lvl1pPr marL="457200" indent="-457200">
              <a:lnSpc>
                <a:spcPts val="3640"/>
              </a:lnSpc>
              <a:buFont typeface="Comenia Sans" panose="02000503080000020004" pitchFamily="50" charset="0"/>
              <a:buChar char="→"/>
              <a:defRPr sz="2800">
                <a:solidFill>
                  <a:schemeClr val="tx2"/>
                </a:solidFill>
                <a:latin typeface="+mn-lt"/>
              </a:defRPr>
            </a:lvl1pPr>
            <a:lvl2pPr marL="914414" indent="-457200">
              <a:lnSpc>
                <a:spcPts val="3640"/>
              </a:lnSpc>
              <a:buFont typeface="Comenia Sans" panose="02000503080000020004" pitchFamily="50" charset="0"/>
              <a:buChar char="→"/>
              <a:defRPr sz="2600">
                <a:solidFill>
                  <a:schemeClr val="tx2"/>
                </a:solidFill>
                <a:latin typeface="+mn-lt"/>
              </a:defRPr>
            </a:lvl2pPr>
            <a:lvl3pPr marL="1371628" indent="-457200">
              <a:lnSpc>
                <a:spcPts val="3640"/>
              </a:lnSpc>
              <a:buFont typeface="Comenia Sans" panose="02000503080000020004" pitchFamily="50" charset="0"/>
              <a:buChar char="→"/>
              <a:defRPr sz="2600">
                <a:solidFill>
                  <a:schemeClr val="tx2"/>
                </a:solidFill>
                <a:latin typeface="+mn-lt"/>
              </a:defRPr>
            </a:lvl3pPr>
            <a:lvl4pPr marL="1828842" indent="-457200">
              <a:lnSpc>
                <a:spcPts val="3640"/>
              </a:lnSpc>
              <a:buFont typeface="Comenia Sans" panose="02000503080000020004" pitchFamily="50" charset="0"/>
              <a:buChar char="→"/>
              <a:defRPr sz="2600">
                <a:solidFill>
                  <a:schemeClr val="tx2"/>
                </a:solidFill>
                <a:latin typeface="+mn-lt"/>
              </a:defRPr>
            </a:lvl4pPr>
            <a:lvl5pPr marL="2286057" indent="-457200">
              <a:lnSpc>
                <a:spcPts val="3640"/>
              </a:lnSpc>
              <a:buFont typeface="Comenia Sans" panose="02000503080000020004" pitchFamily="50" charset="0"/>
              <a:buChar char="→"/>
              <a:defRPr sz="26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A24CF-4485-4DE7-B00E-6F2A45F36C5F}" type="datetimeFigureOut">
              <a:rPr lang="cs-CZ" smtClean="0"/>
              <a:t>08.01.2025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FAA39-83D0-45A7-8B14-B6378215DDB2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Zástupný symbol pro text 23"/>
          <p:cNvSpPr>
            <a:spLocks noGrp="1"/>
          </p:cNvSpPr>
          <p:nvPr>
            <p:ph type="body" sz="quarter" idx="13" hasCustomPrompt="1"/>
          </p:nvPr>
        </p:nvSpPr>
        <p:spPr>
          <a:xfrm>
            <a:off x="1573199" y="1695111"/>
            <a:ext cx="9975863" cy="63847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4000" b="1">
                <a:latin typeface="+mj-lt"/>
              </a:defRPr>
            </a:lvl1pPr>
          </a:lstStyle>
          <a:p>
            <a:pPr lvl="0"/>
            <a:r>
              <a:rPr lang="cs-CZ" dirty="0"/>
              <a:t>Nadpis</a:t>
            </a:r>
          </a:p>
        </p:txBody>
      </p:sp>
      <p:sp>
        <p:nvSpPr>
          <p:cNvPr id="9" name="Nadpis 8"/>
          <p:cNvSpPr>
            <a:spLocks noGrp="1"/>
          </p:cNvSpPr>
          <p:nvPr>
            <p:ph type="title" hasCustomPrompt="1"/>
          </p:nvPr>
        </p:nvSpPr>
        <p:spPr>
          <a:xfrm>
            <a:off x="7596189" y="535781"/>
            <a:ext cx="8834437" cy="625126"/>
          </a:xfrm>
          <a:custGeom>
            <a:avLst/>
            <a:gdLst>
              <a:gd name="connsiteX0" fmla="*/ 171718 w 8834437"/>
              <a:gd name="connsiteY0" fmla="*/ 0 h 625126"/>
              <a:gd name="connsiteX1" fmla="*/ 272274 w 8834437"/>
              <a:gd name="connsiteY1" fmla="*/ 0 h 625126"/>
              <a:gd name="connsiteX2" fmla="*/ 4397904 w 8834437"/>
              <a:gd name="connsiteY2" fmla="*/ 0 h 625126"/>
              <a:gd name="connsiteX3" fmla="*/ 5504273 w 8834437"/>
              <a:gd name="connsiteY3" fmla="*/ 0 h 625126"/>
              <a:gd name="connsiteX4" fmla="*/ 5747144 w 8834437"/>
              <a:gd name="connsiteY4" fmla="*/ 0 h 625126"/>
              <a:gd name="connsiteX5" fmla="*/ 5785200 w 8834437"/>
              <a:gd name="connsiteY5" fmla="*/ 0 h 625126"/>
              <a:gd name="connsiteX6" fmla="*/ 8834437 w 8834437"/>
              <a:gd name="connsiteY6" fmla="*/ 0 h 625126"/>
              <a:gd name="connsiteX7" fmla="*/ 8834437 w 8834437"/>
              <a:gd name="connsiteY7" fmla="*/ 625126 h 625126"/>
              <a:gd name="connsiteX8" fmla="*/ 5785200 w 8834437"/>
              <a:gd name="connsiteY8" fmla="*/ 625126 h 625126"/>
              <a:gd name="connsiteX9" fmla="*/ 5747144 w 8834437"/>
              <a:gd name="connsiteY9" fmla="*/ 625126 h 625126"/>
              <a:gd name="connsiteX10" fmla="*/ 5504273 w 8834437"/>
              <a:gd name="connsiteY10" fmla="*/ 625126 h 625126"/>
              <a:gd name="connsiteX11" fmla="*/ 4397904 w 8834437"/>
              <a:gd name="connsiteY11" fmla="*/ 625126 h 625126"/>
              <a:gd name="connsiteX12" fmla="*/ 272274 w 8834437"/>
              <a:gd name="connsiteY12" fmla="*/ 625126 h 625126"/>
              <a:gd name="connsiteX13" fmla="*/ 171718 w 8834437"/>
              <a:gd name="connsiteY13" fmla="*/ 625126 h 625126"/>
              <a:gd name="connsiteX14" fmla="*/ 83538 w 8834437"/>
              <a:gd name="connsiteY14" fmla="*/ 540022 h 625126"/>
              <a:gd name="connsiteX15" fmla="*/ 83538 w 8834437"/>
              <a:gd name="connsiteY15" fmla="*/ 400762 h 625126"/>
              <a:gd name="connsiteX16" fmla="*/ 0 w 8834437"/>
              <a:gd name="connsiteY16" fmla="*/ 311016 h 625126"/>
              <a:gd name="connsiteX17" fmla="*/ 83538 w 8834437"/>
              <a:gd name="connsiteY17" fmla="*/ 225912 h 625126"/>
              <a:gd name="connsiteX18" fmla="*/ 83538 w 8834437"/>
              <a:gd name="connsiteY18" fmla="*/ 85104 h 625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834437" h="625126">
                <a:moveTo>
                  <a:pt x="171718" y="0"/>
                </a:moveTo>
                <a:lnTo>
                  <a:pt x="272274" y="0"/>
                </a:lnTo>
                <a:lnTo>
                  <a:pt x="4397904" y="0"/>
                </a:lnTo>
                <a:lnTo>
                  <a:pt x="5504273" y="0"/>
                </a:lnTo>
                <a:lnTo>
                  <a:pt x="5747144" y="0"/>
                </a:lnTo>
                <a:lnTo>
                  <a:pt x="5785200" y="0"/>
                </a:lnTo>
                <a:lnTo>
                  <a:pt x="8834437" y="0"/>
                </a:lnTo>
                <a:lnTo>
                  <a:pt x="8834437" y="625126"/>
                </a:lnTo>
                <a:lnTo>
                  <a:pt x="5785200" y="625126"/>
                </a:lnTo>
                <a:lnTo>
                  <a:pt x="5747144" y="625126"/>
                </a:lnTo>
                <a:lnTo>
                  <a:pt x="5504273" y="625126"/>
                </a:lnTo>
                <a:lnTo>
                  <a:pt x="4397904" y="625126"/>
                </a:lnTo>
                <a:lnTo>
                  <a:pt x="272274" y="625126"/>
                </a:lnTo>
                <a:lnTo>
                  <a:pt x="171718" y="625126"/>
                </a:lnTo>
                <a:lnTo>
                  <a:pt x="83538" y="540022"/>
                </a:lnTo>
                <a:lnTo>
                  <a:pt x="83538" y="400762"/>
                </a:lnTo>
                <a:lnTo>
                  <a:pt x="0" y="311016"/>
                </a:lnTo>
                <a:lnTo>
                  <a:pt x="83538" y="225912"/>
                </a:lnTo>
                <a:lnTo>
                  <a:pt x="83538" y="85104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535781" rIns="642938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Název kapitoly</a:t>
            </a:r>
          </a:p>
        </p:txBody>
      </p:sp>
      <p:pic>
        <p:nvPicPr>
          <p:cNvPr id="13" name="Graphic 6">
            <a:extLst>
              <a:ext uri="{FF2B5EF4-FFF2-40B4-BE49-F238E27FC236}">
                <a16:creationId xmlns:a16="http://schemas.microsoft.com/office/drawing/2014/main" id="{88B19DE6-94DF-438F-BD04-E91F94B785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8000" y="280800"/>
            <a:ext cx="2424494" cy="113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660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st s obrazovým obsahem (pozitivní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A24CF-4485-4DE7-B00E-6F2A45F36C5F}" type="datetimeFigureOut">
              <a:rPr lang="cs-CZ" smtClean="0"/>
              <a:t>08.01.2025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FAA39-83D0-45A7-8B14-B6378215DDB2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Zástupný symbol pro text 23"/>
          <p:cNvSpPr>
            <a:spLocks noGrp="1"/>
          </p:cNvSpPr>
          <p:nvPr>
            <p:ph type="body" sz="quarter" idx="13" hasCustomPrompt="1"/>
          </p:nvPr>
        </p:nvSpPr>
        <p:spPr>
          <a:xfrm>
            <a:off x="1573199" y="1695110"/>
            <a:ext cx="9975600" cy="401860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cs-CZ" dirty="0"/>
              <a:t>Popisek obrázku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BB3F755-233E-46DA-89F2-CF9F9A487A7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73200" y="2364908"/>
            <a:ext cx="9975600" cy="3600123"/>
          </a:xfrm>
          <a:blipFill dpi="0" rotWithShape="1">
            <a:blip r:embed="rId2"/>
            <a:srcRect/>
            <a:stretch>
              <a:fillRect t="-46000" b="-38000"/>
            </a:stretch>
          </a:blipFill>
        </p:spPr>
        <p:txBody>
          <a:bodyPr lIns="0" tIns="0" rIns="0" bIns="0" anchor="t" anchorCtr="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en-150" dirty="0"/>
          </a:p>
        </p:txBody>
      </p:sp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7596189" y="535781"/>
            <a:ext cx="8834437" cy="625126"/>
          </a:xfrm>
          <a:custGeom>
            <a:avLst/>
            <a:gdLst>
              <a:gd name="connsiteX0" fmla="*/ 171718 w 8834437"/>
              <a:gd name="connsiteY0" fmla="*/ 0 h 625126"/>
              <a:gd name="connsiteX1" fmla="*/ 272274 w 8834437"/>
              <a:gd name="connsiteY1" fmla="*/ 0 h 625126"/>
              <a:gd name="connsiteX2" fmla="*/ 4397904 w 8834437"/>
              <a:gd name="connsiteY2" fmla="*/ 0 h 625126"/>
              <a:gd name="connsiteX3" fmla="*/ 5504273 w 8834437"/>
              <a:gd name="connsiteY3" fmla="*/ 0 h 625126"/>
              <a:gd name="connsiteX4" fmla="*/ 5747144 w 8834437"/>
              <a:gd name="connsiteY4" fmla="*/ 0 h 625126"/>
              <a:gd name="connsiteX5" fmla="*/ 5785200 w 8834437"/>
              <a:gd name="connsiteY5" fmla="*/ 0 h 625126"/>
              <a:gd name="connsiteX6" fmla="*/ 8834437 w 8834437"/>
              <a:gd name="connsiteY6" fmla="*/ 0 h 625126"/>
              <a:gd name="connsiteX7" fmla="*/ 8834437 w 8834437"/>
              <a:gd name="connsiteY7" fmla="*/ 625126 h 625126"/>
              <a:gd name="connsiteX8" fmla="*/ 5785200 w 8834437"/>
              <a:gd name="connsiteY8" fmla="*/ 625126 h 625126"/>
              <a:gd name="connsiteX9" fmla="*/ 5747144 w 8834437"/>
              <a:gd name="connsiteY9" fmla="*/ 625126 h 625126"/>
              <a:gd name="connsiteX10" fmla="*/ 5504273 w 8834437"/>
              <a:gd name="connsiteY10" fmla="*/ 625126 h 625126"/>
              <a:gd name="connsiteX11" fmla="*/ 4397904 w 8834437"/>
              <a:gd name="connsiteY11" fmla="*/ 625126 h 625126"/>
              <a:gd name="connsiteX12" fmla="*/ 272274 w 8834437"/>
              <a:gd name="connsiteY12" fmla="*/ 625126 h 625126"/>
              <a:gd name="connsiteX13" fmla="*/ 171718 w 8834437"/>
              <a:gd name="connsiteY13" fmla="*/ 625126 h 625126"/>
              <a:gd name="connsiteX14" fmla="*/ 83538 w 8834437"/>
              <a:gd name="connsiteY14" fmla="*/ 540022 h 625126"/>
              <a:gd name="connsiteX15" fmla="*/ 83538 w 8834437"/>
              <a:gd name="connsiteY15" fmla="*/ 400762 h 625126"/>
              <a:gd name="connsiteX16" fmla="*/ 0 w 8834437"/>
              <a:gd name="connsiteY16" fmla="*/ 311016 h 625126"/>
              <a:gd name="connsiteX17" fmla="*/ 83538 w 8834437"/>
              <a:gd name="connsiteY17" fmla="*/ 225912 h 625126"/>
              <a:gd name="connsiteX18" fmla="*/ 83538 w 8834437"/>
              <a:gd name="connsiteY18" fmla="*/ 85104 h 625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834437" h="625126">
                <a:moveTo>
                  <a:pt x="171718" y="0"/>
                </a:moveTo>
                <a:lnTo>
                  <a:pt x="272274" y="0"/>
                </a:lnTo>
                <a:lnTo>
                  <a:pt x="4397904" y="0"/>
                </a:lnTo>
                <a:lnTo>
                  <a:pt x="5504273" y="0"/>
                </a:lnTo>
                <a:lnTo>
                  <a:pt x="5747144" y="0"/>
                </a:lnTo>
                <a:lnTo>
                  <a:pt x="5785200" y="0"/>
                </a:lnTo>
                <a:lnTo>
                  <a:pt x="8834437" y="0"/>
                </a:lnTo>
                <a:lnTo>
                  <a:pt x="8834437" y="625126"/>
                </a:lnTo>
                <a:lnTo>
                  <a:pt x="5785200" y="625126"/>
                </a:lnTo>
                <a:lnTo>
                  <a:pt x="5747144" y="625126"/>
                </a:lnTo>
                <a:lnTo>
                  <a:pt x="5504273" y="625126"/>
                </a:lnTo>
                <a:lnTo>
                  <a:pt x="4397904" y="625126"/>
                </a:lnTo>
                <a:lnTo>
                  <a:pt x="272274" y="625126"/>
                </a:lnTo>
                <a:lnTo>
                  <a:pt x="171718" y="625126"/>
                </a:lnTo>
                <a:lnTo>
                  <a:pt x="83538" y="540022"/>
                </a:lnTo>
                <a:lnTo>
                  <a:pt x="83538" y="400762"/>
                </a:lnTo>
                <a:lnTo>
                  <a:pt x="0" y="311016"/>
                </a:lnTo>
                <a:lnTo>
                  <a:pt x="83538" y="225912"/>
                </a:lnTo>
                <a:lnTo>
                  <a:pt x="83538" y="85104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535781" rIns="642938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13" name="Graphic 6">
            <a:extLst>
              <a:ext uri="{FF2B5EF4-FFF2-40B4-BE49-F238E27FC236}">
                <a16:creationId xmlns:a16="http://schemas.microsoft.com/office/drawing/2014/main" id="{88B19DE6-94DF-438F-BD04-E91F94B785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8000" y="280800"/>
            <a:ext cx="2424494" cy="113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992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ředělový list (pozitivní)">
    <p:bg>
      <p:bgPr>
        <a:blipFill>
          <a:blip r:embed="rId2"/>
          <a:stretch>
            <a:fillRect t="-12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13"/>
          <p:cNvSpPr>
            <a:spLocks noGrp="1"/>
          </p:cNvSpPr>
          <p:nvPr>
            <p:ph type="title"/>
          </p:nvPr>
        </p:nvSpPr>
        <p:spPr>
          <a:xfrm>
            <a:off x="4781034" y="3999600"/>
            <a:ext cx="10039867" cy="1965600"/>
          </a:xfrm>
          <a:custGeom>
            <a:avLst/>
            <a:gdLst>
              <a:gd name="connsiteX0" fmla="*/ 6267967 w 10039867"/>
              <a:gd name="connsiteY0" fmla="*/ 0 h 1965600"/>
              <a:gd name="connsiteX1" fmla="*/ 10039867 w 10039867"/>
              <a:gd name="connsiteY1" fmla="*/ 0 h 1965600"/>
              <a:gd name="connsiteX2" fmla="*/ 10039867 w 10039867"/>
              <a:gd name="connsiteY2" fmla="*/ 1965599 h 1965600"/>
              <a:gd name="connsiteX3" fmla="*/ 6991200 w 10039867"/>
              <a:gd name="connsiteY3" fmla="*/ 1965599 h 1965600"/>
              <a:gd name="connsiteX4" fmla="*/ 6991200 w 10039867"/>
              <a:gd name="connsiteY4" fmla="*/ 1965600 h 1965600"/>
              <a:gd name="connsiteX5" fmla="*/ 542928 w 10039867"/>
              <a:gd name="connsiteY5" fmla="*/ 1965600 h 1965600"/>
              <a:gd name="connsiteX6" fmla="*/ 263597 w 10039867"/>
              <a:gd name="connsiteY6" fmla="*/ 1688701 h 1965600"/>
              <a:gd name="connsiteX7" fmla="*/ 263597 w 10039867"/>
              <a:gd name="connsiteY7" fmla="*/ 1251901 h 1965600"/>
              <a:gd name="connsiteX8" fmla="*/ 0 w 10039867"/>
              <a:gd name="connsiteY8" fmla="*/ 982801 h 1965600"/>
              <a:gd name="connsiteX9" fmla="*/ 263597 w 10039867"/>
              <a:gd name="connsiteY9" fmla="*/ 717601 h 1965600"/>
              <a:gd name="connsiteX10" fmla="*/ 263597 w 10039867"/>
              <a:gd name="connsiteY10" fmla="*/ 280801 h 1965600"/>
              <a:gd name="connsiteX11" fmla="*/ 542929 w 10039867"/>
              <a:gd name="connsiteY11" fmla="*/ 1 h 1965600"/>
              <a:gd name="connsiteX12" fmla="*/ 646819 w 10039867"/>
              <a:gd name="connsiteY12" fmla="*/ 1 h 1965600"/>
              <a:gd name="connsiteX13" fmla="*/ 724890 w 10039867"/>
              <a:gd name="connsiteY13" fmla="*/ 1 h 1965600"/>
              <a:gd name="connsiteX14" fmla="*/ 818329 w 10039867"/>
              <a:gd name="connsiteY14" fmla="*/ 1 h 1965600"/>
              <a:gd name="connsiteX15" fmla="*/ 852754 w 10039867"/>
              <a:gd name="connsiteY15" fmla="*/ 1 h 1965600"/>
              <a:gd name="connsiteX16" fmla="*/ 857671 w 10039867"/>
              <a:gd name="connsiteY16" fmla="*/ 1 h 1965600"/>
              <a:gd name="connsiteX17" fmla="*/ 1414908 w 10039867"/>
              <a:gd name="connsiteY17" fmla="*/ 1 h 1965600"/>
              <a:gd name="connsiteX18" fmla="*/ 1937328 w 10039867"/>
              <a:gd name="connsiteY18" fmla="*/ 1 h 1965600"/>
              <a:gd name="connsiteX19" fmla="*/ 2426056 w 10039867"/>
              <a:gd name="connsiteY19" fmla="*/ 1 h 1965600"/>
              <a:gd name="connsiteX20" fmla="*/ 2882215 w 10039867"/>
              <a:gd name="connsiteY20" fmla="*/ 1 h 1965600"/>
              <a:gd name="connsiteX21" fmla="*/ 3306927 w 10039867"/>
              <a:gd name="connsiteY21" fmla="*/ 1 h 1965600"/>
              <a:gd name="connsiteX22" fmla="*/ 3701317 w 10039867"/>
              <a:gd name="connsiteY22" fmla="*/ 1 h 1965600"/>
              <a:gd name="connsiteX23" fmla="*/ 4066506 w 10039867"/>
              <a:gd name="connsiteY23" fmla="*/ 1 h 1965600"/>
              <a:gd name="connsiteX24" fmla="*/ 4403618 w 10039867"/>
              <a:gd name="connsiteY24" fmla="*/ 1 h 1965600"/>
              <a:gd name="connsiteX25" fmla="*/ 4713776 w 10039867"/>
              <a:gd name="connsiteY25" fmla="*/ 1 h 1965600"/>
              <a:gd name="connsiteX26" fmla="*/ 4998103 w 10039867"/>
              <a:gd name="connsiteY26" fmla="*/ 1 h 1965600"/>
              <a:gd name="connsiteX27" fmla="*/ 5493757 w 10039867"/>
              <a:gd name="connsiteY27" fmla="*/ 1 h 1965600"/>
              <a:gd name="connsiteX28" fmla="*/ 5899564 w 10039867"/>
              <a:gd name="connsiteY28" fmla="*/ 1 h 1965600"/>
              <a:gd name="connsiteX29" fmla="*/ 6224509 w 10039867"/>
              <a:gd name="connsiteY29" fmla="*/ 1 h 1965600"/>
              <a:gd name="connsiteX30" fmla="*/ 6267967 w 10039867"/>
              <a:gd name="connsiteY30" fmla="*/ 1 h 196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0039867" h="1965600">
                <a:moveTo>
                  <a:pt x="6267967" y="0"/>
                </a:moveTo>
                <a:lnTo>
                  <a:pt x="10039867" y="0"/>
                </a:lnTo>
                <a:lnTo>
                  <a:pt x="10039867" y="1965599"/>
                </a:lnTo>
                <a:lnTo>
                  <a:pt x="6991200" y="1965599"/>
                </a:lnTo>
                <a:lnTo>
                  <a:pt x="6991200" y="1965600"/>
                </a:lnTo>
                <a:lnTo>
                  <a:pt x="542928" y="1965600"/>
                </a:lnTo>
                <a:lnTo>
                  <a:pt x="263597" y="1688701"/>
                </a:lnTo>
                <a:cubicBezTo>
                  <a:pt x="263597" y="1251901"/>
                  <a:pt x="263597" y="1251901"/>
                  <a:pt x="263597" y="1251901"/>
                </a:cubicBezTo>
                <a:cubicBezTo>
                  <a:pt x="177042" y="1162201"/>
                  <a:pt x="86554" y="1072501"/>
                  <a:pt x="0" y="982801"/>
                </a:cubicBezTo>
                <a:cubicBezTo>
                  <a:pt x="86554" y="897001"/>
                  <a:pt x="177042" y="807301"/>
                  <a:pt x="263597" y="717601"/>
                </a:cubicBezTo>
                <a:cubicBezTo>
                  <a:pt x="263597" y="280801"/>
                  <a:pt x="263597" y="280801"/>
                  <a:pt x="263597" y="280801"/>
                </a:cubicBezTo>
                <a:cubicBezTo>
                  <a:pt x="358019" y="187201"/>
                  <a:pt x="448507" y="93601"/>
                  <a:pt x="542929" y="1"/>
                </a:cubicBezTo>
                <a:lnTo>
                  <a:pt x="646819" y="1"/>
                </a:lnTo>
                <a:lnTo>
                  <a:pt x="724890" y="1"/>
                </a:lnTo>
                <a:lnTo>
                  <a:pt x="818329" y="1"/>
                </a:lnTo>
                <a:lnTo>
                  <a:pt x="852754" y="1"/>
                </a:lnTo>
                <a:lnTo>
                  <a:pt x="857671" y="1"/>
                </a:lnTo>
                <a:lnTo>
                  <a:pt x="1414908" y="1"/>
                </a:lnTo>
                <a:lnTo>
                  <a:pt x="1937328" y="1"/>
                </a:lnTo>
                <a:lnTo>
                  <a:pt x="2426056" y="1"/>
                </a:lnTo>
                <a:lnTo>
                  <a:pt x="2882215" y="1"/>
                </a:lnTo>
                <a:lnTo>
                  <a:pt x="3306927" y="1"/>
                </a:lnTo>
                <a:lnTo>
                  <a:pt x="3701317" y="1"/>
                </a:lnTo>
                <a:lnTo>
                  <a:pt x="4066506" y="1"/>
                </a:lnTo>
                <a:lnTo>
                  <a:pt x="4403618" y="1"/>
                </a:lnTo>
                <a:lnTo>
                  <a:pt x="4713776" y="1"/>
                </a:lnTo>
                <a:lnTo>
                  <a:pt x="4998103" y="1"/>
                </a:lnTo>
                <a:lnTo>
                  <a:pt x="5493757" y="1"/>
                </a:lnTo>
                <a:lnTo>
                  <a:pt x="5899564" y="1"/>
                </a:lnTo>
                <a:lnTo>
                  <a:pt x="6224509" y="1"/>
                </a:lnTo>
                <a:lnTo>
                  <a:pt x="6267967" y="1"/>
                </a:lnTo>
                <a:close/>
              </a:path>
            </a:pathLst>
          </a:custGeom>
          <a:solidFill>
            <a:schemeClr val="accent1"/>
          </a:solidFill>
        </p:spPr>
        <p:txBody>
          <a:bodyPr vert="horz" wrap="square" lIns="892969" tIns="223266" rIns="642938" bIns="223266" rtlCol="0" anchor="ctr">
            <a:noAutofit/>
          </a:bodyPr>
          <a:lstStyle>
            <a:lvl1pPr>
              <a:defRPr lang="cs-CZ" sz="3750" b="1" baseline="0">
                <a:solidFill>
                  <a:schemeClr val="bg1"/>
                </a:solidFill>
              </a:defRPr>
            </a:lvl1pPr>
          </a:lstStyle>
          <a:p>
            <a:pPr marL="0" marR="0" lvl="0" indent="0" fontAlgn="auto">
              <a:spcAft>
                <a:spcPts val="0"/>
              </a:spcAft>
              <a:buClrTx/>
              <a:buSzTx/>
              <a:buFontTx/>
              <a:tabLst/>
            </a:pPr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A24CF-4485-4DE7-B00E-6F2A45F36C5F}" type="datetimeFigureOut">
              <a:rPr lang="cs-CZ" smtClean="0"/>
              <a:t>08.01.2025</a:t>
            </a:fld>
            <a:endParaRPr lang="cs-CZ"/>
          </a:p>
        </p:txBody>
      </p:sp>
      <p:sp>
        <p:nvSpPr>
          <p:cNvPr id="16" name="Zástupný symbol pro zápatí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7" name="Zástupný symbol pro číslo snímku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FAA39-83D0-45A7-8B14-B6378215DDB2}" type="slidenum">
              <a:rPr lang="cs-CZ" smtClean="0"/>
              <a:t>‹#›</a:t>
            </a:fld>
            <a:endParaRPr lang="cs-CZ"/>
          </a:p>
        </p:txBody>
      </p:sp>
      <p:pic>
        <p:nvPicPr>
          <p:cNvPr id="18" name="Graphic 6">
            <a:extLst>
              <a:ext uri="{FF2B5EF4-FFF2-40B4-BE49-F238E27FC236}">
                <a16:creationId xmlns:a16="http://schemas.microsoft.com/office/drawing/2014/main" id="{57E21228-E261-4D25-8F86-FE6A48C53A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8000" y="280800"/>
            <a:ext cx="2424494" cy="113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6006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st s celostránkovým obrázkem (pozitivní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57AE742-71AD-456B-B277-E0C305AF722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blipFill dpi="0" rotWithShape="1">
            <a:blip r:embed="rId2"/>
            <a:srcRect/>
            <a:stretch>
              <a:fillRect t="-12000" b="-6000"/>
            </a:stretch>
          </a:blip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cs-CZ"/>
              <a:t>Kliknutím na ikonu přidáte obrázek.</a:t>
            </a:r>
            <a:endParaRPr lang="en-15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FA24CF-4485-4DE7-B00E-6F2A45F36C5F}" type="datetimeFigureOut">
              <a:rPr lang="cs-CZ" smtClean="0"/>
              <a:pPr/>
              <a:t>08.01.2025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7FAA39-83D0-45A7-8B14-B6378215DDB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4" name="Nadpis 13"/>
          <p:cNvSpPr>
            <a:spLocks noGrp="1"/>
          </p:cNvSpPr>
          <p:nvPr>
            <p:ph type="title"/>
          </p:nvPr>
        </p:nvSpPr>
        <p:spPr>
          <a:xfrm>
            <a:off x="8153400" y="5875200"/>
            <a:ext cx="10852498" cy="446533"/>
          </a:xfrm>
          <a:custGeom>
            <a:avLst/>
            <a:gdLst>
              <a:gd name="connsiteX0" fmla="*/ 7438738 w 10852498"/>
              <a:gd name="connsiteY0" fmla="*/ 0 h 446533"/>
              <a:gd name="connsiteX1" fmla="*/ 10852498 w 10852498"/>
              <a:gd name="connsiteY1" fmla="*/ 0 h 446533"/>
              <a:gd name="connsiteX2" fmla="*/ 10852498 w 10852498"/>
              <a:gd name="connsiteY2" fmla="*/ 446533 h 446533"/>
              <a:gd name="connsiteX3" fmla="*/ 7804800 w 10852498"/>
              <a:gd name="connsiteY3" fmla="*/ 446533 h 446533"/>
              <a:gd name="connsiteX4" fmla="*/ 7438738 w 10852498"/>
              <a:gd name="connsiteY4" fmla="*/ 446533 h 446533"/>
              <a:gd name="connsiteX5" fmla="*/ 4133454 w 10852498"/>
              <a:gd name="connsiteY5" fmla="*/ 446533 h 446533"/>
              <a:gd name="connsiteX6" fmla="*/ 4133453 w 10852498"/>
              <a:gd name="connsiteY6" fmla="*/ 446533 h 446533"/>
              <a:gd name="connsiteX7" fmla="*/ 4106263 w 10852498"/>
              <a:gd name="connsiteY7" fmla="*/ 446533 h 446533"/>
              <a:gd name="connsiteX8" fmla="*/ 3932735 w 10852498"/>
              <a:gd name="connsiteY8" fmla="*/ 446533 h 446533"/>
              <a:gd name="connsiteX9" fmla="*/ 194537 w 10852498"/>
              <a:gd name="connsiteY9" fmla="*/ 446533 h 446533"/>
              <a:gd name="connsiteX10" fmla="*/ 122691 w 10852498"/>
              <a:gd name="connsiteY10" fmla="*/ 446533 h 446533"/>
              <a:gd name="connsiteX11" fmla="*/ 59687 w 10852498"/>
              <a:gd name="connsiteY11" fmla="*/ 385743 h 446533"/>
              <a:gd name="connsiteX12" fmla="*/ 59687 w 10852498"/>
              <a:gd name="connsiteY12" fmla="*/ 286268 h 446533"/>
              <a:gd name="connsiteX13" fmla="*/ 0 w 10852498"/>
              <a:gd name="connsiteY13" fmla="*/ 222162 h 446533"/>
              <a:gd name="connsiteX14" fmla="*/ 59687 w 10852498"/>
              <a:gd name="connsiteY14" fmla="*/ 161372 h 446533"/>
              <a:gd name="connsiteX15" fmla="*/ 59687 w 10852498"/>
              <a:gd name="connsiteY15" fmla="*/ 60792 h 446533"/>
              <a:gd name="connsiteX16" fmla="*/ 122691 w 10852498"/>
              <a:gd name="connsiteY16" fmla="*/ 1 h 446533"/>
              <a:gd name="connsiteX17" fmla="*/ 194537 w 10852498"/>
              <a:gd name="connsiteY17" fmla="*/ 1 h 446533"/>
              <a:gd name="connsiteX18" fmla="*/ 3932735 w 10852498"/>
              <a:gd name="connsiteY18" fmla="*/ 1 h 446533"/>
              <a:gd name="connsiteX19" fmla="*/ 4106263 w 10852498"/>
              <a:gd name="connsiteY19" fmla="*/ 1 h 446533"/>
              <a:gd name="connsiteX20" fmla="*/ 4133453 w 10852498"/>
              <a:gd name="connsiteY20" fmla="*/ 1 h 446533"/>
              <a:gd name="connsiteX21" fmla="*/ 4133454 w 10852498"/>
              <a:gd name="connsiteY21" fmla="*/ 1 h 446533"/>
              <a:gd name="connsiteX22" fmla="*/ 7438738 w 10852498"/>
              <a:gd name="connsiteY22" fmla="*/ 1 h 446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0852498" h="446533">
                <a:moveTo>
                  <a:pt x="7438738" y="0"/>
                </a:moveTo>
                <a:lnTo>
                  <a:pt x="10852498" y="0"/>
                </a:lnTo>
                <a:lnTo>
                  <a:pt x="10852498" y="446533"/>
                </a:lnTo>
                <a:lnTo>
                  <a:pt x="7804800" y="446533"/>
                </a:lnTo>
                <a:lnTo>
                  <a:pt x="7438738" y="446533"/>
                </a:lnTo>
                <a:lnTo>
                  <a:pt x="4133454" y="446533"/>
                </a:lnTo>
                <a:lnTo>
                  <a:pt x="4133453" y="446533"/>
                </a:lnTo>
                <a:lnTo>
                  <a:pt x="4106263" y="446533"/>
                </a:lnTo>
                <a:lnTo>
                  <a:pt x="3932735" y="446533"/>
                </a:lnTo>
                <a:lnTo>
                  <a:pt x="194537" y="446533"/>
                </a:lnTo>
                <a:lnTo>
                  <a:pt x="122691" y="446533"/>
                </a:lnTo>
                <a:lnTo>
                  <a:pt x="59687" y="385743"/>
                </a:lnTo>
                <a:lnTo>
                  <a:pt x="59687" y="286268"/>
                </a:lnTo>
                <a:lnTo>
                  <a:pt x="0" y="222162"/>
                </a:lnTo>
                <a:lnTo>
                  <a:pt x="59687" y="161372"/>
                </a:lnTo>
                <a:lnTo>
                  <a:pt x="59687" y="60792"/>
                </a:lnTo>
                <a:lnTo>
                  <a:pt x="122691" y="1"/>
                </a:lnTo>
                <a:lnTo>
                  <a:pt x="194537" y="1"/>
                </a:lnTo>
                <a:lnTo>
                  <a:pt x="3932735" y="1"/>
                </a:lnTo>
                <a:lnTo>
                  <a:pt x="4106263" y="1"/>
                </a:lnTo>
                <a:lnTo>
                  <a:pt x="4133453" y="1"/>
                </a:lnTo>
                <a:lnTo>
                  <a:pt x="4133454" y="1"/>
                </a:lnTo>
                <a:lnTo>
                  <a:pt x="7438738" y="1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356400" tIns="0" rIns="536400" bIns="0">
            <a:noAutofit/>
          </a:bodyPr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78181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Úvodní snímek (negativní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4399" y="4171253"/>
            <a:ext cx="8672193" cy="365125"/>
          </a:xfrm>
        </p:spPr>
        <p:txBody>
          <a:bodyPr anchor="b">
            <a:noAutofit/>
          </a:bodyPr>
          <a:lstStyle>
            <a:lvl1pPr marL="0" indent="0" algn="r">
              <a:buNone/>
              <a:defRPr sz="2250">
                <a:solidFill>
                  <a:schemeClr val="bg2"/>
                </a:solidFill>
                <a:latin typeface="+mj-lt"/>
              </a:defRPr>
            </a:lvl1pPr>
            <a:lvl2pPr marL="457214" indent="0" algn="ctr">
              <a:buNone/>
              <a:defRPr sz="2000"/>
            </a:lvl2pPr>
            <a:lvl3pPr marL="914428" indent="0" algn="ctr">
              <a:buNone/>
              <a:defRPr sz="1800"/>
            </a:lvl3pPr>
            <a:lvl4pPr marL="1371643" indent="0" algn="ctr">
              <a:buNone/>
              <a:defRPr sz="1600"/>
            </a:lvl4pPr>
            <a:lvl5pPr marL="1828857" indent="0" algn="ctr">
              <a:buNone/>
              <a:defRPr sz="1600"/>
            </a:lvl5pPr>
            <a:lvl6pPr marL="2286071" indent="0" algn="ctr">
              <a:buNone/>
              <a:defRPr sz="1600"/>
            </a:lvl6pPr>
            <a:lvl7pPr marL="2743285" indent="0" algn="ctr">
              <a:buNone/>
              <a:defRPr sz="1600"/>
            </a:lvl7pPr>
            <a:lvl8pPr marL="3200500" indent="0" algn="ctr">
              <a:buNone/>
              <a:defRPr sz="1600"/>
            </a:lvl8pPr>
            <a:lvl9pPr marL="3657714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22" name="Zástupný symbol pro datum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A24CF-4485-4DE7-B00E-6F2A45F36C5F}" type="datetimeFigureOut">
              <a:rPr lang="cs-CZ" smtClean="0"/>
              <a:t>08.01.2025</a:t>
            </a:fld>
            <a:endParaRPr lang="cs-CZ" dirty="0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4" name="Zástupný symbol pro číslo snímku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FAA39-83D0-45A7-8B14-B6378215DDB2}" type="slidenum">
              <a:rPr lang="cs-CZ" smtClean="0"/>
              <a:t>‹#›</a:t>
            </a:fld>
            <a:endParaRPr lang="cs-CZ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44399" y="2053877"/>
            <a:ext cx="8672193" cy="2117375"/>
          </a:xfrm>
        </p:spPr>
        <p:txBody>
          <a:bodyPr anchor="b">
            <a:noAutofit/>
          </a:bodyPr>
          <a:lstStyle>
            <a:lvl1pPr algn="r">
              <a:defRPr sz="3750" b="1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Graphic 9">
            <a:extLst>
              <a:ext uri="{FF2B5EF4-FFF2-40B4-BE49-F238E27FC236}">
                <a16:creationId xmlns:a16="http://schemas.microsoft.com/office/drawing/2014/main" id="{BFCE97E5-DEEF-433E-A1AB-551EAED31CF4}"/>
              </a:ext>
            </a:extLst>
          </p:cNvPr>
          <p:cNvSpPr/>
          <p:nvPr/>
        </p:nvSpPr>
        <p:spPr>
          <a:xfrm>
            <a:off x="8673994" y="1"/>
            <a:ext cx="3034800" cy="5893593"/>
          </a:xfrm>
          <a:custGeom>
            <a:avLst/>
            <a:gdLst>
              <a:gd name="connsiteX0" fmla="*/ 2433717 w 3530756"/>
              <a:gd name="connsiteY0" fmla="*/ 1782839 h 6856193"/>
              <a:gd name="connsiteX1" fmla="*/ 2433717 w 3530756"/>
              <a:gd name="connsiteY1" fmla="*/ 0 h 6856193"/>
              <a:gd name="connsiteX2" fmla="*/ 1337280 w 3530756"/>
              <a:gd name="connsiteY2" fmla="*/ 0 h 6856193"/>
              <a:gd name="connsiteX3" fmla="*/ 1337280 w 3530756"/>
              <a:gd name="connsiteY3" fmla="*/ 1782839 h 6856193"/>
              <a:gd name="connsiteX4" fmla="*/ 2433717 w 3530756"/>
              <a:gd name="connsiteY4" fmla="*/ 2879878 h 6856193"/>
              <a:gd name="connsiteX5" fmla="*/ 1337280 w 3530756"/>
              <a:gd name="connsiteY5" fmla="*/ 3976316 h 6856193"/>
              <a:gd name="connsiteX6" fmla="*/ 1337280 w 3530756"/>
              <a:gd name="connsiteY6" fmla="*/ 5759155 h 6856193"/>
              <a:gd name="connsiteX7" fmla="*/ 399197 w 3530756"/>
              <a:gd name="connsiteY7" fmla="*/ 5759155 h 6856193"/>
              <a:gd name="connsiteX8" fmla="*/ 0 w 3530756"/>
              <a:gd name="connsiteY8" fmla="*/ 6856194 h 6856193"/>
              <a:gd name="connsiteX9" fmla="*/ 1337280 w 3530756"/>
              <a:gd name="connsiteY9" fmla="*/ 6856194 h 6856193"/>
              <a:gd name="connsiteX10" fmla="*/ 2433717 w 3530756"/>
              <a:gd name="connsiteY10" fmla="*/ 5759155 h 6856193"/>
              <a:gd name="connsiteX11" fmla="*/ 2433717 w 3530756"/>
              <a:gd name="connsiteY11" fmla="*/ 3976316 h 6856193"/>
              <a:gd name="connsiteX12" fmla="*/ 3530757 w 3530756"/>
              <a:gd name="connsiteY12" fmla="*/ 2879878 h 6856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30756" h="6856193">
                <a:moveTo>
                  <a:pt x="2433717" y="1782839"/>
                </a:moveTo>
                <a:lnTo>
                  <a:pt x="2433717" y="0"/>
                </a:lnTo>
                <a:lnTo>
                  <a:pt x="1337280" y="0"/>
                </a:lnTo>
                <a:lnTo>
                  <a:pt x="1337280" y="1782839"/>
                </a:lnTo>
                <a:lnTo>
                  <a:pt x="2433717" y="2879878"/>
                </a:lnTo>
                <a:lnTo>
                  <a:pt x="1337280" y="3976316"/>
                </a:lnTo>
                <a:lnTo>
                  <a:pt x="1337280" y="5759155"/>
                </a:lnTo>
                <a:lnTo>
                  <a:pt x="399197" y="5759155"/>
                </a:lnTo>
                <a:lnTo>
                  <a:pt x="0" y="6856194"/>
                </a:lnTo>
                <a:lnTo>
                  <a:pt x="1337280" y="6856194"/>
                </a:lnTo>
                <a:lnTo>
                  <a:pt x="2433717" y="5759155"/>
                </a:lnTo>
                <a:lnTo>
                  <a:pt x="2433717" y="3976316"/>
                </a:lnTo>
                <a:lnTo>
                  <a:pt x="3530757" y="2879878"/>
                </a:lnTo>
                <a:close/>
              </a:path>
            </a:pathLst>
          </a:custGeom>
          <a:solidFill>
            <a:schemeClr val="bg1"/>
          </a:solidFill>
          <a:ln w="6014" cap="flat">
            <a:noFill/>
            <a:prstDash val="solid"/>
            <a:miter/>
          </a:ln>
        </p:spPr>
        <p:txBody>
          <a:bodyPr rtlCol="0" anchor="ctr"/>
          <a:lstStyle/>
          <a:p>
            <a:endParaRPr lang="en-150" sz="1800"/>
          </a:p>
        </p:txBody>
      </p:sp>
      <p:pic>
        <p:nvPicPr>
          <p:cNvPr id="13" name="Graphic 4">
            <a:extLst>
              <a:ext uri="{FF2B5EF4-FFF2-40B4-BE49-F238E27FC236}">
                <a16:creationId xmlns:a16="http://schemas.microsoft.com/office/drawing/2014/main" id="{D5335E14-8241-4FD7-BE78-1CD656CB1C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78000" y="280800"/>
            <a:ext cx="5713667" cy="113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954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st s textovým obsahem (negativní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A24CF-4485-4DE7-B00E-6F2A45F36C5F}" type="datetimeFigureOut">
              <a:rPr lang="cs-CZ" smtClean="0"/>
              <a:t>08.01.2025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FAA39-83D0-45A7-8B14-B6378215DDB2}" type="slidenum">
              <a:rPr lang="cs-CZ" smtClean="0"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7596189" y="535781"/>
            <a:ext cx="8834437" cy="625126"/>
          </a:xfrm>
          <a:custGeom>
            <a:avLst/>
            <a:gdLst>
              <a:gd name="connsiteX0" fmla="*/ 171718 w 8834437"/>
              <a:gd name="connsiteY0" fmla="*/ 0 h 625126"/>
              <a:gd name="connsiteX1" fmla="*/ 272274 w 8834437"/>
              <a:gd name="connsiteY1" fmla="*/ 0 h 625126"/>
              <a:gd name="connsiteX2" fmla="*/ 4397904 w 8834437"/>
              <a:gd name="connsiteY2" fmla="*/ 0 h 625126"/>
              <a:gd name="connsiteX3" fmla="*/ 5504273 w 8834437"/>
              <a:gd name="connsiteY3" fmla="*/ 0 h 625126"/>
              <a:gd name="connsiteX4" fmla="*/ 5747144 w 8834437"/>
              <a:gd name="connsiteY4" fmla="*/ 0 h 625126"/>
              <a:gd name="connsiteX5" fmla="*/ 5785200 w 8834437"/>
              <a:gd name="connsiteY5" fmla="*/ 0 h 625126"/>
              <a:gd name="connsiteX6" fmla="*/ 8834437 w 8834437"/>
              <a:gd name="connsiteY6" fmla="*/ 0 h 625126"/>
              <a:gd name="connsiteX7" fmla="*/ 8834437 w 8834437"/>
              <a:gd name="connsiteY7" fmla="*/ 625126 h 625126"/>
              <a:gd name="connsiteX8" fmla="*/ 5785200 w 8834437"/>
              <a:gd name="connsiteY8" fmla="*/ 625126 h 625126"/>
              <a:gd name="connsiteX9" fmla="*/ 5747144 w 8834437"/>
              <a:gd name="connsiteY9" fmla="*/ 625126 h 625126"/>
              <a:gd name="connsiteX10" fmla="*/ 5504273 w 8834437"/>
              <a:gd name="connsiteY10" fmla="*/ 625126 h 625126"/>
              <a:gd name="connsiteX11" fmla="*/ 4397904 w 8834437"/>
              <a:gd name="connsiteY11" fmla="*/ 625126 h 625126"/>
              <a:gd name="connsiteX12" fmla="*/ 272274 w 8834437"/>
              <a:gd name="connsiteY12" fmla="*/ 625126 h 625126"/>
              <a:gd name="connsiteX13" fmla="*/ 171718 w 8834437"/>
              <a:gd name="connsiteY13" fmla="*/ 625126 h 625126"/>
              <a:gd name="connsiteX14" fmla="*/ 83538 w 8834437"/>
              <a:gd name="connsiteY14" fmla="*/ 540022 h 625126"/>
              <a:gd name="connsiteX15" fmla="*/ 83538 w 8834437"/>
              <a:gd name="connsiteY15" fmla="*/ 400762 h 625126"/>
              <a:gd name="connsiteX16" fmla="*/ 0 w 8834437"/>
              <a:gd name="connsiteY16" fmla="*/ 311016 h 625126"/>
              <a:gd name="connsiteX17" fmla="*/ 83538 w 8834437"/>
              <a:gd name="connsiteY17" fmla="*/ 225912 h 625126"/>
              <a:gd name="connsiteX18" fmla="*/ 83538 w 8834437"/>
              <a:gd name="connsiteY18" fmla="*/ 85104 h 625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834437" h="625126">
                <a:moveTo>
                  <a:pt x="171718" y="0"/>
                </a:moveTo>
                <a:lnTo>
                  <a:pt x="272274" y="0"/>
                </a:lnTo>
                <a:lnTo>
                  <a:pt x="4397904" y="0"/>
                </a:lnTo>
                <a:lnTo>
                  <a:pt x="5504273" y="0"/>
                </a:lnTo>
                <a:lnTo>
                  <a:pt x="5747144" y="0"/>
                </a:lnTo>
                <a:lnTo>
                  <a:pt x="5785200" y="0"/>
                </a:lnTo>
                <a:lnTo>
                  <a:pt x="8834437" y="0"/>
                </a:lnTo>
                <a:lnTo>
                  <a:pt x="8834437" y="625126"/>
                </a:lnTo>
                <a:lnTo>
                  <a:pt x="5785200" y="625126"/>
                </a:lnTo>
                <a:lnTo>
                  <a:pt x="5747144" y="625126"/>
                </a:lnTo>
                <a:lnTo>
                  <a:pt x="5504273" y="625126"/>
                </a:lnTo>
                <a:lnTo>
                  <a:pt x="4397904" y="625126"/>
                </a:lnTo>
                <a:lnTo>
                  <a:pt x="272274" y="625126"/>
                </a:lnTo>
                <a:lnTo>
                  <a:pt x="171718" y="625126"/>
                </a:lnTo>
                <a:lnTo>
                  <a:pt x="83538" y="540022"/>
                </a:lnTo>
                <a:lnTo>
                  <a:pt x="83538" y="400762"/>
                </a:lnTo>
                <a:lnTo>
                  <a:pt x="0" y="311016"/>
                </a:lnTo>
                <a:lnTo>
                  <a:pt x="83538" y="225912"/>
                </a:lnTo>
                <a:lnTo>
                  <a:pt x="83538" y="85104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535781" rIns="642938">
            <a:no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573199" y="1695111"/>
            <a:ext cx="9975863" cy="4269922"/>
          </a:xfrm>
        </p:spPr>
        <p:txBody>
          <a:bodyPr lIns="0" tIns="0" rIns="0" bIns="0">
            <a:normAutofit/>
          </a:bodyPr>
          <a:lstStyle>
            <a:lvl1pPr marL="457200" indent="-457200">
              <a:lnSpc>
                <a:spcPts val="3640"/>
              </a:lnSpc>
              <a:buFont typeface="Comenia Sans" panose="02000503080000020004" pitchFamily="50" charset="0"/>
              <a:buChar char="→"/>
              <a:defRPr sz="2800">
                <a:solidFill>
                  <a:schemeClr val="bg2"/>
                </a:solidFill>
                <a:latin typeface="+mn-lt"/>
              </a:defRPr>
            </a:lvl1pPr>
            <a:lvl2pPr marL="914414" indent="-457200">
              <a:lnSpc>
                <a:spcPts val="3640"/>
              </a:lnSpc>
              <a:buFont typeface="Comenia Sans" panose="02000503080000020004" pitchFamily="50" charset="0"/>
              <a:buChar char="→"/>
              <a:defRPr sz="2600">
                <a:solidFill>
                  <a:schemeClr val="bg2"/>
                </a:solidFill>
                <a:latin typeface="+mn-lt"/>
              </a:defRPr>
            </a:lvl2pPr>
            <a:lvl3pPr marL="1371628" indent="-457200">
              <a:lnSpc>
                <a:spcPts val="3640"/>
              </a:lnSpc>
              <a:buFont typeface="Comenia Sans" panose="02000503080000020004" pitchFamily="50" charset="0"/>
              <a:buChar char="→"/>
              <a:defRPr sz="2600">
                <a:solidFill>
                  <a:schemeClr val="bg2"/>
                </a:solidFill>
                <a:latin typeface="+mn-lt"/>
              </a:defRPr>
            </a:lvl3pPr>
            <a:lvl4pPr marL="1828842" indent="-457200">
              <a:lnSpc>
                <a:spcPts val="3640"/>
              </a:lnSpc>
              <a:buFont typeface="Comenia Sans" panose="02000503080000020004" pitchFamily="50" charset="0"/>
              <a:buChar char="→"/>
              <a:defRPr sz="2600">
                <a:solidFill>
                  <a:schemeClr val="bg2"/>
                </a:solidFill>
                <a:latin typeface="+mn-lt"/>
              </a:defRPr>
            </a:lvl4pPr>
            <a:lvl5pPr marL="2286057" indent="-457200">
              <a:lnSpc>
                <a:spcPts val="3640"/>
              </a:lnSpc>
              <a:buFont typeface="Comenia Sans" panose="02000503080000020004" pitchFamily="50" charset="0"/>
              <a:buChar char="→"/>
              <a:defRPr sz="26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pic>
        <p:nvPicPr>
          <p:cNvPr id="12" name="Graphic 6">
            <a:extLst>
              <a:ext uri="{FF2B5EF4-FFF2-40B4-BE49-F238E27FC236}">
                <a16:creationId xmlns:a16="http://schemas.microsoft.com/office/drawing/2014/main" id="{04CCF19D-AF95-4241-8198-924DE51BE6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8000" y="280800"/>
            <a:ext cx="2424494" cy="113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544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st s textovým obsahem + kapitola (negativní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573199" y="2333583"/>
            <a:ext cx="9975863" cy="3631449"/>
          </a:xfrm>
        </p:spPr>
        <p:txBody>
          <a:bodyPr lIns="0" tIns="0" rIns="0" bIns="0">
            <a:normAutofit/>
          </a:bodyPr>
          <a:lstStyle>
            <a:lvl1pPr marL="457200" indent="-457200">
              <a:lnSpc>
                <a:spcPts val="3640"/>
              </a:lnSpc>
              <a:buFont typeface="Comenia Sans" panose="02000503080000020004" pitchFamily="50" charset="0"/>
              <a:buChar char="→"/>
              <a:defRPr sz="2800">
                <a:solidFill>
                  <a:schemeClr val="bg2"/>
                </a:solidFill>
                <a:latin typeface="+mn-lt"/>
              </a:defRPr>
            </a:lvl1pPr>
            <a:lvl2pPr marL="914414" indent="-457200">
              <a:lnSpc>
                <a:spcPts val="3640"/>
              </a:lnSpc>
              <a:buFont typeface="Comenia Sans" panose="02000503080000020004" pitchFamily="50" charset="0"/>
              <a:buChar char="→"/>
              <a:defRPr sz="2600">
                <a:solidFill>
                  <a:schemeClr val="bg2"/>
                </a:solidFill>
                <a:latin typeface="+mn-lt"/>
              </a:defRPr>
            </a:lvl2pPr>
            <a:lvl3pPr marL="1371628" indent="-457200">
              <a:lnSpc>
                <a:spcPts val="3640"/>
              </a:lnSpc>
              <a:buFont typeface="Comenia Sans" panose="02000503080000020004" pitchFamily="50" charset="0"/>
              <a:buChar char="→"/>
              <a:defRPr sz="2600">
                <a:solidFill>
                  <a:schemeClr val="bg2"/>
                </a:solidFill>
                <a:latin typeface="+mn-lt"/>
              </a:defRPr>
            </a:lvl3pPr>
            <a:lvl4pPr marL="1828842" indent="-457200">
              <a:lnSpc>
                <a:spcPts val="3640"/>
              </a:lnSpc>
              <a:buFont typeface="Comenia Sans" panose="02000503080000020004" pitchFamily="50" charset="0"/>
              <a:buChar char="→"/>
              <a:defRPr sz="2600">
                <a:solidFill>
                  <a:schemeClr val="bg2"/>
                </a:solidFill>
                <a:latin typeface="+mn-lt"/>
              </a:defRPr>
            </a:lvl4pPr>
            <a:lvl5pPr marL="2286057" indent="-457200">
              <a:lnSpc>
                <a:spcPts val="3640"/>
              </a:lnSpc>
              <a:buFont typeface="Comenia Sans" panose="02000503080000020004" pitchFamily="50" charset="0"/>
              <a:buChar char="→"/>
              <a:defRPr sz="26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A24CF-4485-4DE7-B00E-6F2A45F36C5F}" type="datetimeFigureOut">
              <a:rPr lang="cs-CZ" smtClean="0"/>
              <a:t>08.01.2025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FAA39-83D0-45A7-8B14-B6378215DDB2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Zástupný symbol pro text 23"/>
          <p:cNvSpPr>
            <a:spLocks noGrp="1"/>
          </p:cNvSpPr>
          <p:nvPr>
            <p:ph type="body" sz="quarter" idx="13" hasCustomPrompt="1"/>
          </p:nvPr>
        </p:nvSpPr>
        <p:spPr>
          <a:xfrm>
            <a:off x="1573199" y="1695111"/>
            <a:ext cx="9975863" cy="63847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4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cs-CZ" dirty="0"/>
              <a:t>Nadpis</a:t>
            </a:r>
          </a:p>
        </p:txBody>
      </p:sp>
      <p:sp>
        <p:nvSpPr>
          <p:cNvPr id="12" name="Nadpis 11"/>
          <p:cNvSpPr>
            <a:spLocks noGrp="1"/>
          </p:cNvSpPr>
          <p:nvPr>
            <p:ph type="title" hasCustomPrompt="1"/>
          </p:nvPr>
        </p:nvSpPr>
        <p:spPr>
          <a:xfrm>
            <a:off x="7596189" y="535781"/>
            <a:ext cx="8834437" cy="625126"/>
          </a:xfrm>
          <a:custGeom>
            <a:avLst/>
            <a:gdLst>
              <a:gd name="connsiteX0" fmla="*/ 171718 w 8834437"/>
              <a:gd name="connsiteY0" fmla="*/ 0 h 625126"/>
              <a:gd name="connsiteX1" fmla="*/ 272274 w 8834437"/>
              <a:gd name="connsiteY1" fmla="*/ 0 h 625126"/>
              <a:gd name="connsiteX2" fmla="*/ 4397904 w 8834437"/>
              <a:gd name="connsiteY2" fmla="*/ 0 h 625126"/>
              <a:gd name="connsiteX3" fmla="*/ 5504273 w 8834437"/>
              <a:gd name="connsiteY3" fmla="*/ 0 h 625126"/>
              <a:gd name="connsiteX4" fmla="*/ 5747144 w 8834437"/>
              <a:gd name="connsiteY4" fmla="*/ 0 h 625126"/>
              <a:gd name="connsiteX5" fmla="*/ 5785200 w 8834437"/>
              <a:gd name="connsiteY5" fmla="*/ 0 h 625126"/>
              <a:gd name="connsiteX6" fmla="*/ 8834437 w 8834437"/>
              <a:gd name="connsiteY6" fmla="*/ 0 h 625126"/>
              <a:gd name="connsiteX7" fmla="*/ 8834437 w 8834437"/>
              <a:gd name="connsiteY7" fmla="*/ 625126 h 625126"/>
              <a:gd name="connsiteX8" fmla="*/ 5785200 w 8834437"/>
              <a:gd name="connsiteY8" fmla="*/ 625126 h 625126"/>
              <a:gd name="connsiteX9" fmla="*/ 5747144 w 8834437"/>
              <a:gd name="connsiteY9" fmla="*/ 625126 h 625126"/>
              <a:gd name="connsiteX10" fmla="*/ 5504273 w 8834437"/>
              <a:gd name="connsiteY10" fmla="*/ 625126 h 625126"/>
              <a:gd name="connsiteX11" fmla="*/ 4397904 w 8834437"/>
              <a:gd name="connsiteY11" fmla="*/ 625126 h 625126"/>
              <a:gd name="connsiteX12" fmla="*/ 272274 w 8834437"/>
              <a:gd name="connsiteY12" fmla="*/ 625126 h 625126"/>
              <a:gd name="connsiteX13" fmla="*/ 171718 w 8834437"/>
              <a:gd name="connsiteY13" fmla="*/ 625126 h 625126"/>
              <a:gd name="connsiteX14" fmla="*/ 83538 w 8834437"/>
              <a:gd name="connsiteY14" fmla="*/ 540022 h 625126"/>
              <a:gd name="connsiteX15" fmla="*/ 83538 w 8834437"/>
              <a:gd name="connsiteY15" fmla="*/ 400762 h 625126"/>
              <a:gd name="connsiteX16" fmla="*/ 0 w 8834437"/>
              <a:gd name="connsiteY16" fmla="*/ 311016 h 625126"/>
              <a:gd name="connsiteX17" fmla="*/ 83538 w 8834437"/>
              <a:gd name="connsiteY17" fmla="*/ 225912 h 625126"/>
              <a:gd name="connsiteX18" fmla="*/ 83538 w 8834437"/>
              <a:gd name="connsiteY18" fmla="*/ 85104 h 625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834437" h="625126">
                <a:moveTo>
                  <a:pt x="171718" y="0"/>
                </a:moveTo>
                <a:lnTo>
                  <a:pt x="272274" y="0"/>
                </a:lnTo>
                <a:lnTo>
                  <a:pt x="4397904" y="0"/>
                </a:lnTo>
                <a:lnTo>
                  <a:pt x="5504273" y="0"/>
                </a:lnTo>
                <a:lnTo>
                  <a:pt x="5747144" y="0"/>
                </a:lnTo>
                <a:lnTo>
                  <a:pt x="5785200" y="0"/>
                </a:lnTo>
                <a:lnTo>
                  <a:pt x="8834437" y="0"/>
                </a:lnTo>
                <a:lnTo>
                  <a:pt x="8834437" y="625126"/>
                </a:lnTo>
                <a:lnTo>
                  <a:pt x="5785200" y="625126"/>
                </a:lnTo>
                <a:lnTo>
                  <a:pt x="5747144" y="625126"/>
                </a:lnTo>
                <a:lnTo>
                  <a:pt x="5504273" y="625126"/>
                </a:lnTo>
                <a:lnTo>
                  <a:pt x="4397904" y="625126"/>
                </a:lnTo>
                <a:lnTo>
                  <a:pt x="272274" y="625126"/>
                </a:lnTo>
                <a:lnTo>
                  <a:pt x="171718" y="625126"/>
                </a:lnTo>
                <a:lnTo>
                  <a:pt x="83538" y="540022"/>
                </a:lnTo>
                <a:lnTo>
                  <a:pt x="83538" y="400762"/>
                </a:lnTo>
                <a:lnTo>
                  <a:pt x="0" y="311016"/>
                </a:lnTo>
                <a:lnTo>
                  <a:pt x="83538" y="225912"/>
                </a:lnTo>
                <a:lnTo>
                  <a:pt x="83538" y="85104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535781" rIns="642938">
            <a:no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cs-CZ" dirty="0"/>
              <a:t>Název kapitoly</a:t>
            </a:r>
          </a:p>
        </p:txBody>
      </p:sp>
      <p:pic>
        <p:nvPicPr>
          <p:cNvPr id="14" name="Graphic 6">
            <a:extLst>
              <a:ext uri="{FF2B5EF4-FFF2-40B4-BE49-F238E27FC236}">
                <a16:creationId xmlns:a16="http://schemas.microsoft.com/office/drawing/2014/main" id="{04CCF19D-AF95-4241-8198-924DE51BE6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8000" y="280800"/>
            <a:ext cx="2424494" cy="113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618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FA24CF-4485-4DE7-B00E-6F2A45F36C5F}" type="datetimeFigureOut">
              <a:rPr lang="cs-CZ" smtClean="0"/>
              <a:t>08.01.2025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7FAA39-83D0-45A7-8B14-B6378215DD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070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5" r:id="rId2"/>
    <p:sldLayoutId id="2147483756" r:id="rId3"/>
    <p:sldLayoutId id="2147483750" r:id="rId4"/>
    <p:sldLayoutId id="2147483744" r:id="rId5"/>
    <p:sldLayoutId id="2147483754" r:id="rId6"/>
    <p:sldLayoutId id="2147483752" r:id="rId7"/>
    <p:sldLayoutId id="2147483751" r:id="rId8"/>
    <p:sldLayoutId id="2147483757" r:id="rId9"/>
    <p:sldLayoutId id="2147483753" r:id="rId10"/>
    <p:sldLayoutId id="2147483749" r:id="rId11"/>
    <p:sldLayoutId id="2147483755" r:id="rId12"/>
  </p:sldLayoutIdLst>
  <p:txStyles>
    <p:titleStyle>
      <a:lvl1pPr algn="l" defTabSz="91442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8" indent="-228608" algn="l" defTabSz="91442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22" indent="-228608" algn="l" defTabSz="9144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36" indent="-228608" algn="l" defTabSz="9144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50" indent="-228608" algn="l" defTabSz="9144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65" indent="-228608" algn="l" defTabSz="9144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79" indent="-228608" algn="l" defTabSz="9144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93" indent="-228608" algn="l" defTabSz="9144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07" indent="-228608" algn="l" defTabSz="9144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22" indent="-228608" algn="l" defTabSz="9144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4" algn="l" defTabSz="9144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8" algn="l" defTabSz="9144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43" algn="l" defTabSz="9144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57" algn="l" defTabSz="9144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71" algn="l" defTabSz="9144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85" algn="l" defTabSz="9144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00" algn="l" defTabSz="9144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14" algn="l" defTabSz="9144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bboard.uhk.cz/webapps/login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hk.cz/cs-CZ/FIM/Studium/Prijimaci-rizeni-(1)/Vzorove-testy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94771" y="3999056"/>
            <a:ext cx="7851208" cy="2117375"/>
          </a:xfrm>
        </p:spPr>
        <p:txBody>
          <a:bodyPr/>
          <a:lstStyle/>
          <a:p>
            <a:r>
              <a:rPr lang="cs-CZ" dirty="0"/>
              <a:t>Den otevřených dveří</a:t>
            </a:r>
            <a:br>
              <a:rPr lang="cs-CZ" dirty="0"/>
            </a:br>
            <a:endParaRPr lang="cs-CZ" sz="3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94770" y="6116431"/>
            <a:ext cx="7851209" cy="365125"/>
          </a:xfrm>
        </p:spPr>
        <p:txBody>
          <a:bodyPr/>
          <a:lstStyle/>
          <a:p>
            <a:r>
              <a:rPr lang="cs-CZ" b="1" dirty="0"/>
              <a:t>Ekonomika a management</a:t>
            </a:r>
          </a:p>
        </p:txBody>
      </p:sp>
      <p:pic>
        <p:nvPicPr>
          <p:cNvPr id="4" name="Picture 2" descr="http://www.topravebydleni.cz/media/Image/Stavba%20roku/1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888034" y="1469170"/>
            <a:ext cx="4303568" cy="32059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61020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ct val="50000"/>
              </a:spcBef>
              <a:buNone/>
              <a:defRPr/>
            </a:pPr>
            <a:r>
              <a:rPr lang="cs-CZ" sz="4000" b="1" dirty="0"/>
              <a:t>E-</a:t>
            </a:r>
            <a:r>
              <a:rPr lang="cs-CZ" sz="4000" b="1" dirty="0" err="1"/>
              <a:t>learning</a:t>
            </a:r>
            <a:endParaRPr lang="cs-CZ" sz="4000" b="1" dirty="0"/>
          </a:p>
          <a:p>
            <a:pPr>
              <a:defRPr/>
            </a:pPr>
            <a:r>
              <a:rPr lang="cs-CZ" sz="2400" dirty="0"/>
              <a:t>Pro </a:t>
            </a:r>
            <a:r>
              <a:rPr lang="cs-CZ" sz="2400" b="1" dirty="0"/>
              <a:t>všechny</a:t>
            </a:r>
            <a:r>
              <a:rPr lang="cs-CZ" sz="2400" dirty="0"/>
              <a:t> předměty</a:t>
            </a:r>
          </a:p>
          <a:p>
            <a:pPr>
              <a:defRPr/>
            </a:pPr>
            <a:r>
              <a:rPr lang="cs-CZ" sz="2400" dirty="0"/>
              <a:t>Materiály dostupné </a:t>
            </a:r>
            <a:r>
              <a:rPr lang="cs-CZ" sz="2400" b="1" dirty="0"/>
              <a:t>24 hodin </a:t>
            </a:r>
            <a:r>
              <a:rPr lang="cs-CZ" sz="2400" dirty="0"/>
              <a:t>denně</a:t>
            </a:r>
          </a:p>
          <a:p>
            <a:pPr>
              <a:buClr>
                <a:srgbClr val="0070C0"/>
              </a:buClr>
              <a:buFont typeface="Comenia Sans" pitchFamily="50" charset="-18"/>
              <a:buChar char="="/>
              <a:defRPr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Studium na FIM</a:t>
            </a:r>
          </a:p>
        </p:txBody>
      </p:sp>
      <p:pic>
        <p:nvPicPr>
          <p:cNvPr id="4" name="Picture 2" descr="http://www.ied.edu.hk/images_up/lttc/logo-bb9_625x332.pn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5" r="14604"/>
          <a:stretch/>
        </p:blipFill>
        <p:spPr bwMode="auto">
          <a:xfrm>
            <a:off x="7157036" y="3243175"/>
            <a:ext cx="4454769" cy="316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Šipka doprava 4"/>
          <p:cNvSpPr/>
          <p:nvPr/>
        </p:nvSpPr>
        <p:spPr>
          <a:xfrm rot="21147053">
            <a:off x="3966330" y="4725797"/>
            <a:ext cx="2705712" cy="1066124"/>
          </a:xfrm>
          <a:prstGeom prst="rightArrow">
            <a:avLst/>
          </a:prstGeom>
          <a:gradFill>
            <a:gsLst>
              <a:gs pos="0">
                <a:srgbClr val="0070C0"/>
              </a:gs>
              <a:gs pos="100000">
                <a:srgbClr val="00B0F0">
                  <a:lumMod val="87000"/>
                  <a:lumOff val="13000"/>
                </a:srgb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/>
              <a:t>Klikni:)</a:t>
            </a:r>
          </a:p>
        </p:txBody>
      </p:sp>
    </p:spTree>
    <p:extLst>
      <p:ext uri="{BB962C8B-B14F-4D97-AF65-F5344CB8AC3E}">
        <p14:creationId xmlns:p14="http://schemas.microsoft.com/office/powerpoint/2010/main" val="3917015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7519989" y="455188"/>
            <a:ext cx="8834437" cy="625126"/>
          </a:xfrm>
        </p:spPr>
        <p:txBody>
          <a:bodyPr/>
          <a:lstStyle/>
          <a:p>
            <a:r>
              <a:rPr lang="cs-CZ" dirty="0"/>
              <a:t>Získáte znalosti a dovednosti  </a:t>
            </a:r>
          </a:p>
        </p:txBody>
      </p:sp>
      <p:sp>
        <p:nvSpPr>
          <p:cNvPr id="5" name="Ovál 4"/>
          <p:cNvSpPr/>
          <p:nvPr/>
        </p:nvSpPr>
        <p:spPr>
          <a:xfrm>
            <a:off x="368212" y="1260481"/>
            <a:ext cx="3333408" cy="1502195"/>
          </a:xfrm>
          <a:prstGeom prst="ellipse">
            <a:avLst/>
          </a:prstGeom>
          <a:solidFill>
            <a:srgbClr val="FEF5EC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accent3">
                    <a:lumMod val="50000"/>
                  </a:schemeClr>
                </a:solidFill>
              </a:rPr>
              <a:t>vyhledání / využití </a:t>
            </a:r>
            <a:r>
              <a:rPr lang="cs-CZ" b="1" dirty="0">
                <a:solidFill>
                  <a:schemeClr val="accent3">
                    <a:lumMod val="50000"/>
                  </a:schemeClr>
                </a:solidFill>
              </a:rPr>
              <a:t>příležitostí</a:t>
            </a:r>
            <a:r>
              <a:rPr lang="cs-CZ" dirty="0">
                <a:solidFill>
                  <a:schemeClr val="accent3">
                    <a:lumMod val="50000"/>
                  </a:schemeClr>
                </a:solidFill>
              </a:rPr>
              <a:t> pro podnikání </a:t>
            </a:r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BC1CA3F2-35F0-49EC-B9FC-00FF0616F477}"/>
              </a:ext>
            </a:extLst>
          </p:cNvPr>
          <p:cNvSpPr/>
          <p:nvPr/>
        </p:nvSpPr>
        <p:spPr>
          <a:xfrm>
            <a:off x="4372070" y="1260481"/>
            <a:ext cx="2366128" cy="1565241"/>
          </a:xfrm>
          <a:prstGeom prst="ellipse">
            <a:avLst/>
          </a:prstGeom>
          <a:solidFill>
            <a:srgbClr val="FEF5EC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accent3">
                    <a:lumMod val="50000"/>
                  </a:schemeClr>
                </a:solidFill>
              </a:rPr>
              <a:t>rozpoznání </a:t>
            </a:r>
          </a:p>
          <a:p>
            <a:pPr algn="ctr"/>
            <a:r>
              <a:rPr lang="cs-CZ" dirty="0">
                <a:solidFill>
                  <a:schemeClr val="accent3">
                    <a:lumMod val="50000"/>
                  </a:schemeClr>
                </a:solidFill>
              </a:rPr>
              <a:t>a řízení </a:t>
            </a:r>
            <a:r>
              <a:rPr lang="cs-CZ" b="1" dirty="0">
                <a:solidFill>
                  <a:schemeClr val="accent3">
                    <a:lumMod val="50000"/>
                  </a:schemeClr>
                </a:solidFill>
              </a:rPr>
              <a:t>rizik</a:t>
            </a:r>
            <a:r>
              <a:rPr lang="cs-CZ" dirty="0">
                <a:solidFill>
                  <a:schemeClr val="accent3">
                    <a:lumMod val="50000"/>
                  </a:schemeClr>
                </a:solidFill>
              </a:rPr>
              <a:t> při podnikání </a:t>
            </a:r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23F0A534-CD7F-4103-8523-3FC3043AEE66}"/>
              </a:ext>
            </a:extLst>
          </p:cNvPr>
          <p:cNvSpPr/>
          <p:nvPr/>
        </p:nvSpPr>
        <p:spPr>
          <a:xfrm>
            <a:off x="514496" y="2863715"/>
            <a:ext cx="2139885" cy="1717247"/>
          </a:xfrm>
          <a:prstGeom prst="ellipse">
            <a:avLst/>
          </a:prstGeom>
          <a:solidFill>
            <a:srgbClr val="FEF5EC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accent3">
                    <a:lumMod val="50000"/>
                  </a:schemeClr>
                </a:solidFill>
              </a:rPr>
              <a:t>využívání </a:t>
            </a:r>
            <a:r>
              <a:rPr lang="cs-CZ" b="1" dirty="0">
                <a:solidFill>
                  <a:schemeClr val="accent3">
                    <a:lumMod val="50000"/>
                  </a:schemeClr>
                </a:solidFill>
              </a:rPr>
              <a:t>metod </a:t>
            </a:r>
            <a:r>
              <a:rPr lang="cs-CZ" dirty="0">
                <a:solidFill>
                  <a:schemeClr val="accent3">
                    <a:lumMod val="50000"/>
                  </a:schemeClr>
                </a:solidFill>
              </a:rPr>
              <a:t>moderního </a:t>
            </a:r>
            <a:r>
              <a:rPr lang="cs-CZ" b="1" dirty="0">
                <a:solidFill>
                  <a:schemeClr val="accent3">
                    <a:lumMod val="50000"/>
                  </a:schemeClr>
                </a:solidFill>
              </a:rPr>
              <a:t>marketingu</a:t>
            </a:r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113ED222-CA49-480C-A015-703DB92E4CA2}"/>
              </a:ext>
            </a:extLst>
          </p:cNvPr>
          <p:cNvSpPr/>
          <p:nvPr/>
        </p:nvSpPr>
        <p:spPr>
          <a:xfrm>
            <a:off x="2973675" y="2637593"/>
            <a:ext cx="2191733" cy="2220016"/>
          </a:xfrm>
          <a:prstGeom prst="ellipse">
            <a:avLst/>
          </a:prstGeom>
          <a:solidFill>
            <a:srgbClr val="FEF5EC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accent3">
                    <a:lumMod val="50000"/>
                  </a:schemeClr>
                </a:solidFill>
              </a:rPr>
              <a:t>poznání </a:t>
            </a:r>
            <a:r>
              <a:rPr lang="cs-CZ" b="1" dirty="0">
                <a:solidFill>
                  <a:schemeClr val="accent3">
                    <a:lumMod val="50000"/>
                  </a:schemeClr>
                </a:solidFill>
              </a:rPr>
              <a:t>právních</a:t>
            </a:r>
            <a:r>
              <a:rPr lang="cs-CZ" dirty="0">
                <a:solidFill>
                  <a:schemeClr val="accent3">
                    <a:lumMod val="50000"/>
                  </a:schemeClr>
                </a:solidFill>
              </a:rPr>
              <a:t> souvislostí a postupů při </a:t>
            </a:r>
            <a:r>
              <a:rPr lang="cs-CZ" b="1" dirty="0">
                <a:solidFill>
                  <a:schemeClr val="accent3">
                    <a:lumMod val="50000"/>
                  </a:schemeClr>
                </a:solidFill>
              </a:rPr>
              <a:t>zakládání</a:t>
            </a:r>
            <a:r>
              <a:rPr lang="cs-CZ" dirty="0">
                <a:solidFill>
                  <a:schemeClr val="accent3">
                    <a:lumMod val="50000"/>
                  </a:schemeClr>
                </a:solidFill>
              </a:rPr>
              <a:t> a řízení </a:t>
            </a:r>
            <a:r>
              <a:rPr lang="cs-CZ" b="1" dirty="0">
                <a:solidFill>
                  <a:schemeClr val="accent3">
                    <a:lumMod val="50000"/>
                  </a:schemeClr>
                </a:solidFill>
              </a:rPr>
              <a:t>firem </a:t>
            </a:r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2C67582D-06F1-4B67-8B72-18D68CE52A13}"/>
              </a:ext>
            </a:extLst>
          </p:cNvPr>
          <p:cNvSpPr/>
          <p:nvPr/>
        </p:nvSpPr>
        <p:spPr>
          <a:xfrm>
            <a:off x="5835858" y="2741209"/>
            <a:ext cx="2616842" cy="1105053"/>
          </a:xfrm>
          <a:prstGeom prst="ellipse">
            <a:avLst/>
          </a:prstGeom>
          <a:solidFill>
            <a:srgbClr val="FEF5EC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accent3">
                    <a:lumMod val="50000"/>
                  </a:schemeClr>
                </a:solidFill>
              </a:rPr>
              <a:t>hospodaření s </a:t>
            </a:r>
            <a:r>
              <a:rPr lang="cs-CZ" b="1" dirty="0">
                <a:solidFill>
                  <a:schemeClr val="accent3">
                    <a:lumMod val="50000"/>
                  </a:schemeClr>
                </a:solidFill>
              </a:rPr>
              <a:t>časem</a:t>
            </a:r>
          </a:p>
        </p:txBody>
      </p:sp>
      <p:sp>
        <p:nvSpPr>
          <p:cNvPr id="10" name="Ovál 9">
            <a:extLst>
              <a:ext uri="{FF2B5EF4-FFF2-40B4-BE49-F238E27FC236}">
                <a16:creationId xmlns:a16="http://schemas.microsoft.com/office/drawing/2014/main" id="{B0466D1E-BA71-424B-B1BF-E2E94540E1B3}"/>
              </a:ext>
            </a:extLst>
          </p:cNvPr>
          <p:cNvSpPr/>
          <p:nvPr/>
        </p:nvSpPr>
        <p:spPr>
          <a:xfrm>
            <a:off x="7798338" y="1230245"/>
            <a:ext cx="2799761" cy="1625712"/>
          </a:xfrm>
          <a:prstGeom prst="ellipse">
            <a:avLst/>
          </a:prstGeom>
          <a:solidFill>
            <a:srgbClr val="FEF5EC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accent3">
                    <a:lumMod val="50000"/>
                  </a:schemeClr>
                </a:solidFill>
              </a:rPr>
              <a:t>výběru lidí a </a:t>
            </a:r>
            <a:r>
              <a:rPr lang="cs-CZ" b="1" dirty="0">
                <a:solidFill>
                  <a:schemeClr val="accent3">
                    <a:lumMod val="50000"/>
                  </a:schemeClr>
                </a:solidFill>
              </a:rPr>
              <a:t>zvyšování</a:t>
            </a:r>
            <a:r>
              <a:rPr lang="cs-CZ" dirty="0">
                <a:solidFill>
                  <a:schemeClr val="accent3">
                    <a:lumMod val="50000"/>
                  </a:schemeClr>
                </a:solidFill>
              </a:rPr>
              <a:t> jejich kvalifikace   </a:t>
            </a:r>
          </a:p>
        </p:txBody>
      </p:sp>
      <p:sp>
        <p:nvSpPr>
          <p:cNvPr id="11" name="Ovál 10">
            <a:extLst>
              <a:ext uri="{FF2B5EF4-FFF2-40B4-BE49-F238E27FC236}">
                <a16:creationId xmlns:a16="http://schemas.microsoft.com/office/drawing/2014/main" id="{C4267CA1-00F8-447E-970E-A481651DCA24}"/>
              </a:ext>
            </a:extLst>
          </p:cNvPr>
          <p:cNvSpPr/>
          <p:nvPr/>
        </p:nvSpPr>
        <p:spPr>
          <a:xfrm>
            <a:off x="8441321" y="2910416"/>
            <a:ext cx="2495638" cy="1670546"/>
          </a:xfrm>
          <a:prstGeom prst="ellipse">
            <a:avLst/>
          </a:prstGeom>
          <a:solidFill>
            <a:srgbClr val="FEF5EC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accent3">
                    <a:lumMod val="50000"/>
                  </a:schemeClr>
                </a:solidFill>
              </a:rPr>
              <a:t>vedení, </a:t>
            </a:r>
            <a:r>
              <a:rPr lang="cs-CZ" b="1" dirty="0">
                <a:solidFill>
                  <a:schemeClr val="accent3">
                    <a:lumMod val="50000"/>
                  </a:schemeClr>
                </a:solidFill>
              </a:rPr>
              <a:t>motivování </a:t>
            </a:r>
            <a:r>
              <a:rPr lang="cs-CZ" dirty="0">
                <a:solidFill>
                  <a:schemeClr val="accent3">
                    <a:lumMod val="50000"/>
                  </a:schemeClr>
                </a:solidFill>
              </a:rPr>
              <a:t>a stimulování lidí</a:t>
            </a:r>
          </a:p>
        </p:txBody>
      </p:sp>
      <p:sp>
        <p:nvSpPr>
          <p:cNvPr id="12" name="Ovál 11">
            <a:extLst>
              <a:ext uri="{FF2B5EF4-FFF2-40B4-BE49-F238E27FC236}">
                <a16:creationId xmlns:a16="http://schemas.microsoft.com/office/drawing/2014/main" id="{37F5615C-A292-4EED-889E-3934C1761B01}"/>
              </a:ext>
            </a:extLst>
          </p:cNvPr>
          <p:cNvSpPr/>
          <p:nvPr/>
        </p:nvSpPr>
        <p:spPr>
          <a:xfrm>
            <a:off x="5579139" y="3914480"/>
            <a:ext cx="2191732" cy="1683039"/>
          </a:xfrm>
          <a:prstGeom prst="ellipse">
            <a:avLst/>
          </a:prstGeom>
          <a:solidFill>
            <a:srgbClr val="FEF5EC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accent3">
                    <a:lumMod val="50000"/>
                  </a:schemeClr>
                </a:solidFill>
              </a:rPr>
              <a:t>vedení </a:t>
            </a:r>
            <a:r>
              <a:rPr lang="cs-CZ" dirty="0">
                <a:solidFill>
                  <a:schemeClr val="accent3">
                    <a:lumMod val="50000"/>
                  </a:schemeClr>
                </a:solidFill>
              </a:rPr>
              <a:t>pracovních týmů</a:t>
            </a:r>
          </a:p>
        </p:txBody>
      </p:sp>
      <p:sp>
        <p:nvSpPr>
          <p:cNvPr id="13" name="Ovál 12">
            <a:extLst>
              <a:ext uri="{FF2B5EF4-FFF2-40B4-BE49-F238E27FC236}">
                <a16:creationId xmlns:a16="http://schemas.microsoft.com/office/drawing/2014/main" id="{CB2B781C-960D-4C59-8687-D55EA64AA7BE}"/>
              </a:ext>
            </a:extLst>
          </p:cNvPr>
          <p:cNvSpPr/>
          <p:nvPr/>
        </p:nvSpPr>
        <p:spPr>
          <a:xfrm>
            <a:off x="3351359" y="4925827"/>
            <a:ext cx="2366128" cy="1766292"/>
          </a:xfrm>
          <a:prstGeom prst="ellipse">
            <a:avLst/>
          </a:prstGeom>
          <a:solidFill>
            <a:srgbClr val="FEF5EC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accent3">
                    <a:lumMod val="50000"/>
                  </a:schemeClr>
                </a:solidFill>
              </a:rPr>
              <a:t>zvyšování </a:t>
            </a:r>
            <a:r>
              <a:rPr lang="cs-CZ" b="1" dirty="0">
                <a:solidFill>
                  <a:schemeClr val="accent3">
                    <a:lumMod val="50000"/>
                  </a:schemeClr>
                </a:solidFill>
              </a:rPr>
              <a:t>konkurenční</a:t>
            </a:r>
            <a:r>
              <a:rPr lang="cs-CZ" dirty="0">
                <a:solidFill>
                  <a:schemeClr val="accent3">
                    <a:lumMod val="50000"/>
                  </a:schemeClr>
                </a:solidFill>
              </a:rPr>
              <a:t> schopnosti firem </a:t>
            </a:r>
          </a:p>
        </p:txBody>
      </p:sp>
      <p:sp>
        <p:nvSpPr>
          <p:cNvPr id="14" name="Ovál 13">
            <a:extLst>
              <a:ext uri="{FF2B5EF4-FFF2-40B4-BE49-F238E27FC236}">
                <a16:creationId xmlns:a16="http://schemas.microsoft.com/office/drawing/2014/main" id="{D5422C44-DB22-4227-AB64-51B4E85692B1}"/>
              </a:ext>
            </a:extLst>
          </p:cNvPr>
          <p:cNvSpPr/>
          <p:nvPr/>
        </p:nvSpPr>
        <p:spPr>
          <a:xfrm>
            <a:off x="150828" y="4682001"/>
            <a:ext cx="2931697" cy="1963900"/>
          </a:xfrm>
          <a:prstGeom prst="ellipse">
            <a:avLst/>
          </a:prstGeom>
          <a:solidFill>
            <a:srgbClr val="FEF5EC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accent3">
                    <a:lumMod val="50000"/>
                  </a:schemeClr>
                </a:solidFill>
              </a:rPr>
              <a:t>využívání moderních manažerských </a:t>
            </a:r>
            <a:r>
              <a:rPr lang="cs-CZ" b="1" dirty="0">
                <a:solidFill>
                  <a:schemeClr val="accent3">
                    <a:lumMod val="50000"/>
                  </a:schemeClr>
                </a:solidFill>
              </a:rPr>
              <a:t>informačních</a:t>
            </a:r>
            <a:r>
              <a:rPr lang="cs-CZ" dirty="0">
                <a:solidFill>
                  <a:schemeClr val="accent3">
                    <a:lumMod val="50000"/>
                  </a:schemeClr>
                </a:solidFill>
              </a:rPr>
              <a:t> a </a:t>
            </a:r>
            <a:r>
              <a:rPr lang="cs-CZ" b="1" dirty="0">
                <a:solidFill>
                  <a:schemeClr val="accent3">
                    <a:lumMod val="50000"/>
                  </a:schemeClr>
                </a:solidFill>
              </a:rPr>
              <a:t>komunikačních </a:t>
            </a:r>
            <a:r>
              <a:rPr lang="cs-CZ" dirty="0">
                <a:solidFill>
                  <a:schemeClr val="accent3">
                    <a:lumMod val="50000"/>
                  </a:schemeClr>
                </a:solidFill>
              </a:rPr>
              <a:t>systémů</a:t>
            </a:r>
          </a:p>
        </p:txBody>
      </p:sp>
      <p:sp>
        <p:nvSpPr>
          <p:cNvPr id="15" name="Ovál 14">
            <a:extLst>
              <a:ext uri="{FF2B5EF4-FFF2-40B4-BE49-F238E27FC236}">
                <a16:creationId xmlns:a16="http://schemas.microsoft.com/office/drawing/2014/main" id="{44BC1977-0A07-4138-9A63-FD5148638B75}"/>
              </a:ext>
            </a:extLst>
          </p:cNvPr>
          <p:cNvSpPr/>
          <p:nvPr/>
        </p:nvSpPr>
        <p:spPr>
          <a:xfrm>
            <a:off x="5909978" y="5747450"/>
            <a:ext cx="2733772" cy="926970"/>
          </a:xfrm>
          <a:prstGeom prst="ellipse">
            <a:avLst/>
          </a:prstGeom>
          <a:solidFill>
            <a:srgbClr val="FEF5EC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accent3">
                    <a:lumMod val="50000"/>
                  </a:schemeClr>
                </a:solidFill>
              </a:rPr>
              <a:t>projektové</a:t>
            </a:r>
            <a:r>
              <a:rPr lang="cs-CZ" dirty="0">
                <a:solidFill>
                  <a:schemeClr val="accent3">
                    <a:lumMod val="50000"/>
                  </a:schemeClr>
                </a:solidFill>
              </a:rPr>
              <a:t> řízení</a:t>
            </a:r>
          </a:p>
        </p:txBody>
      </p:sp>
      <p:sp>
        <p:nvSpPr>
          <p:cNvPr id="16" name="Ovál 15">
            <a:extLst>
              <a:ext uri="{FF2B5EF4-FFF2-40B4-BE49-F238E27FC236}">
                <a16:creationId xmlns:a16="http://schemas.microsoft.com/office/drawing/2014/main" id="{447DB66E-9DE5-4B85-BE91-1E8B478942E1}"/>
              </a:ext>
            </a:extLst>
          </p:cNvPr>
          <p:cNvSpPr/>
          <p:nvPr/>
        </p:nvSpPr>
        <p:spPr>
          <a:xfrm>
            <a:off x="9049107" y="4605466"/>
            <a:ext cx="2366128" cy="2224402"/>
          </a:xfrm>
          <a:prstGeom prst="ellipse">
            <a:avLst/>
          </a:prstGeom>
          <a:solidFill>
            <a:srgbClr val="FEF5EC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accent3">
                    <a:lumMod val="50000"/>
                  </a:schemeClr>
                </a:solidFill>
              </a:rPr>
              <a:t>využívání  moderních metod </a:t>
            </a:r>
            <a:r>
              <a:rPr lang="cs-CZ" b="1" dirty="0">
                <a:solidFill>
                  <a:schemeClr val="accent3">
                    <a:lumMod val="50000"/>
                  </a:schemeClr>
                </a:solidFill>
              </a:rPr>
              <a:t>rozhodování</a:t>
            </a:r>
            <a:r>
              <a:rPr lang="cs-CZ" dirty="0">
                <a:solidFill>
                  <a:schemeClr val="accent3">
                    <a:lumMod val="50000"/>
                  </a:schemeClr>
                </a:solidFill>
              </a:rPr>
              <a:t>, plánování, </a:t>
            </a:r>
            <a:r>
              <a:rPr lang="cs-CZ" b="1" dirty="0">
                <a:solidFill>
                  <a:schemeClr val="accent3">
                    <a:lumMod val="50000"/>
                  </a:schemeClr>
                </a:solidFill>
              </a:rPr>
              <a:t>organizování </a:t>
            </a:r>
            <a:r>
              <a:rPr lang="cs-CZ" dirty="0">
                <a:solidFill>
                  <a:schemeClr val="accent3">
                    <a:lumMod val="50000"/>
                  </a:schemeClr>
                </a:solidFill>
              </a:rPr>
              <a:t>a kontrolování </a:t>
            </a:r>
          </a:p>
        </p:txBody>
      </p:sp>
    </p:spTree>
    <p:extLst>
      <p:ext uri="{BB962C8B-B14F-4D97-AF65-F5344CB8AC3E}">
        <p14:creationId xmlns:p14="http://schemas.microsoft.com/office/powerpoint/2010/main" val="38061089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7484915" y="412402"/>
            <a:ext cx="8834437" cy="625126"/>
          </a:xfrm>
        </p:spPr>
        <p:txBody>
          <a:bodyPr/>
          <a:lstStyle/>
          <a:p>
            <a:r>
              <a:rPr lang="cs-CZ" dirty="0"/>
              <a:t>Získáte znalosti a dovednosti </a:t>
            </a:r>
          </a:p>
        </p:txBody>
      </p:sp>
      <p:sp>
        <p:nvSpPr>
          <p:cNvPr id="4" name="Ovál 3">
            <a:extLst>
              <a:ext uri="{FF2B5EF4-FFF2-40B4-BE49-F238E27FC236}">
                <a16:creationId xmlns:a16="http://schemas.microsoft.com/office/drawing/2014/main" id="{CBA622E8-BF6E-4EF9-ACF2-C11B00FE01E5}"/>
              </a:ext>
            </a:extLst>
          </p:cNvPr>
          <p:cNvSpPr/>
          <p:nvPr/>
        </p:nvSpPr>
        <p:spPr>
          <a:xfrm>
            <a:off x="378663" y="1197556"/>
            <a:ext cx="2916481" cy="1257077"/>
          </a:xfrm>
          <a:prstGeom prst="ellipse">
            <a:avLst/>
          </a:prstGeom>
          <a:solidFill>
            <a:srgbClr val="F4FAEC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accent3">
                    <a:lumMod val="50000"/>
                  </a:schemeClr>
                </a:solidFill>
              </a:rPr>
              <a:t>účelnému </a:t>
            </a:r>
            <a:r>
              <a:rPr lang="cs-CZ" b="1" dirty="0">
                <a:solidFill>
                  <a:schemeClr val="accent3">
                    <a:lumMod val="50000"/>
                  </a:schemeClr>
                </a:solidFill>
              </a:rPr>
              <a:t>hospodaření</a:t>
            </a:r>
            <a:r>
              <a:rPr lang="cs-CZ" dirty="0">
                <a:solidFill>
                  <a:schemeClr val="accent3">
                    <a:lumMod val="50000"/>
                  </a:schemeClr>
                </a:solidFill>
              </a:rPr>
              <a:t> firem</a:t>
            </a:r>
          </a:p>
        </p:txBody>
      </p:sp>
      <p:sp>
        <p:nvSpPr>
          <p:cNvPr id="5" name="Ovál 4">
            <a:extLst>
              <a:ext uri="{FF2B5EF4-FFF2-40B4-BE49-F238E27FC236}">
                <a16:creationId xmlns:a16="http://schemas.microsoft.com/office/drawing/2014/main" id="{47829772-29A3-4FF6-A550-E36D8E6DC086}"/>
              </a:ext>
            </a:extLst>
          </p:cNvPr>
          <p:cNvSpPr/>
          <p:nvPr/>
        </p:nvSpPr>
        <p:spPr>
          <a:xfrm>
            <a:off x="400584" y="2716328"/>
            <a:ext cx="2319117" cy="1709601"/>
          </a:xfrm>
          <a:prstGeom prst="ellipse">
            <a:avLst/>
          </a:prstGeom>
          <a:solidFill>
            <a:srgbClr val="F4FAEC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accent3">
                    <a:lumMod val="50000"/>
                  </a:schemeClr>
                </a:solidFill>
              </a:rPr>
              <a:t>vztahů </a:t>
            </a:r>
            <a:r>
              <a:rPr lang="cs-CZ" dirty="0">
                <a:solidFill>
                  <a:schemeClr val="accent3">
                    <a:lumMod val="50000"/>
                  </a:schemeClr>
                </a:solidFill>
              </a:rPr>
              <a:t>mezi nabídkou a poptávkou</a:t>
            </a:r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8CFB1C42-57B7-4203-A596-6CE8C78DB08C}"/>
              </a:ext>
            </a:extLst>
          </p:cNvPr>
          <p:cNvSpPr/>
          <p:nvPr/>
        </p:nvSpPr>
        <p:spPr>
          <a:xfrm>
            <a:off x="2848758" y="1940609"/>
            <a:ext cx="2384217" cy="2395719"/>
          </a:xfrm>
          <a:prstGeom prst="ellipse">
            <a:avLst/>
          </a:prstGeom>
          <a:solidFill>
            <a:srgbClr val="F4FAEC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accent3">
                    <a:lumMod val="50000"/>
                  </a:schemeClr>
                </a:solidFill>
              </a:rPr>
              <a:t>poznání </a:t>
            </a:r>
            <a:r>
              <a:rPr lang="cs-CZ" b="1" dirty="0">
                <a:solidFill>
                  <a:schemeClr val="accent3">
                    <a:lumMod val="50000"/>
                  </a:schemeClr>
                </a:solidFill>
              </a:rPr>
              <a:t>právních</a:t>
            </a:r>
            <a:r>
              <a:rPr lang="cs-CZ" dirty="0">
                <a:solidFill>
                  <a:schemeClr val="accent3">
                    <a:lumMod val="50000"/>
                  </a:schemeClr>
                </a:solidFill>
              </a:rPr>
              <a:t> a </a:t>
            </a:r>
            <a:r>
              <a:rPr lang="cs-CZ" b="1" dirty="0">
                <a:solidFill>
                  <a:schemeClr val="accent3">
                    <a:lumMod val="50000"/>
                  </a:schemeClr>
                </a:solidFill>
              </a:rPr>
              <a:t>daňových</a:t>
            </a:r>
            <a:r>
              <a:rPr lang="cs-CZ" dirty="0">
                <a:solidFill>
                  <a:schemeClr val="accent3">
                    <a:lumMod val="50000"/>
                  </a:schemeClr>
                </a:solidFill>
              </a:rPr>
              <a:t> souvislostí hospodaření firem</a:t>
            </a:r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7F637D06-C860-4147-9B54-E1C2BB52BF3C}"/>
              </a:ext>
            </a:extLst>
          </p:cNvPr>
          <p:cNvSpPr/>
          <p:nvPr/>
        </p:nvSpPr>
        <p:spPr>
          <a:xfrm>
            <a:off x="150828" y="4682001"/>
            <a:ext cx="2931697" cy="1963900"/>
          </a:xfrm>
          <a:prstGeom prst="ellipse">
            <a:avLst/>
          </a:prstGeom>
          <a:solidFill>
            <a:srgbClr val="F4FAEC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accent3">
                    <a:lumMod val="50000"/>
                  </a:schemeClr>
                </a:solidFill>
              </a:rPr>
              <a:t>pochopení principu </a:t>
            </a:r>
            <a:r>
              <a:rPr lang="cs-CZ" b="1" dirty="0">
                <a:solidFill>
                  <a:schemeClr val="accent3">
                    <a:lumMod val="50000"/>
                  </a:schemeClr>
                </a:solidFill>
              </a:rPr>
              <a:t>finančních toků </a:t>
            </a:r>
            <a:r>
              <a:rPr lang="cs-CZ" dirty="0">
                <a:solidFill>
                  <a:schemeClr val="accent3">
                    <a:lumMod val="50000"/>
                  </a:schemeClr>
                </a:solidFill>
              </a:rPr>
              <a:t>firmy</a:t>
            </a:r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54563728-A557-4A76-87DB-9BEC50DEB345}"/>
              </a:ext>
            </a:extLst>
          </p:cNvPr>
          <p:cNvSpPr/>
          <p:nvPr/>
        </p:nvSpPr>
        <p:spPr>
          <a:xfrm>
            <a:off x="3212742" y="4466751"/>
            <a:ext cx="2414255" cy="1575833"/>
          </a:xfrm>
          <a:prstGeom prst="ellipse">
            <a:avLst/>
          </a:prstGeom>
          <a:solidFill>
            <a:srgbClr val="F4FAEC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accent3">
                    <a:lumMod val="50000"/>
                  </a:schemeClr>
                </a:solidFill>
              </a:rPr>
              <a:t>pochopení úlohy </a:t>
            </a:r>
            <a:r>
              <a:rPr lang="cs-CZ" b="1" dirty="0">
                <a:solidFill>
                  <a:schemeClr val="accent3">
                    <a:lumMod val="50000"/>
                  </a:schemeClr>
                </a:solidFill>
              </a:rPr>
              <a:t>peněz</a:t>
            </a:r>
            <a:r>
              <a:rPr lang="cs-CZ" dirty="0">
                <a:solidFill>
                  <a:schemeClr val="accent3">
                    <a:lumMod val="50000"/>
                  </a:schemeClr>
                </a:solidFill>
              </a:rPr>
              <a:t> v ekonomice</a:t>
            </a:r>
          </a:p>
          <a:p>
            <a:pPr algn="ctr"/>
            <a:r>
              <a:rPr lang="cs-CZ" dirty="0">
                <a:solidFill>
                  <a:schemeClr val="accent3">
                    <a:lumMod val="50000"/>
                  </a:schemeClr>
                </a:solidFill>
              </a:rPr>
              <a:t>státu a firem </a:t>
            </a:r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082880DE-25DA-42C1-A9C7-9ED2A9005680}"/>
              </a:ext>
            </a:extLst>
          </p:cNvPr>
          <p:cNvSpPr/>
          <p:nvPr/>
        </p:nvSpPr>
        <p:spPr>
          <a:xfrm>
            <a:off x="4758634" y="5872918"/>
            <a:ext cx="2955383" cy="903463"/>
          </a:xfrm>
          <a:prstGeom prst="ellipse">
            <a:avLst/>
          </a:prstGeom>
          <a:solidFill>
            <a:srgbClr val="F4FAEC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accent3">
                    <a:lumMod val="50000"/>
                  </a:schemeClr>
                </a:solidFill>
              </a:rPr>
              <a:t>využívání </a:t>
            </a:r>
            <a:r>
              <a:rPr lang="cs-CZ" b="1" dirty="0">
                <a:solidFill>
                  <a:schemeClr val="accent3">
                    <a:lumMod val="50000"/>
                  </a:schemeClr>
                </a:solidFill>
              </a:rPr>
              <a:t>úvěru</a:t>
            </a:r>
            <a:r>
              <a:rPr lang="cs-CZ" dirty="0">
                <a:solidFill>
                  <a:schemeClr val="accent3">
                    <a:lumMod val="50000"/>
                  </a:schemeClr>
                </a:solidFill>
              </a:rPr>
              <a:t> firmou i bankou</a:t>
            </a:r>
          </a:p>
        </p:txBody>
      </p:sp>
      <p:sp>
        <p:nvSpPr>
          <p:cNvPr id="10" name="Ovál 9">
            <a:extLst>
              <a:ext uri="{FF2B5EF4-FFF2-40B4-BE49-F238E27FC236}">
                <a16:creationId xmlns:a16="http://schemas.microsoft.com/office/drawing/2014/main" id="{1EAA8AD4-3BA2-4DAB-8CCB-56CC04BF5365}"/>
              </a:ext>
            </a:extLst>
          </p:cNvPr>
          <p:cNvSpPr/>
          <p:nvPr/>
        </p:nvSpPr>
        <p:spPr>
          <a:xfrm>
            <a:off x="5362032" y="2901421"/>
            <a:ext cx="2351986" cy="970961"/>
          </a:xfrm>
          <a:prstGeom prst="ellipse">
            <a:avLst/>
          </a:prstGeom>
          <a:solidFill>
            <a:srgbClr val="F4FAEC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accent3">
                    <a:lumMod val="50000"/>
                  </a:schemeClr>
                </a:solidFill>
              </a:rPr>
              <a:t>  tvorbě </a:t>
            </a:r>
            <a:r>
              <a:rPr lang="cs-CZ" b="1" dirty="0">
                <a:solidFill>
                  <a:schemeClr val="accent3">
                    <a:lumMod val="50000"/>
                  </a:schemeClr>
                </a:solidFill>
              </a:rPr>
              <a:t>ceny</a:t>
            </a:r>
            <a:r>
              <a:rPr lang="cs-CZ" dirty="0">
                <a:solidFill>
                  <a:schemeClr val="accent3">
                    <a:lumMod val="50000"/>
                  </a:schemeClr>
                </a:solidFill>
              </a:rPr>
              <a:t> a </a:t>
            </a:r>
            <a:r>
              <a:rPr lang="cs-CZ" b="1" dirty="0">
                <a:solidFill>
                  <a:schemeClr val="accent3">
                    <a:lumMod val="50000"/>
                  </a:schemeClr>
                </a:solidFill>
              </a:rPr>
              <a:t>kalkulace</a:t>
            </a:r>
          </a:p>
        </p:txBody>
      </p:sp>
      <p:sp>
        <p:nvSpPr>
          <p:cNvPr id="11" name="Ovál 10">
            <a:extLst>
              <a:ext uri="{FF2B5EF4-FFF2-40B4-BE49-F238E27FC236}">
                <a16:creationId xmlns:a16="http://schemas.microsoft.com/office/drawing/2014/main" id="{FBE32CAE-1056-4523-ADB9-01AD9DCFE079}"/>
              </a:ext>
            </a:extLst>
          </p:cNvPr>
          <p:cNvSpPr/>
          <p:nvPr/>
        </p:nvSpPr>
        <p:spPr>
          <a:xfrm>
            <a:off x="5626997" y="1221730"/>
            <a:ext cx="2194877" cy="1494598"/>
          </a:xfrm>
          <a:prstGeom prst="ellipse">
            <a:avLst/>
          </a:prstGeom>
          <a:solidFill>
            <a:srgbClr val="F4FAEC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accent3">
                    <a:lumMod val="50000"/>
                  </a:schemeClr>
                </a:solidFill>
              </a:rPr>
              <a:t>účetnictví</a:t>
            </a:r>
            <a:r>
              <a:rPr lang="cs-CZ" dirty="0">
                <a:solidFill>
                  <a:schemeClr val="accent3">
                    <a:lumMod val="50000"/>
                  </a:schemeClr>
                </a:solidFill>
              </a:rPr>
              <a:t> a výkaznictví firem </a:t>
            </a:r>
          </a:p>
        </p:txBody>
      </p:sp>
      <p:sp>
        <p:nvSpPr>
          <p:cNvPr id="12" name="Ovál 11">
            <a:extLst>
              <a:ext uri="{FF2B5EF4-FFF2-40B4-BE49-F238E27FC236}">
                <a16:creationId xmlns:a16="http://schemas.microsoft.com/office/drawing/2014/main" id="{F414811A-D2BA-49B3-8BDD-56C4FA285AE5}"/>
              </a:ext>
            </a:extLst>
          </p:cNvPr>
          <p:cNvSpPr/>
          <p:nvPr/>
        </p:nvSpPr>
        <p:spPr>
          <a:xfrm>
            <a:off x="6022898" y="4166663"/>
            <a:ext cx="2056117" cy="1575833"/>
          </a:xfrm>
          <a:prstGeom prst="ellipse">
            <a:avLst/>
          </a:prstGeom>
          <a:solidFill>
            <a:srgbClr val="F4FAEC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accent3">
                    <a:lumMod val="50000"/>
                  </a:schemeClr>
                </a:solidFill>
              </a:rPr>
              <a:t>zvýšení vlastní finanční </a:t>
            </a:r>
            <a:r>
              <a:rPr lang="cs-CZ" b="1" dirty="0">
                <a:solidFill>
                  <a:schemeClr val="accent3">
                    <a:lumMod val="50000"/>
                  </a:schemeClr>
                </a:solidFill>
              </a:rPr>
              <a:t>svobody</a:t>
            </a:r>
          </a:p>
        </p:txBody>
      </p:sp>
      <p:sp>
        <p:nvSpPr>
          <p:cNvPr id="13" name="Ovál 12">
            <a:extLst>
              <a:ext uri="{FF2B5EF4-FFF2-40B4-BE49-F238E27FC236}">
                <a16:creationId xmlns:a16="http://schemas.microsoft.com/office/drawing/2014/main" id="{BEC31A02-76DA-403B-BF3A-2732C7642307}"/>
              </a:ext>
            </a:extLst>
          </p:cNvPr>
          <p:cNvSpPr/>
          <p:nvPr/>
        </p:nvSpPr>
        <p:spPr>
          <a:xfrm>
            <a:off x="8315353" y="4466751"/>
            <a:ext cx="2631648" cy="2348844"/>
          </a:xfrm>
          <a:prstGeom prst="ellipse">
            <a:avLst/>
          </a:prstGeom>
          <a:solidFill>
            <a:srgbClr val="F4FAEC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accent3">
                    <a:lumMod val="50000"/>
                  </a:schemeClr>
                </a:solidFill>
              </a:rPr>
              <a:t>porozumění </a:t>
            </a:r>
            <a:r>
              <a:rPr lang="cs-CZ" b="1" dirty="0">
                <a:solidFill>
                  <a:schemeClr val="accent3">
                    <a:lumMod val="50000"/>
                  </a:schemeClr>
                </a:solidFill>
              </a:rPr>
              <a:t>makro</a:t>
            </a:r>
            <a:r>
              <a:rPr lang="cs-CZ" dirty="0">
                <a:solidFill>
                  <a:schemeClr val="accent3">
                    <a:lumMod val="50000"/>
                  </a:schemeClr>
                </a:solidFill>
              </a:rPr>
              <a:t> / </a:t>
            </a:r>
            <a:r>
              <a:rPr lang="cs-CZ" b="1" dirty="0">
                <a:solidFill>
                  <a:schemeClr val="accent3">
                    <a:lumMod val="50000"/>
                  </a:schemeClr>
                </a:solidFill>
              </a:rPr>
              <a:t>mikro</a:t>
            </a:r>
            <a:r>
              <a:rPr lang="cs-CZ" dirty="0">
                <a:solidFill>
                  <a:schemeClr val="accent3">
                    <a:lumMod val="50000"/>
                  </a:schemeClr>
                </a:solidFill>
              </a:rPr>
              <a:t> ekonomickým jevům</a:t>
            </a:r>
          </a:p>
        </p:txBody>
      </p:sp>
      <p:sp>
        <p:nvSpPr>
          <p:cNvPr id="14" name="Ovál 13">
            <a:extLst>
              <a:ext uri="{FF2B5EF4-FFF2-40B4-BE49-F238E27FC236}">
                <a16:creationId xmlns:a16="http://schemas.microsoft.com/office/drawing/2014/main" id="{A0B33A4E-66A2-49A7-818B-B7C47152C136}"/>
              </a:ext>
            </a:extLst>
          </p:cNvPr>
          <p:cNvSpPr/>
          <p:nvPr/>
        </p:nvSpPr>
        <p:spPr>
          <a:xfrm>
            <a:off x="7787616" y="2823244"/>
            <a:ext cx="2659285" cy="1602685"/>
          </a:xfrm>
          <a:prstGeom prst="ellipse">
            <a:avLst/>
          </a:prstGeom>
          <a:solidFill>
            <a:srgbClr val="F4FAEC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accent3">
                    <a:lumMod val="50000"/>
                  </a:schemeClr>
                </a:solidFill>
              </a:rPr>
              <a:t>vlivů </a:t>
            </a:r>
            <a:r>
              <a:rPr lang="cs-CZ" b="1" dirty="0">
                <a:solidFill>
                  <a:schemeClr val="accent3">
                    <a:lumMod val="50000"/>
                  </a:schemeClr>
                </a:solidFill>
              </a:rPr>
              <a:t>inflace</a:t>
            </a:r>
            <a:r>
              <a:rPr lang="cs-CZ" dirty="0">
                <a:solidFill>
                  <a:schemeClr val="accent3">
                    <a:lumMod val="50000"/>
                  </a:schemeClr>
                </a:solidFill>
              </a:rPr>
              <a:t> nebo deflace na firmy</a:t>
            </a:r>
          </a:p>
        </p:txBody>
      </p:sp>
      <p:sp>
        <p:nvSpPr>
          <p:cNvPr id="15" name="Ovál 14">
            <a:extLst>
              <a:ext uri="{FF2B5EF4-FFF2-40B4-BE49-F238E27FC236}">
                <a16:creationId xmlns:a16="http://schemas.microsoft.com/office/drawing/2014/main" id="{7E2008BF-2213-47C6-A381-7E92CDC8488A}"/>
              </a:ext>
            </a:extLst>
          </p:cNvPr>
          <p:cNvSpPr/>
          <p:nvPr/>
        </p:nvSpPr>
        <p:spPr>
          <a:xfrm>
            <a:off x="8322041" y="1105686"/>
            <a:ext cx="2916481" cy="1649400"/>
          </a:xfrm>
          <a:prstGeom prst="ellipse">
            <a:avLst/>
          </a:prstGeom>
          <a:solidFill>
            <a:srgbClr val="F4FAEC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accent3">
                    <a:lumMod val="50000"/>
                  </a:schemeClr>
                </a:solidFill>
              </a:rPr>
              <a:t>finančnímu </a:t>
            </a:r>
            <a:r>
              <a:rPr lang="cs-CZ" b="1" dirty="0">
                <a:solidFill>
                  <a:schemeClr val="accent3">
                    <a:lumMod val="50000"/>
                  </a:schemeClr>
                </a:solidFill>
              </a:rPr>
              <a:t>řízení</a:t>
            </a:r>
            <a:r>
              <a:rPr lang="cs-CZ" dirty="0">
                <a:solidFill>
                  <a:schemeClr val="accent3">
                    <a:lumMod val="50000"/>
                  </a:schemeClr>
                </a:solidFill>
              </a:rPr>
              <a:t> firem</a:t>
            </a:r>
          </a:p>
        </p:txBody>
      </p:sp>
    </p:spTree>
    <p:extLst>
      <p:ext uri="{BB962C8B-B14F-4D97-AF65-F5344CB8AC3E}">
        <p14:creationId xmlns:p14="http://schemas.microsoft.com/office/powerpoint/2010/main" val="25370400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8637591" y="534995"/>
            <a:ext cx="8834437" cy="625126"/>
          </a:xfrm>
        </p:spPr>
        <p:txBody>
          <a:bodyPr/>
          <a:lstStyle/>
          <a:p>
            <a:r>
              <a:rPr lang="cs-CZ" dirty="0"/>
              <a:t>Budete mít možnost </a:t>
            </a:r>
          </a:p>
        </p:txBody>
      </p:sp>
      <p:sp>
        <p:nvSpPr>
          <p:cNvPr id="4" name="Ovál 3">
            <a:extLst>
              <a:ext uri="{FF2B5EF4-FFF2-40B4-BE49-F238E27FC236}">
                <a16:creationId xmlns:a16="http://schemas.microsoft.com/office/drawing/2014/main" id="{80E5AC46-64D9-4BB1-8E12-31D0A9890191}"/>
              </a:ext>
            </a:extLst>
          </p:cNvPr>
          <p:cNvSpPr/>
          <p:nvPr/>
        </p:nvSpPr>
        <p:spPr>
          <a:xfrm>
            <a:off x="275425" y="1421989"/>
            <a:ext cx="2963503" cy="1317713"/>
          </a:xfrm>
          <a:prstGeom prst="ellipse">
            <a:avLst/>
          </a:prstGeom>
          <a:solidFill>
            <a:srgbClr val="FFFFE1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accent3">
                    <a:lumMod val="50000"/>
                  </a:schemeClr>
                </a:solidFill>
              </a:rPr>
              <a:t>setkávání se </a:t>
            </a:r>
          </a:p>
          <a:p>
            <a:pPr algn="ctr"/>
            <a:r>
              <a:rPr lang="cs-CZ" dirty="0">
                <a:solidFill>
                  <a:schemeClr val="accent3">
                    <a:lumMod val="50000"/>
                  </a:schemeClr>
                </a:solidFill>
              </a:rPr>
              <a:t>v </a:t>
            </a:r>
            <a:r>
              <a:rPr lang="cs-CZ" b="1" dirty="0">
                <a:solidFill>
                  <a:schemeClr val="accent3">
                    <a:lumMod val="50000"/>
                  </a:schemeClr>
                </a:solidFill>
              </a:rPr>
              <a:t>relaxační</a:t>
            </a:r>
            <a:r>
              <a:rPr lang="cs-CZ" dirty="0">
                <a:solidFill>
                  <a:schemeClr val="accent3">
                    <a:lumMod val="50000"/>
                  </a:schemeClr>
                </a:solidFill>
              </a:rPr>
              <a:t> zóně fakulty</a:t>
            </a:r>
          </a:p>
        </p:txBody>
      </p:sp>
      <p:sp>
        <p:nvSpPr>
          <p:cNvPr id="5" name="Ovál 4">
            <a:extLst>
              <a:ext uri="{FF2B5EF4-FFF2-40B4-BE49-F238E27FC236}">
                <a16:creationId xmlns:a16="http://schemas.microsoft.com/office/drawing/2014/main" id="{B85E639E-A2DD-4611-9EC9-E51CBFB85CE4}"/>
              </a:ext>
            </a:extLst>
          </p:cNvPr>
          <p:cNvSpPr/>
          <p:nvPr/>
        </p:nvSpPr>
        <p:spPr>
          <a:xfrm>
            <a:off x="3838379" y="891828"/>
            <a:ext cx="2670961" cy="1527142"/>
          </a:xfrm>
          <a:prstGeom prst="ellipse">
            <a:avLst/>
          </a:prstGeom>
          <a:solidFill>
            <a:srgbClr val="FFFFE1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accent3">
                    <a:lumMod val="50000"/>
                  </a:schemeClr>
                </a:solidFill>
              </a:rPr>
              <a:t>aktivnímu </a:t>
            </a:r>
            <a:r>
              <a:rPr lang="cs-CZ" b="1" dirty="0">
                <a:solidFill>
                  <a:schemeClr val="accent3">
                    <a:lumMod val="50000"/>
                  </a:schemeClr>
                </a:solidFill>
              </a:rPr>
              <a:t>sportování </a:t>
            </a:r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DFFE17EC-7A56-49DF-82CA-4D9D56261E58}"/>
              </a:ext>
            </a:extLst>
          </p:cNvPr>
          <p:cNvSpPr/>
          <p:nvPr/>
        </p:nvSpPr>
        <p:spPr>
          <a:xfrm>
            <a:off x="65756" y="2843555"/>
            <a:ext cx="2249863" cy="1839028"/>
          </a:xfrm>
          <a:prstGeom prst="ellipse">
            <a:avLst/>
          </a:prstGeom>
          <a:solidFill>
            <a:srgbClr val="FFFFE1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accent3">
                    <a:lumMod val="50000"/>
                  </a:schemeClr>
                </a:solidFill>
              </a:rPr>
              <a:t>cestování </a:t>
            </a:r>
            <a:r>
              <a:rPr lang="cs-CZ" dirty="0">
                <a:solidFill>
                  <a:schemeClr val="accent3">
                    <a:lumMod val="50000"/>
                  </a:schemeClr>
                </a:solidFill>
              </a:rPr>
              <a:t>doma zahraničí </a:t>
            </a:r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A3420818-2FBD-4084-B6F7-EEF51A3B3B3D}"/>
              </a:ext>
            </a:extLst>
          </p:cNvPr>
          <p:cNvSpPr/>
          <p:nvPr/>
        </p:nvSpPr>
        <p:spPr>
          <a:xfrm>
            <a:off x="2502035" y="2597397"/>
            <a:ext cx="2249864" cy="2220016"/>
          </a:xfrm>
          <a:prstGeom prst="ellipse">
            <a:avLst/>
          </a:prstGeom>
          <a:solidFill>
            <a:srgbClr val="FFFFE1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accent3">
                    <a:lumMod val="50000"/>
                  </a:schemeClr>
                </a:solidFill>
              </a:rPr>
              <a:t>kulturnímu </a:t>
            </a:r>
            <a:r>
              <a:rPr lang="cs-CZ" dirty="0">
                <a:solidFill>
                  <a:schemeClr val="accent3">
                    <a:lumMod val="50000"/>
                  </a:schemeClr>
                </a:solidFill>
              </a:rPr>
              <a:t>vyžití v Hradci Králové</a:t>
            </a:r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09F5096F-6B59-4A53-81C5-DC14930D4DB8}"/>
              </a:ext>
            </a:extLst>
          </p:cNvPr>
          <p:cNvSpPr/>
          <p:nvPr/>
        </p:nvSpPr>
        <p:spPr>
          <a:xfrm>
            <a:off x="683399" y="4744143"/>
            <a:ext cx="2670961" cy="1806795"/>
          </a:xfrm>
          <a:prstGeom prst="ellipse">
            <a:avLst/>
          </a:prstGeom>
          <a:solidFill>
            <a:srgbClr val="FFFFE1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accent3">
                    <a:lumMod val="50000"/>
                  </a:schemeClr>
                </a:solidFill>
              </a:rPr>
              <a:t>klubovým</a:t>
            </a:r>
            <a:r>
              <a:rPr lang="cs-CZ" dirty="0">
                <a:solidFill>
                  <a:schemeClr val="accent3">
                    <a:lumMod val="50000"/>
                  </a:schemeClr>
                </a:solidFill>
              </a:rPr>
              <a:t>,</a:t>
            </a:r>
          </a:p>
          <a:p>
            <a:pPr algn="ctr"/>
            <a:r>
              <a:rPr lang="cs-CZ" dirty="0">
                <a:solidFill>
                  <a:schemeClr val="accent3">
                    <a:lumMod val="50000"/>
                  </a:schemeClr>
                </a:solidFill>
              </a:rPr>
              <a:t>vzdělávacím, a jiným aktivitám</a:t>
            </a:r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0BB65AA1-A7FE-481E-B37F-41F8DB2BAD2A}"/>
              </a:ext>
            </a:extLst>
          </p:cNvPr>
          <p:cNvSpPr/>
          <p:nvPr/>
        </p:nvSpPr>
        <p:spPr>
          <a:xfrm>
            <a:off x="3822337" y="4583881"/>
            <a:ext cx="2670961" cy="2127320"/>
          </a:xfrm>
          <a:prstGeom prst="ellipse">
            <a:avLst/>
          </a:prstGeom>
          <a:solidFill>
            <a:srgbClr val="FFFFE1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accent3">
                    <a:lumMod val="50000"/>
                  </a:schemeClr>
                </a:solidFill>
              </a:rPr>
              <a:t>kontaktu s kolegy z </a:t>
            </a:r>
            <a:r>
              <a:rPr lang="cs-CZ" b="1" dirty="0">
                <a:solidFill>
                  <a:schemeClr val="accent3">
                    <a:lumMod val="50000"/>
                  </a:schemeClr>
                </a:solidFill>
              </a:rPr>
              <a:t>jiných</a:t>
            </a:r>
            <a:r>
              <a:rPr lang="cs-CZ" dirty="0">
                <a:solidFill>
                  <a:schemeClr val="accent3">
                    <a:lumMod val="50000"/>
                  </a:schemeClr>
                </a:solidFill>
              </a:rPr>
              <a:t> fakult </a:t>
            </a:r>
            <a:r>
              <a:rPr lang="cs-CZ" b="1" dirty="0">
                <a:solidFill>
                  <a:schemeClr val="accent3">
                    <a:lumMod val="50000"/>
                  </a:schemeClr>
                </a:solidFill>
              </a:rPr>
              <a:t>univerzit</a:t>
            </a:r>
            <a:r>
              <a:rPr lang="cs-CZ" dirty="0">
                <a:solidFill>
                  <a:schemeClr val="accent3">
                    <a:lumMod val="50000"/>
                  </a:schemeClr>
                </a:solidFill>
              </a:rPr>
              <a:t> v Hradci Králové </a:t>
            </a:r>
          </a:p>
        </p:txBody>
      </p:sp>
      <p:sp>
        <p:nvSpPr>
          <p:cNvPr id="10" name="Ovál 9">
            <a:extLst>
              <a:ext uri="{FF2B5EF4-FFF2-40B4-BE49-F238E27FC236}">
                <a16:creationId xmlns:a16="http://schemas.microsoft.com/office/drawing/2014/main" id="{B6658183-697F-43A9-8B36-81BADEEFDC2F}"/>
              </a:ext>
            </a:extLst>
          </p:cNvPr>
          <p:cNvSpPr/>
          <p:nvPr/>
        </p:nvSpPr>
        <p:spPr>
          <a:xfrm>
            <a:off x="4882345" y="2445355"/>
            <a:ext cx="2812319" cy="1317713"/>
          </a:xfrm>
          <a:prstGeom prst="ellipse">
            <a:avLst/>
          </a:prstGeom>
          <a:solidFill>
            <a:srgbClr val="FFFFE1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accent3">
                    <a:lumMod val="50000"/>
                  </a:schemeClr>
                </a:solidFill>
              </a:rPr>
              <a:t>studijním pobytům </a:t>
            </a:r>
            <a:r>
              <a:rPr lang="cs-CZ" b="1" dirty="0">
                <a:solidFill>
                  <a:schemeClr val="accent3">
                    <a:lumMod val="50000"/>
                  </a:schemeClr>
                </a:solidFill>
              </a:rPr>
              <a:t>ERASMUS</a:t>
            </a:r>
          </a:p>
        </p:txBody>
      </p:sp>
      <p:sp>
        <p:nvSpPr>
          <p:cNvPr id="11" name="Ovál 10">
            <a:extLst>
              <a:ext uri="{FF2B5EF4-FFF2-40B4-BE49-F238E27FC236}">
                <a16:creationId xmlns:a16="http://schemas.microsoft.com/office/drawing/2014/main" id="{6D807FDD-81D0-42F6-AA71-D3FA335E255E}"/>
              </a:ext>
            </a:extLst>
          </p:cNvPr>
          <p:cNvSpPr/>
          <p:nvPr/>
        </p:nvSpPr>
        <p:spPr>
          <a:xfrm>
            <a:off x="6288505" y="3763068"/>
            <a:ext cx="1928531" cy="1439533"/>
          </a:xfrm>
          <a:prstGeom prst="ellipse">
            <a:avLst/>
          </a:prstGeom>
          <a:solidFill>
            <a:srgbClr val="FFFFE1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accent3">
                    <a:lumMod val="50000"/>
                  </a:schemeClr>
                </a:solidFill>
              </a:rPr>
              <a:t>aktivitám v </a:t>
            </a:r>
            <a:r>
              <a:rPr lang="cs-CZ" b="1" dirty="0">
                <a:solidFill>
                  <a:schemeClr val="accent3">
                    <a:lumMod val="50000"/>
                  </a:schemeClr>
                </a:solidFill>
              </a:rPr>
              <a:t>AISEC</a:t>
            </a:r>
          </a:p>
        </p:txBody>
      </p:sp>
      <p:sp>
        <p:nvSpPr>
          <p:cNvPr id="12" name="Ovál 11">
            <a:extLst>
              <a:ext uri="{FF2B5EF4-FFF2-40B4-BE49-F238E27FC236}">
                <a16:creationId xmlns:a16="http://schemas.microsoft.com/office/drawing/2014/main" id="{C53D6650-4AC7-4228-8085-CF647253DF50}"/>
              </a:ext>
            </a:extLst>
          </p:cNvPr>
          <p:cNvSpPr/>
          <p:nvPr/>
        </p:nvSpPr>
        <p:spPr>
          <a:xfrm>
            <a:off x="8369664" y="4473119"/>
            <a:ext cx="2631648" cy="2348844"/>
          </a:xfrm>
          <a:prstGeom prst="ellipse">
            <a:avLst/>
          </a:prstGeom>
          <a:solidFill>
            <a:srgbClr val="FFFFE1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accent3">
                    <a:lumMod val="50000"/>
                  </a:schemeClr>
                </a:solidFill>
              </a:rPr>
              <a:t>kontaktu s kolegy z jiných </a:t>
            </a:r>
            <a:r>
              <a:rPr lang="cs-CZ" b="1" dirty="0">
                <a:solidFill>
                  <a:schemeClr val="accent3">
                    <a:lumMod val="50000"/>
                  </a:schemeClr>
                </a:solidFill>
              </a:rPr>
              <a:t>fakult</a:t>
            </a:r>
            <a:r>
              <a:rPr lang="cs-CZ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cs-CZ" b="1" dirty="0">
                <a:solidFill>
                  <a:schemeClr val="accent3">
                    <a:lumMod val="50000"/>
                  </a:schemeClr>
                </a:solidFill>
              </a:rPr>
              <a:t>naší </a:t>
            </a:r>
            <a:r>
              <a:rPr lang="cs-CZ" dirty="0">
                <a:solidFill>
                  <a:schemeClr val="accent3">
                    <a:lumMod val="50000"/>
                  </a:schemeClr>
                </a:solidFill>
              </a:rPr>
              <a:t>Univerzity Hradec Králové </a:t>
            </a:r>
          </a:p>
        </p:txBody>
      </p:sp>
      <p:sp>
        <p:nvSpPr>
          <p:cNvPr id="13" name="Ovál 12">
            <a:extLst>
              <a:ext uri="{FF2B5EF4-FFF2-40B4-BE49-F238E27FC236}">
                <a16:creationId xmlns:a16="http://schemas.microsoft.com/office/drawing/2014/main" id="{47849923-C287-4C1D-B147-7B472EB69FD9}"/>
              </a:ext>
            </a:extLst>
          </p:cNvPr>
          <p:cNvSpPr/>
          <p:nvPr/>
        </p:nvSpPr>
        <p:spPr>
          <a:xfrm>
            <a:off x="8637591" y="2739702"/>
            <a:ext cx="2631648" cy="1586424"/>
          </a:xfrm>
          <a:prstGeom prst="ellipse">
            <a:avLst/>
          </a:prstGeom>
          <a:solidFill>
            <a:srgbClr val="FFFFE1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accent3">
                    <a:lumMod val="50000"/>
                  </a:schemeClr>
                </a:solidFill>
              </a:rPr>
              <a:t>kontaktu se </a:t>
            </a:r>
            <a:r>
              <a:rPr lang="cs-CZ" b="1" dirty="0">
                <a:solidFill>
                  <a:schemeClr val="accent3">
                    <a:lumMod val="50000"/>
                  </a:schemeClr>
                </a:solidFill>
              </a:rPr>
              <a:t>zahraničními </a:t>
            </a:r>
            <a:r>
              <a:rPr lang="cs-CZ" dirty="0">
                <a:solidFill>
                  <a:schemeClr val="accent3">
                    <a:lumMod val="50000"/>
                  </a:schemeClr>
                </a:solidFill>
              </a:rPr>
              <a:t>kolegy </a:t>
            </a:r>
          </a:p>
        </p:txBody>
      </p:sp>
      <p:sp>
        <p:nvSpPr>
          <p:cNvPr id="14" name="Ovál 13">
            <a:extLst>
              <a:ext uri="{FF2B5EF4-FFF2-40B4-BE49-F238E27FC236}">
                <a16:creationId xmlns:a16="http://schemas.microsoft.com/office/drawing/2014/main" id="{14FE708D-A3B8-4C5E-9508-C8A96558A4D7}"/>
              </a:ext>
            </a:extLst>
          </p:cNvPr>
          <p:cNvSpPr/>
          <p:nvPr/>
        </p:nvSpPr>
        <p:spPr>
          <a:xfrm>
            <a:off x="7404979" y="1238843"/>
            <a:ext cx="2280509" cy="1647750"/>
          </a:xfrm>
          <a:prstGeom prst="ellipse">
            <a:avLst/>
          </a:prstGeom>
          <a:solidFill>
            <a:srgbClr val="FFFFE1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accent3">
                    <a:lumMod val="50000"/>
                  </a:schemeClr>
                </a:solidFill>
              </a:rPr>
              <a:t>aktivní </a:t>
            </a:r>
            <a:r>
              <a:rPr lang="cs-CZ" b="1" dirty="0">
                <a:solidFill>
                  <a:schemeClr val="accent3">
                    <a:lumMod val="50000"/>
                  </a:schemeClr>
                </a:solidFill>
              </a:rPr>
              <a:t>zábavě</a:t>
            </a:r>
            <a:r>
              <a:rPr lang="cs-CZ" dirty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387584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573199" y="1695110"/>
            <a:ext cx="9975863" cy="5095157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cs-CZ" b="1" dirty="0"/>
              <a:t>Ekonomika a management</a:t>
            </a:r>
          </a:p>
          <a:p>
            <a:pPr lvl="1"/>
            <a:r>
              <a:rPr lang="cs-CZ" dirty="0"/>
              <a:t>Bakalářské studium</a:t>
            </a:r>
          </a:p>
          <a:p>
            <a:pPr lvl="2">
              <a:lnSpc>
                <a:spcPct val="120000"/>
              </a:lnSpc>
            </a:pPr>
            <a:r>
              <a:rPr lang="cs-CZ" b="1" dirty="0"/>
              <a:t>Písemný</a:t>
            </a:r>
            <a:r>
              <a:rPr lang="cs-CZ" dirty="0"/>
              <a:t> test z </a:t>
            </a:r>
            <a:r>
              <a:rPr lang="cs-CZ" b="1" dirty="0">
                <a:solidFill>
                  <a:srgbClr val="0070C0"/>
                </a:solidFill>
              </a:rPr>
              <a:t>matematiky</a:t>
            </a:r>
          </a:p>
          <a:p>
            <a:pPr lvl="2">
              <a:lnSpc>
                <a:spcPct val="120000"/>
              </a:lnSpc>
            </a:pPr>
            <a:r>
              <a:rPr lang="cs-CZ" b="1" dirty="0"/>
              <a:t>Písemný</a:t>
            </a:r>
            <a:r>
              <a:rPr lang="cs-CZ" dirty="0"/>
              <a:t> test z </a:t>
            </a:r>
            <a:r>
              <a:rPr lang="cs-CZ" b="1" dirty="0">
                <a:solidFill>
                  <a:srgbClr val="0070C0"/>
                </a:solidFill>
              </a:rPr>
              <a:t>anglického jazyka</a:t>
            </a:r>
          </a:p>
          <a:p>
            <a:pPr lvl="1"/>
            <a:r>
              <a:rPr lang="cs-CZ" dirty="0"/>
              <a:t>Magisterské studium</a:t>
            </a:r>
          </a:p>
          <a:p>
            <a:pPr lvl="2">
              <a:lnSpc>
                <a:spcPct val="110000"/>
              </a:lnSpc>
            </a:pPr>
            <a:r>
              <a:rPr lang="cs-CZ" b="1" dirty="0"/>
              <a:t>Písemný</a:t>
            </a:r>
            <a:r>
              <a:rPr lang="cs-CZ" dirty="0"/>
              <a:t> test z </a:t>
            </a:r>
            <a:r>
              <a:rPr lang="cs-CZ" b="1" dirty="0">
                <a:solidFill>
                  <a:srgbClr val="0070C0"/>
                </a:solidFill>
              </a:rPr>
              <a:t>managementu a ekonomie</a:t>
            </a:r>
          </a:p>
          <a:p>
            <a:pPr lvl="1">
              <a:lnSpc>
                <a:spcPct val="110000"/>
              </a:lnSpc>
            </a:pPr>
            <a:endParaRPr lang="cs-CZ" b="1" dirty="0"/>
          </a:p>
          <a:p>
            <a:pPr lvl="1">
              <a:lnSpc>
                <a:spcPct val="120000"/>
              </a:lnSpc>
            </a:pPr>
            <a:r>
              <a:rPr lang="cs-CZ" b="1" dirty="0"/>
              <a:t>Vzorové testy </a:t>
            </a:r>
            <a:r>
              <a:rPr lang="cs-CZ" dirty="0"/>
              <a:t>z minulých let k dispozici na webu </a:t>
            </a:r>
            <a:r>
              <a:rPr lang="cs-CZ" dirty="0">
                <a:hlinkClick r:id="rId2"/>
              </a:rPr>
              <a:t>https://www.uhk.cz/cs-CZ/FIM/Studium/Prijimaci-rizeni-(1)/Vzorove-testy</a:t>
            </a:r>
            <a:endParaRPr lang="cs-CZ" dirty="0"/>
          </a:p>
          <a:p>
            <a:pPr lvl="1">
              <a:lnSpc>
                <a:spcPct val="120000"/>
              </a:lnSpc>
            </a:pPr>
            <a:r>
              <a:rPr lang="cs-CZ" dirty="0"/>
              <a:t>Fakulta informatiky a managementu – Studium – Přijímací řízení – Vzorové testy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Přijímací zkoušky</a:t>
            </a:r>
          </a:p>
        </p:txBody>
      </p:sp>
    </p:spTree>
    <p:extLst>
      <p:ext uri="{BB962C8B-B14F-4D97-AF65-F5344CB8AC3E}">
        <p14:creationId xmlns:p14="http://schemas.microsoft.com/office/powerpoint/2010/main" val="26798326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4941556"/>
              </p:ext>
            </p:extLst>
          </p:nvPr>
        </p:nvGraphicFramePr>
        <p:xfrm>
          <a:off x="1573213" y="1695450"/>
          <a:ext cx="9975850" cy="2886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5170">
                  <a:extLst>
                    <a:ext uri="{9D8B030D-6E8A-4147-A177-3AD203B41FA5}">
                      <a16:colId xmlns:a16="http://schemas.microsoft.com/office/drawing/2014/main" val="2857949105"/>
                    </a:ext>
                  </a:extLst>
                </a:gridCol>
                <a:gridCol w="1995170">
                  <a:extLst>
                    <a:ext uri="{9D8B030D-6E8A-4147-A177-3AD203B41FA5}">
                      <a16:colId xmlns:a16="http://schemas.microsoft.com/office/drawing/2014/main" val="2953733559"/>
                    </a:ext>
                  </a:extLst>
                </a:gridCol>
                <a:gridCol w="1995170">
                  <a:extLst>
                    <a:ext uri="{9D8B030D-6E8A-4147-A177-3AD203B41FA5}">
                      <a16:colId xmlns:a16="http://schemas.microsoft.com/office/drawing/2014/main" val="3277511279"/>
                    </a:ext>
                  </a:extLst>
                </a:gridCol>
                <a:gridCol w="1995170">
                  <a:extLst>
                    <a:ext uri="{9D8B030D-6E8A-4147-A177-3AD203B41FA5}">
                      <a16:colId xmlns:a16="http://schemas.microsoft.com/office/drawing/2014/main" val="777816153"/>
                    </a:ext>
                  </a:extLst>
                </a:gridCol>
                <a:gridCol w="1995170">
                  <a:extLst>
                    <a:ext uri="{9D8B030D-6E8A-4147-A177-3AD203B41FA5}">
                      <a16:colId xmlns:a16="http://schemas.microsoft.com/office/drawing/2014/main" val="36177861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omenia Sans" pitchFamily="50" charset="-18"/>
                          <a:ea typeface="ＭＳ Ｐゴシック" charset="-128"/>
                          <a:cs typeface="+mn-cs"/>
                        </a:rPr>
                        <a:t>Studijní </a:t>
                      </a:r>
                      <a:br>
                        <a:rPr lang="cs-CZ" sz="18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omenia Sans" pitchFamily="50" charset="-18"/>
                          <a:ea typeface="ＭＳ Ｐゴシック" charset="-128"/>
                          <a:cs typeface="+mn-cs"/>
                        </a:rPr>
                      </a:br>
                      <a:r>
                        <a:rPr lang="cs-CZ" sz="18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omenia Sans" pitchFamily="50" charset="-18"/>
                          <a:ea typeface="ＭＳ Ｐゴシック" charset="-128"/>
                          <a:cs typeface="+mn-cs"/>
                        </a:rPr>
                        <a:t>program</a:t>
                      </a:r>
                    </a:p>
                  </a:txBody>
                  <a:tcPr marL="17875" marR="17875" marT="17875" marB="17875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omenia Sans" pitchFamily="50" charset="-18"/>
                          <a:ea typeface="ＭＳ Ｐゴシック" charset="-128"/>
                          <a:cs typeface="+mn-cs"/>
                        </a:rPr>
                        <a:t>Studijní obory</a:t>
                      </a:r>
                    </a:p>
                  </a:txBody>
                  <a:tcPr marL="17875" marR="17875" marT="17875" marB="17875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omenia Sans" pitchFamily="50" charset="-18"/>
                          <a:ea typeface="ＭＳ Ｐゴシック" charset="-128"/>
                          <a:cs typeface="+mn-cs"/>
                        </a:rPr>
                        <a:t>Doba </a:t>
                      </a:r>
                      <a:br>
                        <a:rPr lang="cs-CZ" sz="18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omenia Sans" pitchFamily="50" charset="-18"/>
                          <a:ea typeface="ＭＳ Ｐゴシック" charset="-128"/>
                          <a:cs typeface="+mn-cs"/>
                        </a:rPr>
                      </a:br>
                      <a:r>
                        <a:rPr lang="cs-CZ" sz="18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omenia Sans" pitchFamily="50" charset="-18"/>
                          <a:ea typeface="ＭＳ Ｐゴシック" charset="-128"/>
                          <a:cs typeface="+mn-cs"/>
                        </a:rPr>
                        <a:t>studia </a:t>
                      </a:r>
                      <a:br>
                        <a:rPr lang="cs-CZ" sz="18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omenia Sans" pitchFamily="50" charset="-18"/>
                          <a:ea typeface="ＭＳ Ｐゴシック" charset="-128"/>
                          <a:cs typeface="+mn-cs"/>
                        </a:rPr>
                      </a:br>
                      <a:r>
                        <a:rPr lang="cs-CZ" sz="18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omenia Sans" pitchFamily="50" charset="-18"/>
                          <a:ea typeface="ＭＳ Ｐゴシック" charset="-128"/>
                          <a:cs typeface="+mn-cs"/>
                        </a:rPr>
                        <a:t>v rocích</a:t>
                      </a:r>
                    </a:p>
                  </a:txBody>
                  <a:tcPr marL="17875" marR="17875" marT="17875" marB="178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omenia Sans" pitchFamily="50" charset="-18"/>
                          <a:ea typeface="ＭＳ Ｐゴシック" charset="-128"/>
                          <a:cs typeface="+mn-cs"/>
                        </a:rPr>
                        <a:t>Forma</a:t>
                      </a:r>
                      <a:r>
                        <a:rPr lang="cs-CZ" sz="1800" b="0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omenia Sans" pitchFamily="50" charset="-18"/>
                          <a:ea typeface="ＭＳ Ｐゴシック" charset="-128"/>
                          <a:cs typeface="+mn-cs"/>
                        </a:rPr>
                        <a:t> studia</a:t>
                      </a:r>
                      <a:endParaRPr lang="cs-CZ" sz="1800" b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omenia Sans" pitchFamily="50" charset="-18"/>
                        <a:ea typeface="ＭＳ Ｐゴシック" charset="-128"/>
                        <a:cs typeface="+mn-cs"/>
                      </a:endParaRPr>
                    </a:p>
                  </a:txBody>
                  <a:tcPr marL="17875" marR="17875" marT="17875" marB="17875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omenia Sans" pitchFamily="50" charset="-18"/>
                          <a:ea typeface="ＭＳ Ｐゴシック" charset="-128"/>
                          <a:cs typeface="+mn-cs"/>
                        </a:rPr>
                        <a:t>Předpokládaný počet přijímaných studentů</a:t>
                      </a:r>
                    </a:p>
                    <a:p>
                      <a:pPr algn="ctr" fontAlgn="t"/>
                      <a:r>
                        <a:rPr lang="cs-CZ" sz="18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omenia Sans" pitchFamily="50" charset="-18"/>
                          <a:ea typeface="ＭＳ Ｐゴシック" charset="-128"/>
                          <a:cs typeface="+mn-cs"/>
                        </a:rPr>
                        <a:t>(v roce </a:t>
                      </a:r>
                      <a:r>
                        <a:rPr lang="cs-CZ" sz="1800" b="0" kern="1200" dirty="0">
                          <a:solidFill>
                            <a:srgbClr val="0070C0"/>
                          </a:solidFill>
                          <a:latin typeface="Comenia Sans" pitchFamily="50" charset="-18"/>
                          <a:ea typeface="ＭＳ Ｐゴシック" charset="-128"/>
                          <a:cs typeface="+mn-cs"/>
                        </a:rPr>
                        <a:t>2025</a:t>
                      </a:r>
                      <a:r>
                        <a:rPr lang="cs-CZ" sz="18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omenia Sans" pitchFamily="50" charset="-18"/>
                          <a:ea typeface="ＭＳ Ｐゴシック" charset="-128"/>
                          <a:cs typeface="+mn-cs"/>
                        </a:rPr>
                        <a:t>)</a:t>
                      </a:r>
                    </a:p>
                  </a:txBody>
                  <a:tcPr marL="17875" marR="17875" marT="17875" marB="17875"/>
                </a:tc>
                <a:extLst>
                  <a:ext uri="{0D108BD9-81ED-4DB2-BD59-A6C34878D82A}">
                    <a16:rowId xmlns:a16="http://schemas.microsoft.com/office/drawing/2014/main" val="4271030965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fontAlgn="t"/>
                      <a:r>
                        <a:rPr lang="cs-CZ" sz="18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omenia Sans" pitchFamily="50" charset="-18"/>
                          <a:ea typeface="ＭＳ Ｐゴシック" charset="-128"/>
                          <a:cs typeface="+mn-cs"/>
                        </a:rPr>
                        <a:t>Ekonomika a</a:t>
                      </a:r>
                      <a:br>
                        <a:rPr lang="cs-CZ" sz="18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omenia Sans" pitchFamily="50" charset="-18"/>
                          <a:ea typeface="ＭＳ Ｐゴシック" charset="-128"/>
                          <a:cs typeface="+mn-cs"/>
                        </a:rPr>
                      </a:br>
                      <a:r>
                        <a:rPr lang="cs-CZ" sz="18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omenia Sans" pitchFamily="50" charset="-18"/>
                          <a:ea typeface="ＭＳ Ｐゴシック" charset="-128"/>
                          <a:cs typeface="+mn-cs"/>
                        </a:rPr>
                        <a:t>management – Bc.</a:t>
                      </a:r>
                    </a:p>
                  </a:txBody>
                  <a:tcPr marL="17875" marR="17875" marT="17875" marB="1787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8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omenia Sans" pitchFamily="50" charset="-18"/>
                          <a:ea typeface="ＭＳ Ｐゴシック" charset="-128"/>
                          <a:cs typeface="+mn-cs"/>
                        </a:rPr>
                        <a:t>Ekonomika a management </a:t>
                      </a:r>
                    </a:p>
                  </a:txBody>
                  <a:tcPr marL="17875" marR="17875" marT="17875" marB="1787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800" b="0" kern="1200" dirty="0">
                          <a:solidFill>
                            <a:srgbClr val="0070C0"/>
                          </a:solidFill>
                          <a:latin typeface="Comenia Sans" pitchFamily="50" charset="-18"/>
                          <a:ea typeface="ＭＳ Ｐゴシック" charset="-128"/>
                          <a:cs typeface="+mn-cs"/>
                        </a:rPr>
                        <a:t>3</a:t>
                      </a:r>
                    </a:p>
                  </a:txBody>
                  <a:tcPr marL="17875" marR="17875" marT="17875" marB="17875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800" b="0" kern="1200" dirty="0">
                          <a:solidFill>
                            <a:srgbClr val="0070C0"/>
                          </a:solidFill>
                          <a:latin typeface="Comenia Sans" pitchFamily="50" charset="-18"/>
                          <a:ea typeface="ＭＳ Ｐゴシック" charset="-128"/>
                          <a:cs typeface="+mn-cs"/>
                        </a:rPr>
                        <a:t>P</a:t>
                      </a:r>
                    </a:p>
                  </a:txBody>
                  <a:tcPr marL="17875" marR="17875" marT="17875" marB="17875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800" b="0" kern="1200" dirty="0">
                          <a:solidFill>
                            <a:srgbClr val="0070C0"/>
                          </a:solidFill>
                          <a:latin typeface="Comenia Sans" pitchFamily="50" charset="-18"/>
                          <a:ea typeface="ＭＳ Ｐゴシック" charset="-128"/>
                          <a:cs typeface="+mn-cs"/>
                        </a:rPr>
                        <a:t>40</a:t>
                      </a:r>
                    </a:p>
                  </a:txBody>
                  <a:tcPr marL="17875" marR="17875" marT="17875" marB="17875" anchor="ctr"/>
                </a:tc>
                <a:extLst>
                  <a:ext uri="{0D108BD9-81ED-4DB2-BD59-A6C34878D82A}">
                    <a16:rowId xmlns:a16="http://schemas.microsoft.com/office/drawing/2014/main" val="265986506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8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omenia Sans" pitchFamily="50" charset="-18"/>
                          <a:ea typeface="ＭＳ Ｐゴシック" charset="-128"/>
                          <a:cs typeface="+mn-cs"/>
                        </a:rPr>
                        <a:t>Ekonomika a management </a:t>
                      </a:r>
                    </a:p>
                  </a:txBody>
                  <a:tcPr marL="17875" marR="17875" marT="17875" marB="1787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800" b="0" kern="1200" dirty="0">
                          <a:solidFill>
                            <a:srgbClr val="0070C0"/>
                          </a:solidFill>
                          <a:latin typeface="Comenia Sans" pitchFamily="50" charset="-18"/>
                          <a:ea typeface="ＭＳ Ｐゴシック" charset="-128"/>
                          <a:cs typeface="+mn-cs"/>
                        </a:rPr>
                        <a:t>3</a:t>
                      </a:r>
                    </a:p>
                  </a:txBody>
                  <a:tcPr marL="17875" marR="17875" marT="17875" marB="17875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800" b="0" kern="1200" dirty="0">
                          <a:solidFill>
                            <a:srgbClr val="0070C0"/>
                          </a:solidFill>
                          <a:latin typeface="Comenia Sans" pitchFamily="50" charset="-18"/>
                          <a:ea typeface="ＭＳ Ｐゴシック" charset="-128"/>
                          <a:cs typeface="+mn-cs"/>
                        </a:rPr>
                        <a:t>K</a:t>
                      </a:r>
                    </a:p>
                  </a:txBody>
                  <a:tcPr marL="17875" marR="17875" marT="17875" marB="17875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800" b="0" kern="1200" dirty="0">
                          <a:solidFill>
                            <a:srgbClr val="0070C0"/>
                          </a:solidFill>
                          <a:latin typeface="Comenia Sans" pitchFamily="50" charset="-18"/>
                          <a:ea typeface="ＭＳ Ｐゴシック" charset="-128"/>
                          <a:cs typeface="+mn-cs"/>
                        </a:rPr>
                        <a:t>35</a:t>
                      </a:r>
                    </a:p>
                  </a:txBody>
                  <a:tcPr marL="17875" marR="17875" marT="17875" marB="17875" anchor="ctr"/>
                </a:tc>
                <a:extLst>
                  <a:ext uri="{0D108BD9-81ED-4DB2-BD59-A6C34878D82A}">
                    <a16:rowId xmlns:a16="http://schemas.microsoft.com/office/drawing/2014/main" val="7439916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fontAlgn="t"/>
                      <a:r>
                        <a:rPr lang="cs-CZ" sz="18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omenia Sans" pitchFamily="50" charset="-18"/>
                          <a:ea typeface="ＭＳ Ｐゴシック" charset="-128"/>
                          <a:cs typeface="+mn-cs"/>
                        </a:rPr>
                        <a:t>Ekonomika a management – Ing.</a:t>
                      </a:r>
                    </a:p>
                  </a:txBody>
                  <a:tcPr marL="17875" marR="17875" marT="17875" marB="1787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8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omenia Sans" pitchFamily="50" charset="-18"/>
                          <a:ea typeface="ＭＳ Ｐゴシック" charset="-128"/>
                          <a:cs typeface="+mn-cs"/>
                        </a:rPr>
                        <a:t>Ekonomika a management</a:t>
                      </a:r>
                    </a:p>
                  </a:txBody>
                  <a:tcPr marL="17875" marR="17875" marT="17875" marB="1787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800" b="0" kern="1200" dirty="0">
                          <a:solidFill>
                            <a:srgbClr val="0070C0"/>
                          </a:solidFill>
                          <a:latin typeface="Comenia Sans" pitchFamily="50" charset="-18"/>
                          <a:ea typeface="ＭＳ Ｐゴシック" charset="-128"/>
                          <a:cs typeface="+mn-cs"/>
                        </a:rPr>
                        <a:t>2</a:t>
                      </a:r>
                    </a:p>
                  </a:txBody>
                  <a:tcPr marL="17875" marR="17875" marT="17875" marB="17875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800" b="0" kern="1200" dirty="0">
                          <a:solidFill>
                            <a:srgbClr val="0070C0"/>
                          </a:solidFill>
                          <a:latin typeface="Comenia Sans" pitchFamily="50" charset="-18"/>
                          <a:ea typeface="ＭＳ Ｐゴシック" charset="-128"/>
                          <a:cs typeface="+mn-cs"/>
                        </a:rPr>
                        <a:t>P</a:t>
                      </a:r>
                    </a:p>
                  </a:txBody>
                  <a:tcPr marL="17875" marR="17875" marT="17875" marB="17875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800" b="0" kern="1200" dirty="0">
                          <a:solidFill>
                            <a:srgbClr val="0070C0"/>
                          </a:solidFill>
                          <a:latin typeface="Comenia Sans" pitchFamily="50" charset="-18"/>
                          <a:ea typeface="ＭＳ Ｐゴシック" charset="-128"/>
                          <a:cs typeface="+mn-cs"/>
                        </a:rPr>
                        <a:t>30</a:t>
                      </a:r>
                    </a:p>
                  </a:txBody>
                  <a:tcPr marL="17875" marR="17875" marT="17875" marB="17875" anchor="ctr"/>
                </a:tc>
                <a:extLst>
                  <a:ext uri="{0D108BD9-81ED-4DB2-BD59-A6C34878D82A}">
                    <a16:rowId xmlns:a16="http://schemas.microsoft.com/office/drawing/2014/main" val="2585347378"/>
                  </a:ext>
                </a:extLst>
              </a:tr>
            </a:tbl>
          </a:graphicData>
        </a:graphic>
      </p:graphicFrame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Počty přijímaných studentů</a:t>
            </a:r>
          </a:p>
        </p:txBody>
      </p:sp>
    </p:spTree>
    <p:extLst>
      <p:ext uri="{BB962C8B-B14F-4D97-AF65-F5344CB8AC3E}">
        <p14:creationId xmlns:p14="http://schemas.microsoft.com/office/powerpoint/2010/main" val="15155588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3437000"/>
              </p:ext>
            </p:extLst>
          </p:nvPr>
        </p:nvGraphicFramePr>
        <p:xfrm>
          <a:off x="1234547" y="1712384"/>
          <a:ext cx="10140680" cy="387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000">
                  <a:extLst>
                    <a:ext uri="{9D8B030D-6E8A-4147-A177-3AD203B41FA5}">
                      <a16:colId xmlns:a16="http://schemas.microsoft.com/office/drawing/2014/main" val="1698389968"/>
                    </a:ext>
                  </a:extLst>
                </a:gridCol>
                <a:gridCol w="1995170">
                  <a:extLst>
                    <a:ext uri="{9D8B030D-6E8A-4147-A177-3AD203B41FA5}">
                      <a16:colId xmlns:a16="http://schemas.microsoft.com/office/drawing/2014/main" val="1540931481"/>
                    </a:ext>
                  </a:extLst>
                </a:gridCol>
                <a:gridCol w="1995170">
                  <a:extLst>
                    <a:ext uri="{9D8B030D-6E8A-4147-A177-3AD203B41FA5}">
                      <a16:colId xmlns:a16="http://schemas.microsoft.com/office/drawing/2014/main" val="3648114238"/>
                    </a:ext>
                  </a:extLst>
                </a:gridCol>
                <a:gridCol w="1995170">
                  <a:extLst>
                    <a:ext uri="{9D8B030D-6E8A-4147-A177-3AD203B41FA5}">
                      <a16:colId xmlns:a16="http://schemas.microsoft.com/office/drawing/2014/main" val="855103582"/>
                    </a:ext>
                  </a:extLst>
                </a:gridCol>
                <a:gridCol w="1995170">
                  <a:extLst>
                    <a:ext uri="{9D8B030D-6E8A-4147-A177-3AD203B41FA5}">
                      <a16:colId xmlns:a16="http://schemas.microsoft.com/office/drawing/2014/main" val="3236808514"/>
                    </a:ext>
                  </a:extLst>
                </a:gridCol>
              </a:tblGrid>
              <a:tr h="1200150">
                <a:tc>
                  <a:txBody>
                    <a:bodyPr/>
                    <a:lstStyle/>
                    <a:p>
                      <a:pPr algn="l" fontAlgn="t"/>
                      <a:r>
                        <a:rPr lang="cs-CZ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omenia Sans" pitchFamily="50" charset="-18"/>
                          <a:ea typeface="ＭＳ Ｐゴシック" charset="-128"/>
                          <a:cs typeface="+mn-cs"/>
                        </a:rPr>
                        <a:t> </a:t>
                      </a:r>
                    </a:p>
                    <a:p>
                      <a:pPr algn="l" fontAlgn="t"/>
                      <a:endParaRPr lang="cs-CZ" sz="18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omenia Sans" pitchFamily="50" charset="-18"/>
                        <a:ea typeface="ＭＳ Ｐゴシック" charset="-128"/>
                        <a:cs typeface="+mn-cs"/>
                      </a:endParaRPr>
                    </a:p>
                    <a:p>
                      <a:pPr algn="l" fontAlgn="t"/>
                      <a:r>
                        <a:rPr lang="cs-CZ" sz="18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omenia Sans" pitchFamily="50" charset="-18"/>
                          <a:ea typeface="ＭＳ Ｐゴシック" charset="-128"/>
                          <a:cs typeface="+mn-cs"/>
                        </a:rPr>
                        <a:t>Studijní obor</a:t>
                      </a:r>
                    </a:p>
                  </a:txBody>
                  <a:tcPr marL="4630" marR="4630" marT="4630" marB="0"/>
                </a:tc>
                <a:tc>
                  <a:txBody>
                    <a:bodyPr/>
                    <a:lstStyle/>
                    <a:p>
                      <a:pPr algn="ctr" rtl="0" fontAlgn="t"/>
                      <a:endParaRPr lang="cs-CZ" sz="18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omenia Sans" pitchFamily="50" charset="-18"/>
                        <a:ea typeface="ＭＳ Ｐゴシック" charset="-128"/>
                        <a:cs typeface="+mn-cs"/>
                      </a:endParaRPr>
                    </a:p>
                    <a:p>
                      <a:pPr algn="ctr" rtl="0" fontAlgn="t"/>
                      <a:r>
                        <a:rPr lang="cs-CZ" sz="18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omenia Sans" pitchFamily="50" charset="-18"/>
                          <a:ea typeface="ＭＳ Ｐゴシック" charset="-128"/>
                          <a:cs typeface="+mn-cs"/>
                        </a:rPr>
                        <a:t>počet podaných přihlášek</a:t>
                      </a:r>
                    </a:p>
                  </a:txBody>
                  <a:tcPr marL="4630" marR="4630" marT="4630" marB="0"/>
                </a:tc>
                <a:tc>
                  <a:txBody>
                    <a:bodyPr/>
                    <a:lstStyle/>
                    <a:p>
                      <a:pPr algn="ctr" rtl="0" fontAlgn="t"/>
                      <a:endParaRPr lang="cs-CZ" sz="18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omenia Sans" pitchFamily="50" charset="-18"/>
                        <a:ea typeface="ＭＳ Ｐゴシック" charset="-128"/>
                        <a:cs typeface="+mn-cs"/>
                      </a:endParaRPr>
                    </a:p>
                    <a:p>
                      <a:pPr algn="ctr" rtl="0" fontAlgn="t"/>
                      <a:r>
                        <a:rPr lang="cs-CZ" sz="18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omenia Sans" pitchFamily="50" charset="-18"/>
                          <a:ea typeface="ＭＳ Ｐゴシック" charset="-128"/>
                          <a:cs typeface="+mn-cs"/>
                        </a:rPr>
                        <a:t>počet uchazečů, u přijímacích zkoušek</a:t>
                      </a:r>
                    </a:p>
                  </a:txBody>
                  <a:tcPr marL="4630" marR="4630" marT="4630" marB="0"/>
                </a:tc>
                <a:tc>
                  <a:txBody>
                    <a:bodyPr/>
                    <a:lstStyle/>
                    <a:p>
                      <a:pPr algn="ctr" rtl="0" fontAlgn="t"/>
                      <a:endParaRPr lang="cs-CZ" sz="18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omenia Sans" pitchFamily="50" charset="-18"/>
                        <a:ea typeface="ＭＳ Ｐゴシック" charset="-128"/>
                        <a:cs typeface="+mn-cs"/>
                      </a:endParaRPr>
                    </a:p>
                    <a:p>
                      <a:pPr algn="ctr" rtl="0" fontAlgn="t"/>
                      <a:r>
                        <a:rPr lang="cs-CZ" sz="18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omenia Sans" pitchFamily="50" charset="-18"/>
                          <a:ea typeface="ＭＳ Ｐゴシック" charset="-128"/>
                          <a:cs typeface="+mn-cs"/>
                        </a:rPr>
                        <a:t> počet přijatých uchazečů</a:t>
                      </a:r>
                    </a:p>
                  </a:txBody>
                  <a:tcPr marL="4630" marR="4630" marT="4630" marB="0"/>
                </a:tc>
                <a:tc>
                  <a:txBody>
                    <a:bodyPr/>
                    <a:lstStyle/>
                    <a:p>
                      <a:pPr algn="ctr" rtl="0" fontAlgn="t"/>
                      <a:endParaRPr lang="cs-CZ" sz="18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omenia Sans" pitchFamily="50" charset="-18"/>
                        <a:ea typeface="ＭＳ Ｐゴシック" charset="-128"/>
                        <a:cs typeface="+mn-cs"/>
                      </a:endParaRPr>
                    </a:p>
                    <a:p>
                      <a:pPr algn="ctr" rtl="0" fontAlgn="t"/>
                      <a:r>
                        <a:rPr lang="cs-CZ" sz="18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omenia Sans" pitchFamily="50" charset="-18"/>
                          <a:ea typeface="ＭＳ Ｐゴシック" charset="-128"/>
                          <a:cs typeface="+mn-cs"/>
                        </a:rPr>
                        <a:t>počet zapsaných uchazečů</a:t>
                      </a:r>
                    </a:p>
                  </a:txBody>
                  <a:tcPr marL="4630" marR="4630" marT="4630" marB="0"/>
                </a:tc>
                <a:extLst>
                  <a:ext uri="{0D108BD9-81ED-4DB2-BD59-A6C34878D82A}">
                    <a16:rowId xmlns:a16="http://schemas.microsoft.com/office/drawing/2014/main" val="757514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 fontAlgn="t"/>
                      <a:r>
                        <a:rPr lang="cs-CZ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omenia Sans" pitchFamily="50" charset="-18"/>
                          <a:ea typeface="ＭＳ Ｐゴシック" charset="-128"/>
                          <a:cs typeface="+mn-cs"/>
                        </a:rPr>
                        <a:t>Ekonomika</a:t>
                      </a:r>
                      <a:r>
                        <a:rPr lang="cs-CZ" sz="1800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omenia Sans" pitchFamily="50" charset="-18"/>
                          <a:ea typeface="ＭＳ Ｐゴシック" charset="-128"/>
                          <a:cs typeface="+mn-cs"/>
                        </a:rPr>
                        <a:t> a </a:t>
                      </a:r>
                      <a:r>
                        <a:rPr lang="cs-CZ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omenia Sans" pitchFamily="50" charset="-18"/>
                          <a:ea typeface="ＭＳ Ｐゴシック" charset="-128"/>
                          <a:cs typeface="+mn-cs"/>
                        </a:rPr>
                        <a:t>management  </a:t>
                      </a:r>
                    </a:p>
                  </a:txBody>
                  <a:tcPr marL="4630" marR="4630" marT="4630" marB="0"/>
                </a:tc>
                <a:tc rowSpan="2">
                  <a:txBody>
                    <a:bodyPr/>
                    <a:lstStyle/>
                    <a:p>
                      <a:pPr algn="ctr" rtl="0" fontAlgn="t"/>
                      <a:r>
                        <a:rPr lang="cs-CZ" sz="1800" b="1" kern="1200" dirty="0">
                          <a:solidFill>
                            <a:srgbClr val="0070C0"/>
                          </a:solidFill>
                          <a:latin typeface="Comenia Sans" pitchFamily="50" charset="-18"/>
                          <a:ea typeface="ＭＳ Ｐゴシック" charset="-128"/>
                          <a:cs typeface="+mn-cs"/>
                        </a:rPr>
                        <a:t>284 / 280</a:t>
                      </a:r>
                    </a:p>
                  </a:txBody>
                  <a:tcPr marL="4630" marR="4630" marT="4630" marB="0" anchor="ctr"/>
                </a:tc>
                <a:tc rowSpan="2">
                  <a:txBody>
                    <a:bodyPr/>
                    <a:lstStyle/>
                    <a:p>
                      <a:pPr algn="ctr" rtl="0" fontAlgn="t"/>
                      <a:r>
                        <a:rPr lang="cs-CZ" sz="1800" b="1" kern="1200" dirty="0">
                          <a:solidFill>
                            <a:srgbClr val="0070C0"/>
                          </a:solidFill>
                          <a:latin typeface="Comenia Sans" pitchFamily="50" charset="-18"/>
                          <a:ea typeface="ＭＳ Ｐゴシック" charset="-128"/>
                          <a:cs typeface="+mn-cs"/>
                        </a:rPr>
                        <a:t>210 / 206</a:t>
                      </a:r>
                    </a:p>
                  </a:txBody>
                  <a:tcPr marL="4630" marR="4630" marT="4630" marB="0" anchor="ctr"/>
                </a:tc>
                <a:tc rowSpan="2">
                  <a:txBody>
                    <a:bodyPr/>
                    <a:lstStyle/>
                    <a:p>
                      <a:pPr algn="ctr" rtl="0" fontAlgn="t"/>
                      <a:r>
                        <a:rPr lang="cs-CZ" sz="1800" b="1" kern="1200" dirty="0">
                          <a:solidFill>
                            <a:srgbClr val="0070C0"/>
                          </a:solidFill>
                          <a:latin typeface="Comenia Sans" pitchFamily="50" charset="-18"/>
                          <a:ea typeface="ＭＳ Ｐゴシック" charset="-128"/>
                          <a:cs typeface="+mn-cs"/>
                        </a:rPr>
                        <a:t>68 / 67</a:t>
                      </a:r>
                    </a:p>
                  </a:txBody>
                  <a:tcPr marL="4630" marR="4630" marT="4630" marB="0" anchor="ctr"/>
                </a:tc>
                <a:tc rowSpan="2">
                  <a:txBody>
                    <a:bodyPr/>
                    <a:lstStyle/>
                    <a:p>
                      <a:pPr algn="ctr" rtl="0" fontAlgn="t"/>
                      <a:r>
                        <a:rPr lang="cs-CZ" sz="1800" b="1" kern="1200" dirty="0">
                          <a:solidFill>
                            <a:srgbClr val="0070C0"/>
                          </a:solidFill>
                          <a:latin typeface="Comenia Sans" pitchFamily="50" charset="-18"/>
                          <a:ea typeface="ＭＳ Ｐゴシック" charset="-128"/>
                          <a:cs typeface="+mn-cs"/>
                        </a:rPr>
                        <a:t>40 / 31</a:t>
                      </a:r>
                    </a:p>
                  </a:txBody>
                  <a:tcPr marL="4630" marR="4630" marT="4630" marB="0" anchor="ctr"/>
                </a:tc>
                <a:extLst>
                  <a:ext uri="{0D108BD9-81ED-4DB2-BD59-A6C34878D82A}">
                    <a16:rowId xmlns:a16="http://schemas.microsoft.com/office/drawing/2014/main" val="26432513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 fontAlgn="t"/>
                      <a:r>
                        <a:rPr lang="cs-CZ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omenia Sans" pitchFamily="50" charset="-18"/>
                          <a:ea typeface="ＭＳ Ｐゴシック" charset="-128"/>
                          <a:cs typeface="+mn-cs"/>
                        </a:rPr>
                        <a:t>- prezenční (</a:t>
                      </a:r>
                      <a:r>
                        <a:rPr lang="cs-CZ" sz="180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omenia Sans" pitchFamily="50" charset="-18"/>
                          <a:ea typeface="ＭＳ Ｐゴシック" charset="-128"/>
                          <a:cs typeface="+mn-cs"/>
                        </a:rPr>
                        <a:t>eam</a:t>
                      </a:r>
                      <a:r>
                        <a:rPr lang="cs-CZ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omenia Sans" pitchFamily="50" charset="-18"/>
                          <a:ea typeface="ＭＳ Ｐゴシック" charset="-128"/>
                          <a:cs typeface="+mn-cs"/>
                        </a:rPr>
                        <a:t>)</a:t>
                      </a:r>
                    </a:p>
                  </a:txBody>
                  <a:tcPr marL="4630" marR="4630" marT="4630" marB="0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38953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 fontAlgn="t"/>
                      <a:r>
                        <a:rPr lang="cs-CZ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omenia Sans" pitchFamily="50" charset="-18"/>
                          <a:ea typeface="ＭＳ Ｐゴシック" charset="-128"/>
                          <a:cs typeface="+mn-cs"/>
                        </a:rPr>
                        <a:t>Ekonomika</a:t>
                      </a:r>
                      <a:r>
                        <a:rPr lang="cs-CZ" sz="1800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omenia Sans" pitchFamily="50" charset="-18"/>
                          <a:ea typeface="ＭＳ Ｐゴシック" charset="-128"/>
                          <a:cs typeface="+mn-cs"/>
                        </a:rPr>
                        <a:t> a</a:t>
                      </a:r>
                      <a:r>
                        <a:rPr lang="cs-CZ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omenia Sans" pitchFamily="50" charset="-18"/>
                          <a:ea typeface="ＭＳ Ｐゴシック" charset="-128"/>
                          <a:cs typeface="+mn-cs"/>
                        </a:rPr>
                        <a:t> management</a:t>
                      </a:r>
                    </a:p>
                    <a:p>
                      <a:pPr algn="l" rtl="0" fontAlgn="t"/>
                      <a:r>
                        <a:rPr lang="cs-CZ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omenia Sans" pitchFamily="50" charset="-18"/>
                          <a:ea typeface="ＭＳ Ｐゴシック" charset="-128"/>
                          <a:cs typeface="+mn-cs"/>
                        </a:rPr>
                        <a:t>- Kombinovaná forma </a:t>
                      </a:r>
                    </a:p>
                  </a:txBody>
                  <a:tcPr marL="4630" marR="4630" marT="463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cs-CZ" sz="1800" b="1" kern="1200" dirty="0">
                          <a:solidFill>
                            <a:srgbClr val="0070C0"/>
                          </a:solidFill>
                          <a:latin typeface="Comenia Sans" pitchFamily="50" charset="-18"/>
                          <a:ea typeface="ＭＳ Ｐゴシック" charset="-128"/>
                          <a:cs typeface="+mn-cs"/>
                        </a:rPr>
                        <a:t>115 / 66</a:t>
                      </a:r>
                    </a:p>
                  </a:txBody>
                  <a:tcPr marL="4630" marR="4630" marT="4630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cs-CZ" sz="1800" b="1" kern="1200" dirty="0">
                          <a:solidFill>
                            <a:srgbClr val="0070C0"/>
                          </a:solidFill>
                          <a:latin typeface="Comenia Sans" pitchFamily="50" charset="-18"/>
                          <a:ea typeface="ＭＳ Ｐゴシック" charset="-128"/>
                          <a:cs typeface="+mn-cs"/>
                        </a:rPr>
                        <a:t>59 / 61</a:t>
                      </a:r>
                    </a:p>
                  </a:txBody>
                  <a:tcPr marL="4630" marR="4630" marT="4630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cs-CZ" sz="1800" b="1" kern="1200" dirty="0">
                          <a:solidFill>
                            <a:srgbClr val="0070C0"/>
                          </a:solidFill>
                          <a:latin typeface="Comenia Sans" pitchFamily="50" charset="-18"/>
                          <a:ea typeface="ＭＳ Ｐゴシック" charset="-128"/>
                          <a:cs typeface="+mn-cs"/>
                        </a:rPr>
                        <a:t>45 / 61</a:t>
                      </a:r>
                    </a:p>
                  </a:txBody>
                  <a:tcPr marL="4630" marR="4630" marT="4630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cs-CZ" sz="1800" b="1" kern="1200" dirty="0">
                          <a:solidFill>
                            <a:srgbClr val="0070C0"/>
                          </a:solidFill>
                          <a:latin typeface="Comenia Sans" pitchFamily="50" charset="-18"/>
                          <a:ea typeface="ＭＳ Ｐゴシック" charset="-128"/>
                          <a:cs typeface="+mn-cs"/>
                        </a:rPr>
                        <a:t>38 / 33</a:t>
                      </a:r>
                    </a:p>
                  </a:txBody>
                  <a:tcPr marL="4630" marR="4630" marT="4630" marB="0" anchor="ctr"/>
                </a:tc>
                <a:extLst>
                  <a:ext uri="{0D108BD9-81ED-4DB2-BD59-A6C34878D82A}">
                    <a16:rowId xmlns:a16="http://schemas.microsoft.com/office/drawing/2014/main" val="29319832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 fontAlgn="t"/>
                      <a:r>
                        <a:rPr lang="cs-CZ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omenia Sans" pitchFamily="50" charset="-18"/>
                          <a:ea typeface="ＭＳ Ｐゴシック" charset="-128"/>
                          <a:cs typeface="+mn-cs"/>
                        </a:rPr>
                        <a:t>Ekonomika</a:t>
                      </a:r>
                      <a:r>
                        <a:rPr lang="cs-CZ" sz="1800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omenia Sans" pitchFamily="50" charset="-18"/>
                          <a:ea typeface="ＭＳ Ｐゴシック" charset="-128"/>
                          <a:cs typeface="+mn-cs"/>
                        </a:rPr>
                        <a:t> a</a:t>
                      </a:r>
                      <a:r>
                        <a:rPr lang="cs-CZ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omenia Sans" pitchFamily="50" charset="-18"/>
                          <a:ea typeface="ＭＳ Ｐゴシック" charset="-128"/>
                          <a:cs typeface="+mn-cs"/>
                        </a:rPr>
                        <a:t> management </a:t>
                      </a:r>
                    </a:p>
                  </a:txBody>
                  <a:tcPr marL="4630" marR="4630" marT="4630" marB="0"/>
                </a:tc>
                <a:tc rowSpan="2">
                  <a:txBody>
                    <a:bodyPr/>
                    <a:lstStyle/>
                    <a:p>
                      <a:pPr algn="ctr" rtl="0" fontAlgn="t"/>
                      <a:r>
                        <a:rPr lang="cs-CZ" sz="1800" b="1" kern="1200" dirty="0">
                          <a:solidFill>
                            <a:srgbClr val="0070C0"/>
                          </a:solidFill>
                          <a:latin typeface="Comenia Sans" pitchFamily="50" charset="-18"/>
                          <a:ea typeface="ＭＳ Ｐゴシック" charset="-128"/>
                          <a:cs typeface="+mn-cs"/>
                        </a:rPr>
                        <a:t>70 / 47</a:t>
                      </a:r>
                    </a:p>
                  </a:txBody>
                  <a:tcPr marL="4630" marR="4630" marT="4630" marB="0" anchor="ctr"/>
                </a:tc>
                <a:tc rowSpan="2">
                  <a:txBody>
                    <a:bodyPr/>
                    <a:lstStyle/>
                    <a:p>
                      <a:pPr algn="ctr" rtl="0" fontAlgn="t"/>
                      <a:r>
                        <a:rPr lang="cs-CZ" sz="1800" b="1" kern="1200" dirty="0">
                          <a:solidFill>
                            <a:srgbClr val="0070C0"/>
                          </a:solidFill>
                          <a:latin typeface="Comenia Sans" pitchFamily="50" charset="-18"/>
                          <a:ea typeface="ＭＳ Ｐゴシック" charset="-128"/>
                          <a:cs typeface="+mn-cs"/>
                        </a:rPr>
                        <a:t>58 / 40</a:t>
                      </a:r>
                    </a:p>
                  </a:txBody>
                  <a:tcPr marL="4630" marR="4630" marT="4630" marB="0" anchor="ctr"/>
                </a:tc>
                <a:tc rowSpan="2">
                  <a:txBody>
                    <a:bodyPr/>
                    <a:lstStyle/>
                    <a:p>
                      <a:pPr algn="ctr" rtl="0" fontAlgn="t"/>
                      <a:r>
                        <a:rPr lang="cs-CZ" sz="1800" b="1" kern="1200" dirty="0">
                          <a:solidFill>
                            <a:srgbClr val="0070C0"/>
                          </a:solidFill>
                          <a:latin typeface="Comenia Sans" pitchFamily="50" charset="-18"/>
                          <a:ea typeface="ＭＳ Ｐゴシック" charset="-128"/>
                          <a:cs typeface="+mn-cs"/>
                        </a:rPr>
                        <a:t>38 / 40</a:t>
                      </a:r>
                    </a:p>
                  </a:txBody>
                  <a:tcPr marL="4630" marR="4630" marT="4630" marB="0" anchor="ctr"/>
                </a:tc>
                <a:tc rowSpan="2">
                  <a:txBody>
                    <a:bodyPr/>
                    <a:lstStyle/>
                    <a:p>
                      <a:pPr algn="ctr" rtl="0" fontAlgn="t"/>
                      <a:r>
                        <a:rPr lang="cs-CZ" sz="1800" b="1" kern="1200" dirty="0">
                          <a:solidFill>
                            <a:srgbClr val="0070C0"/>
                          </a:solidFill>
                          <a:latin typeface="Comenia Sans" pitchFamily="50" charset="-18"/>
                          <a:ea typeface="ＭＳ Ｐゴシック" charset="-128"/>
                          <a:cs typeface="+mn-cs"/>
                        </a:rPr>
                        <a:t>29 / 30</a:t>
                      </a:r>
                    </a:p>
                  </a:txBody>
                  <a:tcPr marL="4630" marR="4630" marT="4630" marB="0" anchor="ctr"/>
                </a:tc>
                <a:extLst>
                  <a:ext uri="{0D108BD9-81ED-4DB2-BD59-A6C34878D82A}">
                    <a16:rowId xmlns:a16="http://schemas.microsoft.com/office/drawing/2014/main" val="28990315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l" rtl="0" fontAlgn="t">
                        <a:buFontTx/>
                        <a:buNone/>
                      </a:pPr>
                      <a:r>
                        <a:rPr lang="cs-CZ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omenia Sans" pitchFamily="50" charset="-18"/>
                          <a:ea typeface="ＭＳ Ｐゴシック" charset="-128"/>
                          <a:cs typeface="+mn-cs"/>
                        </a:rPr>
                        <a:t>- Navazující</a:t>
                      </a:r>
                    </a:p>
                  </a:txBody>
                  <a:tcPr marL="4630" marR="4630" marT="4630" marB="0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1827425"/>
                  </a:ext>
                </a:extLst>
              </a:tr>
            </a:tbl>
          </a:graphicData>
        </a:graphic>
      </p:graphicFrame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7587643" y="544327"/>
            <a:ext cx="8834437" cy="625126"/>
          </a:xfrm>
        </p:spPr>
        <p:txBody>
          <a:bodyPr/>
          <a:lstStyle/>
          <a:p>
            <a:r>
              <a:rPr lang="cs-CZ" dirty="0"/>
              <a:t>Statistiky za rok 2023 + 2024</a:t>
            </a:r>
          </a:p>
        </p:txBody>
      </p:sp>
    </p:spTree>
    <p:extLst>
      <p:ext uri="{BB962C8B-B14F-4D97-AF65-F5344CB8AC3E}">
        <p14:creationId xmlns:p14="http://schemas.microsoft.com/office/powerpoint/2010/main" val="24511354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         #FIMUHK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1214106" y="2228974"/>
            <a:ext cx="566443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200" dirty="0"/>
              <a:t> </a:t>
            </a:r>
            <a:r>
              <a:rPr lang="cs-CZ" sz="2200" dirty="0">
                <a:solidFill>
                  <a:srgbClr val="0088B8"/>
                </a:solidFill>
              </a:rPr>
              <a:t>na Fakultě informatiky a managementu UHK</a:t>
            </a:r>
            <a:endParaRPr lang="cs-CZ" sz="2200" dirty="0"/>
          </a:p>
        </p:txBody>
      </p:sp>
      <p:sp>
        <p:nvSpPr>
          <p:cNvPr id="7" name="Obdélník 6"/>
          <p:cNvSpPr/>
          <p:nvPr/>
        </p:nvSpPr>
        <p:spPr>
          <a:xfrm>
            <a:off x="2091048" y="1704886"/>
            <a:ext cx="269657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600" b="1" dirty="0">
                <a:solidFill>
                  <a:srgbClr val="0088B8"/>
                </a:solidFill>
                <a:cs typeface="Comenia Sans"/>
              </a:rPr>
              <a:t>Na shledanou …</a:t>
            </a:r>
            <a:endParaRPr lang="cs-CZ" sz="2600" dirty="0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434" y="3120659"/>
            <a:ext cx="9381703" cy="3049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88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573199" y="4724399"/>
            <a:ext cx="9975863" cy="1676401"/>
          </a:xfrm>
        </p:spPr>
        <p:txBody>
          <a:bodyPr>
            <a:normAutofit/>
          </a:bodyPr>
          <a:lstStyle/>
          <a:p>
            <a:r>
              <a:rPr lang="cs-CZ" dirty="0"/>
              <a:t>Vítejte na prezentaci, provede Vás:</a:t>
            </a:r>
          </a:p>
          <a:p>
            <a:pPr lvl="1"/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Mgr. Markéta Levínská, Ph.D.</a:t>
            </a:r>
          </a:p>
          <a:p>
            <a:pPr lvl="1"/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Ing. Libuše Svobodová, Ph.D.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2" descr="http://sphotos-a.ak.fbcdn.net/hphotos-ak-snc6/270532_439106172816212_186526982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543" y="112221"/>
            <a:ext cx="12192000" cy="45129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8483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573199" y="1452785"/>
            <a:ext cx="9975863" cy="5110385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8000" dirty="0"/>
              <a:t>Bakalářské studium v oborech: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cs-CZ" sz="5800" b="1" u="sng" dirty="0">
                <a:solidFill>
                  <a:srgbClr val="0070C0"/>
                </a:solidFill>
                <a:latin typeface="Comenia Sans" pitchFamily="50" charset="-18"/>
                <a:ea typeface="ＭＳ Ｐゴシック" charset="-128"/>
              </a:rPr>
              <a:t>Ekonomika a management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cs-CZ" sz="5800" dirty="0"/>
              <a:t>Aplikovaná informatika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cs-CZ" sz="5800" dirty="0"/>
              <a:t>Informační management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cs-CZ" sz="5800" dirty="0"/>
              <a:t>Informační a síťová bezpečnost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cs-CZ" sz="5800" dirty="0"/>
              <a:t>Management cestovního ruchu 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sz="8000" dirty="0"/>
              <a:t>Magisterské studium v oborech: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cs-CZ" sz="5800" b="1" u="sng" dirty="0">
                <a:solidFill>
                  <a:srgbClr val="0070C0"/>
                </a:solidFill>
                <a:latin typeface="Comenia Sans" pitchFamily="50" charset="-18"/>
                <a:ea typeface="ＭＳ Ｐゴシック" charset="-128"/>
              </a:rPr>
              <a:t>Ekonomika  a management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cs-CZ" sz="5800" dirty="0"/>
              <a:t>Aplikovaná informatika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cs-CZ" sz="5800" dirty="0"/>
              <a:t>Datová věda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cs-CZ" sz="5800" dirty="0"/>
              <a:t>Informační management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sz="7800" dirty="0"/>
              <a:t>Doktorské studium v oborech: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cs-CZ" sz="5800" b="1" u="sng" dirty="0">
                <a:solidFill>
                  <a:srgbClr val="0070C0"/>
                </a:solidFill>
                <a:latin typeface="Comenia Sans" pitchFamily="50" charset="-18"/>
                <a:ea typeface="ＭＳ Ｐゴシック" charset="-128"/>
              </a:rPr>
              <a:t>Ekonomika  a management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cs-CZ" sz="5800" dirty="0"/>
              <a:t>Informační a znalostní management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cs-CZ" sz="5800" dirty="0"/>
              <a:t>Aplikovaná informatika</a:t>
            </a:r>
          </a:p>
          <a:p>
            <a:pPr lvl="1">
              <a:lnSpc>
                <a:spcPts val="3000"/>
              </a:lnSpc>
            </a:pPr>
            <a:endParaRPr lang="cs-CZ" dirty="0"/>
          </a:p>
          <a:p>
            <a:pPr lvl="1"/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000" dirty="0"/>
              <a:t>Fakulta informatiky a managementu</a:t>
            </a:r>
          </a:p>
        </p:txBody>
      </p:sp>
    </p:spTree>
    <p:extLst>
      <p:ext uri="{BB962C8B-B14F-4D97-AF65-F5344CB8AC3E}">
        <p14:creationId xmlns:p14="http://schemas.microsoft.com/office/powerpoint/2010/main" val="2053456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573200" y="1695111"/>
            <a:ext cx="6876534" cy="4269922"/>
          </a:xfrm>
        </p:spPr>
        <p:txBody>
          <a:bodyPr/>
          <a:lstStyle/>
          <a:p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Prezenční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 </a:t>
            </a:r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kombinovaná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forma studia </a:t>
            </a:r>
            <a:endParaRPr lang="cs-CZ" dirty="0"/>
          </a:p>
          <a:p>
            <a:pPr lvl="1"/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Uplatnění absolventa na pozici </a:t>
            </a:r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finančního manažera 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malé nebo střední firmy, popř. obdobnou pozici v neziskovém sektoru.</a:t>
            </a:r>
          </a:p>
          <a:p>
            <a:pPr lvl="1"/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Znalosti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z ekonomické teorie, financí a bankovnictví, managementu a podnikové ekonomiky.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000" dirty="0"/>
              <a:t>Ekonomika a management – Bc.</a:t>
            </a:r>
          </a:p>
        </p:txBody>
      </p:sp>
      <p:pic>
        <p:nvPicPr>
          <p:cNvPr id="5" name="Picture 6" descr="C:\Users\Martin\Desktop\prezentace FIM\fotky\1.jpg"/>
          <p:cNvPicPr>
            <a:picLocks noChangeAspect="1" noChangeArrowheads="1"/>
          </p:cNvPicPr>
          <p:nvPr/>
        </p:nvPicPr>
        <p:blipFill>
          <a:blip r:embed="rId2" cstate="print"/>
          <a:srcRect l="16477" t="8939" r="1138"/>
          <a:stretch>
            <a:fillRect/>
          </a:stretch>
        </p:blipFill>
        <p:spPr bwMode="auto">
          <a:xfrm>
            <a:off x="8752763" y="2510160"/>
            <a:ext cx="2962244" cy="33527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82371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573199" y="1695111"/>
            <a:ext cx="3015734" cy="5069756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20000"/>
              </a:lnSpc>
              <a:buClr>
                <a:srgbClr val="0070C0"/>
              </a:buClr>
              <a:buNone/>
              <a:defRPr/>
            </a:pPr>
            <a:r>
              <a:rPr lang="cs-CZ" sz="4600" b="1" i="1" dirty="0">
                <a:solidFill>
                  <a:schemeClr val="tx1"/>
                </a:solidFill>
              </a:rPr>
              <a:t>Klíčové předměty</a:t>
            </a:r>
          </a:p>
          <a:p>
            <a:pPr>
              <a:lnSpc>
                <a:spcPct val="120000"/>
              </a:lnSpc>
              <a:buClr>
                <a:srgbClr val="0070C0"/>
              </a:buClr>
              <a:buFont typeface="Comenia Sans" pitchFamily="50" charset="-18"/>
              <a:buChar char="="/>
              <a:defRPr/>
            </a:pPr>
            <a:r>
              <a:rPr lang="cs-CZ" sz="3400" b="1" dirty="0">
                <a:solidFill>
                  <a:srgbClr val="0070C0"/>
                </a:solidFill>
              </a:rPr>
              <a:t>Mikroekonomie</a:t>
            </a:r>
            <a:r>
              <a:rPr lang="cs-CZ" sz="3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>
              <a:lnSpc>
                <a:spcPct val="120000"/>
              </a:lnSpc>
              <a:buClr>
                <a:srgbClr val="0070C0"/>
              </a:buClr>
              <a:buFont typeface="Comenia Sans" pitchFamily="50" charset="-18"/>
              <a:buChar char="="/>
              <a:defRPr/>
            </a:pPr>
            <a:r>
              <a:rPr lang="cs-CZ" sz="3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Makroekonomie </a:t>
            </a:r>
          </a:p>
          <a:p>
            <a:pPr>
              <a:lnSpc>
                <a:spcPct val="120000"/>
              </a:lnSpc>
              <a:buClr>
                <a:srgbClr val="0070C0"/>
              </a:buClr>
              <a:buFont typeface="Comenia Sans" pitchFamily="50" charset="-18"/>
              <a:buChar char="="/>
              <a:defRPr/>
            </a:pPr>
            <a:r>
              <a:rPr lang="cs-CZ" sz="3400" b="1" dirty="0">
                <a:solidFill>
                  <a:srgbClr val="0070C0"/>
                </a:solidFill>
              </a:rPr>
              <a:t>Podniková ekonomika</a:t>
            </a:r>
          </a:p>
          <a:p>
            <a:pPr>
              <a:lnSpc>
                <a:spcPct val="120000"/>
              </a:lnSpc>
              <a:buClr>
                <a:srgbClr val="0070C0"/>
              </a:buClr>
              <a:buFont typeface="Comenia Sans" pitchFamily="50" charset="-18"/>
              <a:buChar char="="/>
              <a:defRPr/>
            </a:pPr>
            <a:r>
              <a:rPr lang="cs-CZ" sz="3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Bankovní podnik</a:t>
            </a:r>
          </a:p>
          <a:p>
            <a:pPr>
              <a:lnSpc>
                <a:spcPct val="120000"/>
              </a:lnSpc>
              <a:buClr>
                <a:srgbClr val="0070C0"/>
              </a:buClr>
              <a:buFont typeface="Comenia Sans" pitchFamily="50" charset="-18"/>
              <a:buChar char="="/>
              <a:defRPr/>
            </a:pPr>
            <a:r>
              <a:rPr lang="cs-CZ" sz="3400" b="1" dirty="0">
                <a:solidFill>
                  <a:srgbClr val="0070C0"/>
                </a:solidFill>
              </a:rPr>
              <a:t>Podnikové daně</a:t>
            </a:r>
          </a:p>
          <a:p>
            <a:pPr>
              <a:lnSpc>
                <a:spcPct val="120000"/>
              </a:lnSpc>
              <a:buClr>
                <a:srgbClr val="0070C0"/>
              </a:buClr>
              <a:buFont typeface="Comenia Sans" pitchFamily="50" charset="-18"/>
              <a:buChar char="="/>
              <a:defRPr/>
            </a:pPr>
            <a:r>
              <a:rPr lang="cs-CZ" sz="3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Finanční účetnictví </a:t>
            </a:r>
          </a:p>
          <a:p>
            <a:pPr>
              <a:lnSpc>
                <a:spcPct val="120000"/>
              </a:lnSpc>
              <a:buClr>
                <a:srgbClr val="0070C0"/>
              </a:buClr>
              <a:buFont typeface="Comenia Sans" pitchFamily="50" charset="-18"/>
              <a:buChar char="="/>
              <a:defRPr/>
            </a:pPr>
            <a:r>
              <a:rPr lang="cs-CZ" sz="3500" b="1" dirty="0">
                <a:solidFill>
                  <a:srgbClr val="0070C0"/>
                </a:solidFill>
              </a:rPr>
              <a:t>Manažerské účetnictví</a:t>
            </a:r>
          </a:p>
          <a:p>
            <a:pPr>
              <a:lnSpc>
                <a:spcPct val="120000"/>
              </a:lnSpc>
              <a:buClr>
                <a:srgbClr val="0070C0"/>
              </a:buClr>
              <a:buFont typeface="Comenia Sans" pitchFamily="50" charset="-18"/>
              <a:buChar char="="/>
              <a:defRPr/>
            </a:pPr>
            <a:r>
              <a:rPr lang="cs-CZ" sz="3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Mezinárodní finance</a:t>
            </a:r>
          </a:p>
          <a:p>
            <a:pPr>
              <a:lnSpc>
                <a:spcPct val="120000"/>
              </a:lnSpc>
              <a:buClr>
                <a:srgbClr val="0070C0"/>
              </a:buClr>
              <a:buFont typeface="Comenia Sans" pitchFamily="50" charset="-18"/>
              <a:buChar char="="/>
              <a:defRPr/>
            </a:pPr>
            <a:r>
              <a:rPr lang="cs-CZ" sz="3500" b="1" dirty="0">
                <a:solidFill>
                  <a:srgbClr val="0070C0"/>
                </a:solidFill>
              </a:rPr>
              <a:t>Drobné podnikání</a:t>
            </a:r>
          </a:p>
          <a:p>
            <a:pPr>
              <a:lnSpc>
                <a:spcPct val="120000"/>
              </a:lnSpc>
            </a:pP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000" dirty="0"/>
              <a:t>Ekonomika a management – Bc.</a:t>
            </a:r>
          </a:p>
        </p:txBody>
      </p:sp>
      <p:pic>
        <p:nvPicPr>
          <p:cNvPr id="4" name="Picture 2" descr="http://www.sosik.cz/_files/ucebnic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0709" y="2275796"/>
            <a:ext cx="3399692" cy="4345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obsah 1"/>
          <p:cNvSpPr txBox="1">
            <a:spLocks/>
          </p:cNvSpPr>
          <p:nvPr/>
        </p:nvSpPr>
        <p:spPr>
          <a:xfrm>
            <a:off x="5131954" y="2150533"/>
            <a:ext cx="2962179" cy="461433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457200" indent="-457200" algn="l" defTabSz="914428" rtl="0" eaLnBrk="1" latinLnBrk="0" hangingPunct="1">
              <a:lnSpc>
                <a:spcPts val="3640"/>
              </a:lnSpc>
              <a:spcBef>
                <a:spcPts val="1000"/>
              </a:spcBef>
              <a:buFont typeface="Comenia Sans" panose="02000503080000020004" pitchFamily="50" charset="0"/>
              <a:buChar char="→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14" indent="-457200" algn="l" defTabSz="914428" rtl="0" eaLnBrk="1" latinLnBrk="0" hangingPunct="1">
              <a:lnSpc>
                <a:spcPts val="3640"/>
              </a:lnSpc>
              <a:spcBef>
                <a:spcPts val="500"/>
              </a:spcBef>
              <a:buFont typeface="Comenia Sans" panose="02000503080000020004" pitchFamily="50" charset="0"/>
              <a:buChar char="→"/>
              <a:defRPr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28" indent="-457200" algn="l" defTabSz="914428" rtl="0" eaLnBrk="1" latinLnBrk="0" hangingPunct="1">
              <a:lnSpc>
                <a:spcPts val="3640"/>
              </a:lnSpc>
              <a:spcBef>
                <a:spcPts val="500"/>
              </a:spcBef>
              <a:buFont typeface="Comenia Sans" panose="02000503080000020004" pitchFamily="50" charset="0"/>
              <a:buChar char="→"/>
              <a:defRPr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42" indent="-457200" algn="l" defTabSz="914428" rtl="0" eaLnBrk="1" latinLnBrk="0" hangingPunct="1">
              <a:lnSpc>
                <a:spcPts val="3640"/>
              </a:lnSpc>
              <a:spcBef>
                <a:spcPts val="500"/>
              </a:spcBef>
              <a:buFont typeface="Comenia Sans" panose="02000503080000020004" pitchFamily="50" charset="0"/>
              <a:buChar char="→"/>
              <a:defRPr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57" indent="-457200" algn="l" defTabSz="914428" rtl="0" eaLnBrk="1" latinLnBrk="0" hangingPunct="1">
              <a:lnSpc>
                <a:spcPts val="3640"/>
              </a:lnSpc>
              <a:spcBef>
                <a:spcPts val="500"/>
              </a:spcBef>
              <a:buFont typeface="Comenia Sans" panose="02000503080000020004" pitchFamily="50" charset="0"/>
              <a:buChar char="→"/>
              <a:defRPr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79" indent="-228608" algn="l" defTabSz="91442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93" indent="-228608" algn="l" defTabSz="91442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107" indent="-228608" algn="l" defTabSz="91442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322" indent="-228608" algn="l" defTabSz="91442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Clr>
                <a:srgbClr val="0070C0"/>
              </a:buClr>
              <a:buFont typeface="Comenia Sans" pitchFamily="50" charset="-18"/>
              <a:buChar char="="/>
              <a:defRPr/>
            </a:pPr>
            <a:r>
              <a:rPr lang="cs-CZ" sz="19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Management</a:t>
            </a:r>
          </a:p>
          <a:p>
            <a:pPr>
              <a:lnSpc>
                <a:spcPct val="120000"/>
              </a:lnSpc>
              <a:buClr>
                <a:srgbClr val="0070C0"/>
              </a:buClr>
              <a:buFont typeface="Comenia Sans" pitchFamily="50" charset="-18"/>
              <a:buChar char="="/>
              <a:defRPr/>
            </a:pPr>
            <a:r>
              <a:rPr lang="cs-CZ" sz="1900" b="1" dirty="0">
                <a:solidFill>
                  <a:srgbClr val="0070C0"/>
                </a:solidFill>
              </a:rPr>
              <a:t>Marketing</a:t>
            </a:r>
          </a:p>
          <a:p>
            <a:pPr>
              <a:lnSpc>
                <a:spcPct val="120000"/>
              </a:lnSpc>
              <a:buClr>
                <a:srgbClr val="0070C0"/>
              </a:buClr>
              <a:buFont typeface="Comenia Sans" pitchFamily="50" charset="-18"/>
              <a:buChar char="="/>
              <a:defRPr/>
            </a:pPr>
            <a:r>
              <a:rPr lang="cs-CZ" sz="19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Právo</a:t>
            </a:r>
          </a:p>
          <a:p>
            <a:pPr>
              <a:lnSpc>
                <a:spcPct val="120000"/>
              </a:lnSpc>
              <a:buClr>
                <a:srgbClr val="0070C0"/>
              </a:buClr>
              <a:buFont typeface="Comenia Sans" pitchFamily="50" charset="-18"/>
              <a:buChar char="="/>
              <a:defRPr/>
            </a:pPr>
            <a:r>
              <a:rPr lang="cs-CZ" sz="1900" b="1" dirty="0">
                <a:solidFill>
                  <a:srgbClr val="0070C0"/>
                </a:solidFill>
              </a:rPr>
              <a:t>Psychologie</a:t>
            </a:r>
          </a:p>
          <a:p>
            <a:pPr>
              <a:lnSpc>
                <a:spcPct val="120000"/>
              </a:lnSpc>
              <a:buClr>
                <a:srgbClr val="0070C0"/>
              </a:buClr>
              <a:buFont typeface="Comenia Sans" pitchFamily="50" charset="-18"/>
              <a:buChar char="="/>
              <a:defRPr/>
            </a:pPr>
            <a:r>
              <a:rPr lang="cs-CZ" sz="19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Základy matematiky </a:t>
            </a:r>
          </a:p>
          <a:p>
            <a:pPr>
              <a:lnSpc>
                <a:spcPct val="120000"/>
              </a:lnSpc>
              <a:buClr>
                <a:srgbClr val="0070C0"/>
              </a:buClr>
              <a:buFont typeface="Comenia Sans" pitchFamily="50" charset="-18"/>
              <a:buChar char="="/>
              <a:defRPr/>
            </a:pPr>
            <a:r>
              <a:rPr lang="cs-CZ" sz="1900" b="1" dirty="0">
                <a:solidFill>
                  <a:srgbClr val="0070C0"/>
                </a:solidFill>
              </a:rPr>
              <a:t>Ekonomická statistika</a:t>
            </a:r>
          </a:p>
          <a:p>
            <a:pPr>
              <a:lnSpc>
                <a:spcPct val="120000"/>
              </a:lnSpc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88219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573199" y="1695111"/>
            <a:ext cx="9975863" cy="5069756"/>
          </a:xfr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20000"/>
              </a:lnSpc>
              <a:buClr>
                <a:srgbClr val="0070C0"/>
              </a:buClr>
              <a:buNone/>
              <a:defRPr/>
            </a:pPr>
            <a:r>
              <a:rPr lang="cs-CZ" sz="4600" b="1" i="1" dirty="0">
                <a:solidFill>
                  <a:schemeClr val="tx1"/>
                </a:solidFill>
              </a:rPr>
              <a:t>Příklady závěrečných prací</a:t>
            </a:r>
          </a:p>
          <a:p>
            <a:pPr>
              <a:lnSpc>
                <a:spcPct val="120000"/>
              </a:lnSpc>
              <a:buClr>
                <a:srgbClr val="0070C0"/>
              </a:buClr>
              <a:buFont typeface="Comenia Sans" pitchFamily="50" charset="-18"/>
              <a:buChar char="="/>
              <a:defRPr/>
            </a:pPr>
            <a:r>
              <a:rPr lang="cs-CZ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Účetnictví</a:t>
            </a:r>
            <a:r>
              <a:rPr lang="cs-CZ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v informačním systému podniku </a:t>
            </a:r>
          </a:p>
          <a:p>
            <a:pPr>
              <a:lnSpc>
                <a:spcPct val="120000"/>
              </a:lnSpc>
              <a:buClr>
                <a:srgbClr val="0070C0"/>
              </a:buClr>
              <a:buFont typeface="Comenia Sans" pitchFamily="50" charset="-18"/>
              <a:buChar char="="/>
              <a:defRPr/>
            </a:pPr>
            <a:r>
              <a:rPr lang="cs-CZ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Regionální aspekty </a:t>
            </a:r>
            <a:r>
              <a:rPr lang="cs-CZ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politiky zaměstnanosti </a:t>
            </a:r>
            <a:r>
              <a:rPr lang="cs-CZ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 ČR</a:t>
            </a:r>
          </a:p>
          <a:p>
            <a:pPr>
              <a:lnSpc>
                <a:spcPct val="120000"/>
              </a:lnSpc>
              <a:buClr>
                <a:srgbClr val="0070C0"/>
              </a:buClr>
              <a:buFont typeface="Comenia Sans" pitchFamily="50" charset="-18"/>
              <a:buChar char="="/>
              <a:defRPr/>
            </a:pPr>
            <a:r>
              <a:rPr lang="cs-CZ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Efektivnost daňové </a:t>
            </a:r>
            <a:r>
              <a:rPr lang="cs-CZ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soustavy</a:t>
            </a:r>
          </a:p>
          <a:p>
            <a:pPr>
              <a:lnSpc>
                <a:spcPct val="120000"/>
              </a:lnSpc>
              <a:buClr>
                <a:srgbClr val="0070C0"/>
              </a:buClr>
              <a:buFont typeface="Comenia Sans" pitchFamily="50" charset="-18"/>
              <a:buChar char="="/>
              <a:defRPr/>
            </a:pPr>
            <a:r>
              <a:rPr lang="cs-CZ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Moderní produkty na českém </a:t>
            </a:r>
            <a:r>
              <a:rPr lang="cs-CZ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pojistném trhu</a:t>
            </a:r>
          </a:p>
          <a:p>
            <a:pPr>
              <a:lnSpc>
                <a:spcPct val="120000"/>
              </a:lnSpc>
              <a:buClr>
                <a:srgbClr val="0070C0"/>
              </a:buClr>
              <a:buFont typeface="Comenia Sans" pitchFamily="50" charset="-18"/>
              <a:buChar char="="/>
              <a:defRPr/>
            </a:pPr>
            <a:r>
              <a:rPr lang="cs-CZ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Aktuální trendy ve financování </a:t>
            </a:r>
            <a:r>
              <a:rPr lang="cs-CZ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bydlení</a:t>
            </a:r>
          </a:p>
          <a:p>
            <a:pPr>
              <a:lnSpc>
                <a:spcPct val="120000"/>
              </a:lnSpc>
              <a:buClr>
                <a:srgbClr val="0070C0"/>
              </a:buClr>
              <a:buFont typeface="Comenia Sans" pitchFamily="50" charset="-18"/>
              <a:buChar char="="/>
              <a:defRPr/>
            </a:pPr>
            <a:r>
              <a:rPr lang="cs-CZ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Bankovní</a:t>
            </a:r>
            <a:r>
              <a:rPr lang="cs-CZ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systém v ČR</a:t>
            </a:r>
          </a:p>
          <a:p>
            <a:pPr>
              <a:lnSpc>
                <a:spcPct val="120000"/>
              </a:lnSpc>
              <a:buClr>
                <a:srgbClr val="0070C0"/>
              </a:buClr>
              <a:buFont typeface="Comenia Sans" pitchFamily="50" charset="-18"/>
              <a:buChar char="="/>
              <a:defRPr/>
            </a:pPr>
            <a:r>
              <a:rPr lang="cs-CZ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Spoření a </a:t>
            </a:r>
            <a:r>
              <a:rPr lang="cs-CZ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investování</a:t>
            </a:r>
          </a:p>
          <a:p>
            <a:pPr>
              <a:lnSpc>
                <a:spcPct val="120000"/>
              </a:lnSpc>
              <a:buClr>
                <a:srgbClr val="0070C0"/>
              </a:buClr>
              <a:buFont typeface="Comenia Sans" pitchFamily="50" charset="-18"/>
              <a:buChar char="="/>
              <a:defRPr/>
            </a:pPr>
            <a:r>
              <a:rPr lang="pl-PL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Vývoj a podpora </a:t>
            </a:r>
            <a:r>
              <a:rPr lang="pl-PL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prodeje</a:t>
            </a:r>
            <a:r>
              <a:rPr lang="pl-PL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produktu</a:t>
            </a:r>
          </a:p>
          <a:p>
            <a:pPr>
              <a:lnSpc>
                <a:spcPct val="120000"/>
              </a:lnSpc>
              <a:buClr>
                <a:srgbClr val="0070C0"/>
              </a:buClr>
              <a:buFont typeface="Comenia Sans" pitchFamily="50" charset="-18"/>
              <a:buChar char="="/>
              <a:defRPr/>
            </a:pPr>
            <a:r>
              <a:rPr lang="cs-CZ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Řízen</a:t>
            </a:r>
            <a:r>
              <a:rPr lang="cs-CZ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í projektů</a:t>
            </a:r>
          </a:p>
          <a:p>
            <a:pPr>
              <a:lnSpc>
                <a:spcPct val="120000"/>
              </a:lnSpc>
              <a:buClr>
                <a:srgbClr val="0070C0"/>
              </a:buClr>
              <a:buFont typeface="Comenia Sans" pitchFamily="50" charset="-18"/>
              <a:buChar char="="/>
              <a:defRPr/>
            </a:pPr>
            <a:r>
              <a:rPr lang="cs-CZ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Analýza </a:t>
            </a:r>
            <a:r>
              <a:rPr lang="cs-CZ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konkurenční </a:t>
            </a:r>
            <a:r>
              <a:rPr lang="cs-CZ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schopnosti</a:t>
            </a:r>
          </a:p>
          <a:p>
            <a:pPr>
              <a:lnSpc>
                <a:spcPct val="120000"/>
              </a:lnSpc>
              <a:buClr>
                <a:srgbClr val="0070C0"/>
              </a:buClr>
              <a:buFont typeface="Comenia Sans" pitchFamily="50" charset="-18"/>
              <a:buChar char="="/>
              <a:defRPr/>
            </a:pPr>
            <a:r>
              <a:rPr lang="cs-CZ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Firemní kultura </a:t>
            </a:r>
            <a:r>
              <a:rPr lang="cs-CZ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– vývoj firemní kultury</a:t>
            </a:r>
          </a:p>
          <a:p>
            <a:pPr>
              <a:lnSpc>
                <a:spcPct val="120000"/>
              </a:lnSpc>
              <a:buClr>
                <a:srgbClr val="0070C0"/>
              </a:buClr>
              <a:buFont typeface="Comenia Sans" pitchFamily="50" charset="-18"/>
              <a:buChar char="="/>
              <a:defRPr/>
            </a:pPr>
            <a:r>
              <a:rPr lang="cs-CZ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Výzkum konzumního </a:t>
            </a:r>
            <a:r>
              <a:rPr lang="cs-CZ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chování </a:t>
            </a:r>
            <a:r>
              <a:rPr lang="cs-CZ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 dospívání a dospělosti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000" dirty="0"/>
              <a:t>Ekonomika a management – Bc.</a:t>
            </a:r>
          </a:p>
        </p:txBody>
      </p:sp>
      <p:pic>
        <p:nvPicPr>
          <p:cNvPr id="5" name="Picture 2" descr="http://www.diplomka4u.cz/wp-content/uploads/2011/03/uk%C3%A1z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8755" y="3661449"/>
            <a:ext cx="3838128" cy="2147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4479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marL="0" indent="0">
              <a:lnSpc>
                <a:spcPct val="120000"/>
              </a:lnSpc>
              <a:buClr>
                <a:srgbClr val="0070C0"/>
              </a:buClr>
              <a:buNone/>
              <a:defRPr/>
            </a:pPr>
            <a:r>
              <a:rPr lang="cs-CZ" sz="7200" b="1" i="1" dirty="0">
                <a:solidFill>
                  <a:schemeClr val="tx1"/>
                </a:solidFill>
              </a:rPr>
              <a:t>Min. 4 semestry odborného cizího jazyka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Clr>
                <a:srgbClr val="0070C0"/>
              </a:buClr>
              <a:defRPr/>
            </a:pPr>
            <a:r>
              <a:rPr lang="cs-CZ" sz="7600" b="1" dirty="0"/>
              <a:t>Anglický jazyk</a:t>
            </a:r>
            <a:r>
              <a:rPr lang="cs-CZ" sz="7600" dirty="0"/>
              <a:t>, německý jazyk (volitelný)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Clr>
                <a:srgbClr val="0070C0"/>
              </a:buClr>
              <a:defRPr/>
            </a:pPr>
            <a:endParaRPr lang="cs-CZ" sz="7600" dirty="0"/>
          </a:p>
          <a:p>
            <a:pPr marL="0" indent="0">
              <a:lnSpc>
                <a:spcPct val="120000"/>
              </a:lnSpc>
              <a:buClr>
                <a:srgbClr val="0070C0"/>
              </a:buClr>
              <a:buNone/>
              <a:defRPr/>
            </a:pPr>
            <a:r>
              <a:rPr lang="cs-CZ" sz="7200" b="1" i="1" dirty="0">
                <a:solidFill>
                  <a:schemeClr val="tx1"/>
                </a:solidFill>
              </a:rPr>
              <a:t>Velký výběr nepovinných předmětů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Clr>
                <a:srgbClr val="0070C0"/>
              </a:buClr>
              <a:defRPr/>
            </a:pPr>
            <a:r>
              <a:rPr lang="cs-CZ" sz="7600" dirty="0"/>
              <a:t>Pohybová aktivita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Clr>
                <a:srgbClr val="0070C0"/>
              </a:buClr>
              <a:defRPr/>
            </a:pPr>
            <a:r>
              <a:rPr lang="cs-CZ" sz="7600" dirty="0"/>
              <a:t>Předměty jiných oborů </a:t>
            </a:r>
            <a:r>
              <a:rPr lang="cs-CZ" sz="7600" dirty="0">
                <a:solidFill>
                  <a:srgbClr val="0070C0"/>
                </a:solidFill>
              </a:rPr>
              <a:t>FIM</a:t>
            </a:r>
            <a:r>
              <a:rPr lang="cs-CZ" sz="7600" dirty="0"/>
              <a:t> i dalších fakult </a:t>
            </a:r>
            <a:r>
              <a:rPr lang="cs-CZ" sz="7600" b="1" dirty="0"/>
              <a:t>UHK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buClr>
                <a:srgbClr val="0070C0"/>
              </a:buClr>
              <a:defRPr/>
            </a:pPr>
            <a:r>
              <a:rPr lang="cs-CZ" sz="5800" b="1" dirty="0"/>
              <a:t>Management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buClr>
                <a:srgbClr val="0070C0"/>
              </a:buClr>
              <a:defRPr/>
            </a:pPr>
            <a:r>
              <a:rPr lang="cs-CZ" sz="5800" b="1" dirty="0">
                <a:solidFill>
                  <a:srgbClr val="0070C0"/>
                </a:solidFill>
              </a:rPr>
              <a:t>Právo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buClr>
                <a:srgbClr val="0070C0"/>
              </a:buClr>
              <a:defRPr/>
            </a:pPr>
            <a:r>
              <a:rPr lang="cs-CZ" sz="5800" b="1" dirty="0"/>
              <a:t>Informatika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buClr>
                <a:srgbClr val="0070C0"/>
              </a:buClr>
              <a:defRPr/>
            </a:pPr>
            <a:r>
              <a:rPr lang="cs-CZ" sz="5800" b="1" dirty="0">
                <a:solidFill>
                  <a:srgbClr val="0070C0"/>
                </a:solidFill>
              </a:rPr>
              <a:t>Principy datové vědy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buClr>
                <a:srgbClr val="0070C0"/>
              </a:buClr>
              <a:defRPr/>
            </a:pPr>
            <a:r>
              <a:rPr lang="cs-CZ" sz="5800" b="1" dirty="0"/>
              <a:t>a mnoho dalších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Ostatní předměty</a:t>
            </a:r>
          </a:p>
        </p:txBody>
      </p:sp>
      <p:pic>
        <p:nvPicPr>
          <p:cNvPr id="4" name="Picture 2" descr="http://www.sosik.cz/_files/ucebnic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3188" y="2275039"/>
            <a:ext cx="2900219" cy="4345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98914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573200" y="1695111"/>
            <a:ext cx="6876534" cy="4269922"/>
          </a:xfrm>
        </p:spPr>
        <p:txBody>
          <a:bodyPr>
            <a:normAutofit fontScale="92500"/>
          </a:bodyPr>
          <a:lstStyle/>
          <a:p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Prezenční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forma studia </a:t>
            </a:r>
            <a:endParaRPr lang="cs-CZ" dirty="0"/>
          </a:p>
          <a:p>
            <a:pPr lvl="1"/>
            <a:r>
              <a:rPr lang="cs-CZ" dirty="0"/>
              <a:t>Absolvent je kompetentní pro </a:t>
            </a:r>
            <a:r>
              <a:rPr lang="cs-CZ" b="1" dirty="0"/>
              <a:t>praktické uplatnění </a:t>
            </a:r>
            <a:r>
              <a:rPr lang="cs-CZ" dirty="0"/>
              <a:t>ve všech úrovních </a:t>
            </a:r>
            <a:r>
              <a:rPr lang="cs-CZ" b="1" dirty="0"/>
              <a:t>manažerských a specializovaných odborných pracovních pozicích </a:t>
            </a:r>
            <a:r>
              <a:rPr lang="cs-CZ" dirty="0"/>
              <a:t>v průmyslových a obchodních podnicích, finančních společnostech, organizacích veřejné a státní správy, poradenských společnostech a neziskových organizacích.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000" dirty="0"/>
              <a:t>Ekonomika a management – Ing.</a:t>
            </a:r>
          </a:p>
        </p:txBody>
      </p:sp>
      <p:pic>
        <p:nvPicPr>
          <p:cNvPr id="5" name="Picture 6" descr="C:\Users\Martin\Desktop\prezentace FIM\fotky\1.jpg"/>
          <p:cNvPicPr>
            <a:picLocks noChangeAspect="1" noChangeArrowheads="1"/>
          </p:cNvPicPr>
          <p:nvPr/>
        </p:nvPicPr>
        <p:blipFill>
          <a:blip r:embed="rId2" cstate="print"/>
          <a:srcRect l="16477" t="8939" r="1138"/>
          <a:stretch>
            <a:fillRect/>
          </a:stretch>
        </p:blipFill>
        <p:spPr bwMode="auto">
          <a:xfrm>
            <a:off x="8752763" y="2510160"/>
            <a:ext cx="2962244" cy="33527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79626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573199" y="1695111"/>
            <a:ext cx="3202001" cy="5069756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buClr>
                <a:srgbClr val="0070C0"/>
              </a:buClr>
              <a:buNone/>
              <a:defRPr/>
            </a:pPr>
            <a:r>
              <a:rPr lang="cs-CZ" sz="4600" b="1" i="1" dirty="0">
                <a:solidFill>
                  <a:schemeClr val="tx1"/>
                </a:solidFill>
              </a:rPr>
              <a:t>Klíčové předměty</a:t>
            </a:r>
          </a:p>
          <a:p>
            <a:pPr>
              <a:lnSpc>
                <a:spcPct val="120000"/>
              </a:lnSpc>
              <a:buClr>
                <a:srgbClr val="0070C0"/>
              </a:buClr>
              <a:buFont typeface="Comenia Sans" pitchFamily="50" charset="-18"/>
              <a:buChar char="="/>
              <a:defRPr/>
            </a:pPr>
            <a:r>
              <a:rPr lang="cs-CZ" sz="3000" b="1" dirty="0">
                <a:solidFill>
                  <a:srgbClr val="0070C0"/>
                </a:solidFill>
              </a:rPr>
              <a:t>Mikroekonomie </a:t>
            </a:r>
          </a:p>
          <a:p>
            <a:pPr>
              <a:lnSpc>
                <a:spcPct val="120000"/>
              </a:lnSpc>
              <a:buClr>
                <a:srgbClr val="0070C0"/>
              </a:buClr>
              <a:buFont typeface="Comenia Sans" pitchFamily="50" charset="-18"/>
              <a:buChar char="="/>
              <a:defRPr/>
            </a:pPr>
            <a:r>
              <a:rPr lang="cs-CZ" sz="3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Makroekonomie </a:t>
            </a:r>
          </a:p>
          <a:p>
            <a:pPr>
              <a:lnSpc>
                <a:spcPct val="120000"/>
              </a:lnSpc>
              <a:buClr>
                <a:srgbClr val="0070C0"/>
              </a:buClr>
              <a:buFont typeface="Comenia Sans" pitchFamily="50" charset="-18"/>
              <a:buChar char="="/>
              <a:defRPr/>
            </a:pPr>
            <a:r>
              <a:rPr lang="cs-CZ" sz="3000" b="1" dirty="0">
                <a:solidFill>
                  <a:srgbClr val="0070C0"/>
                </a:solidFill>
              </a:rPr>
              <a:t>Controlling</a:t>
            </a:r>
          </a:p>
          <a:p>
            <a:pPr>
              <a:lnSpc>
                <a:spcPct val="120000"/>
              </a:lnSpc>
              <a:buClr>
                <a:srgbClr val="0070C0"/>
              </a:buClr>
              <a:buFont typeface="Comenia Sans" pitchFamily="50" charset="-18"/>
              <a:buChar char="="/>
              <a:defRPr/>
            </a:pPr>
            <a:r>
              <a:rPr lang="cs-CZ" sz="3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Podniková ekonomika</a:t>
            </a:r>
          </a:p>
          <a:p>
            <a:pPr>
              <a:lnSpc>
                <a:spcPct val="120000"/>
              </a:lnSpc>
              <a:buClr>
                <a:srgbClr val="0070C0"/>
              </a:buClr>
              <a:buFont typeface="Comenia Sans" pitchFamily="50" charset="-18"/>
              <a:buChar char="="/>
              <a:defRPr/>
            </a:pPr>
            <a:r>
              <a:rPr lang="cs-CZ" sz="3000" b="1" dirty="0">
                <a:solidFill>
                  <a:srgbClr val="0070C0"/>
                </a:solidFill>
              </a:rPr>
              <a:t>Ekonomika veřejného sektoru</a:t>
            </a:r>
          </a:p>
          <a:p>
            <a:pPr>
              <a:lnSpc>
                <a:spcPct val="120000"/>
              </a:lnSpc>
              <a:buClr>
                <a:srgbClr val="0070C0"/>
              </a:buClr>
              <a:buFont typeface="Comenia Sans" pitchFamily="50" charset="-18"/>
              <a:buChar char="="/>
              <a:defRPr/>
            </a:pPr>
            <a:r>
              <a:rPr lang="cs-CZ" sz="3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Základy mezinárodního účetnictví</a:t>
            </a:r>
          </a:p>
          <a:p>
            <a:pPr>
              <a:lnSpc>
                <a:spcPct val="120000"/>
              </a:lnSpc>
              <a:buClr>
                <a:srgbClr val="0070C0"/>
              </a:buClr>
              <a:buFont typeface="Comenia Sans" pitchFamily="50" charset="-18"/>
              <a:buChar char="="/>
              <a:defRPr/>
            </a:pPr>
            <a:r>
              <a:rPr lang="cs-CZ" sz="3000" b="1" dirty="0">
                <a:solidFill>
                  <a:srgbClr val="0070C0"/>
                </a:solidFill>
              </a:rPr>
              <a:t>Ekonometrie</a:t>
            </a:r>
          </a:p>
          <a:p>
            <a:pPr>
              <a:lnSpc>
                <a:spcPct val="120000"/>
              </a:lnSpc>
            </a:pP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000" dirty="0"/>
              <a:t>Ekonomika a management – Ing.</a:t>
            </a:r>
          </a:p>
        </p:txBody>
      </p:sp>
      <p:pic>
        <p:nvPicPr>
          <p:cNvPr id="4" name="Picture 2" descr="http://www.sosik.cz/_files/ucebnic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0709" y="2275796"/>
            <a:ext cx="3399692" cy="4345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obsah 1"/>
          <p:cNvSpPr txBox="1">
            <a:spLocks/>
          </p:cNvSpPr>
          <p:nvPr/>
        </p:nvSpPr>
        <p:spPr>
          <a:xfrm>
            <a:off x="5131954" y="2275796"/>
            <a:ext cx="3309313" cy="4489070"/>
          </a:xfrm>
          <a:prstGeom prst="rect">
            <a:avLst/>
          </a:prstGeom>
        </p:spPr>
        <p:txBody>
          <a:bodyPr vert="horz" lIns="0" tIns="0" rIns="0" bIns="0" rtlCol="0">
            <a:normAutofit fontScale="70000" lnSpcReduction="20000"/>
          </a:bodyPr>
          <a:lstStyle>
            <a:lvl1pPr marL="457200" indent="-457200" algn="l" defTabSz="914428" rtl="0" eaLnBrk="1" latinLnBrk="0" hangingPunct="1">
              <a:lnSpc>
                <a:spcPts val="3640"/>
              </a:lnSpc>
              <a:spcBef>
                <a:spcPts val="1000"/>
              </a:spcBef>
              <a:buFont typeface="Comenia Sans" panose="02000503080000020004" pitchFamily="50" charset="0"/>
              <a:buChar char="→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14" indent="-457200" algn="l" defTabSz="914428" rtl="0" eaLnBrk="1" latinLnBrk="0" hangingPunct="1">
              <a:lnSpc>
                <a:spcPts val="3640"/>
              </a:lnSpc>
              <a:spcBef>
                <a:spcPts val="500"/>
              </a:spcBef>
              <a:buFont typeface="Comenia Sans" panose="02000503080000020004" pitchFamily="50" charset="0"/>
              <a:buChar char="→"/>
              <a:defRPr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28" indent="-457200" algn="l" defTabSz="914428" rtl="0" eaLnBrk="1" latinLnBrk="0" hangingPunct="1">
              <a:lnSpc>
                <a:spcPts val="3640"/>
              </a:lnSpc>
              <a:spcBef>
                <a:spcPts val="500"/>
              </a:spcBef>
              <a:buFont typeface="Comenia Sans" panose="02000503080000020004" pitchFamily="50" charset="0"/>
              <a:buChar char="→"/>
              <a:defRPr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42" indent="-457200" algn="l" defTabSz="914428" rtl="0" eaLnBrk="1" latinLnBrk="0" hangingPunct="1">
              <a:lnSpc>
                <a:spcPts val="3640"/>
              </a:lnSpc>
              <a:spcBef>
                <a:spcPts val="500"/>
              </a:spcBef>
              <a:buFont typeface="Comenia Sans" panose="02000503080000020004" pitchFamily="50" charset="0"/>
              <a:buChar char="→"/>
              <a:defRPr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57" indent="-457200" algn="l" defTabSz="914428" rtl="0" eaLnBrk="1" latinLnBrk="0" hangingPunct="1">
              <a:lnSpc>
                <a:spcPts val="3640"/>
              </a:lnSpc>
              <a:spcBef>
                <a:spcPts val="500"/>
              </a:spcBef>
              <a:buFont typeface="Comenia Sans" panose="02000503080000020004" pitchFamily="50" charset="0"/>
              <a:buChar char="→"/>
              <a:defRPr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79" indent="-228608" algn="l" defTabSz="91442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93" indent="-228608" algn="l" defTabSz="91442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107" indent="-228608" algn="l" defTabSz="91442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322" indent="-228608" algn="l" defTabSz="91442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Clr>
                <a:srgbClr val="0070C0"/>
              </a:buClr>
              <a:buFont typeface="Comenia Sans" pitchFamily="50" charset="-18"/>
              <a:buChar char="="/>
              <a:defRPr/>
            </a:pPr>
            <a:r>
              <a:rPr lang="cs-CZ" sz="3000" b="1" dirty="0">
                <a:solidFill>
                  <a:srgbClr val="0070C0"/>
                </a:solidFill>
              </a:rPr>
              <a:t>Manažerské metody</a:t>
            </a:r>
          </a:p>
          <a:p>
            <a:pPr>
              <a:lnSpc>
                <a:spcPct val="120000"/>
              </a:lnSpc>
              <a:buClr>
                <a:srgbClr val="0070C0"/>
              </a:buClr>
              <a:buFont typeface="Comenia Sans" pitchFamily="50" charset="-18"/>
              <a:buChar char="="/>
              <a:defRPr/>
            </a:pPr>
            <a:r>
              <a:rPr lang="cs-CZ" sz="3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Právo</a:t>
            </a:r>
          </a:p>
          <a:p>
            <a:pPr>
              <a:lnSpc>
                <a:spcPct val="120000"/>
              </a:lnSpc>
              <a:buClr>
                <a:srgbClr val="0070C0"/>
              </a:buClr>
              <a:buFont typeface="Comenia Sans" pitchFamily="50" charset="-18"/>
              <a:buChar char="="/>
              <a:defRPr/>
            </a:pPr>
            <a:r>
              <a:rPr lang="cs-CZ" sz="3000" b="1" dirty="0">
                <a:solidFill>
                  <a:srgbClr val="0070C0"/>
                </a:solidFill>
              </a:rPr>
              <a:t>Sociologie a psychologie řízení</a:t>
            </a:r>
          </a:p>
          <a:p>
            <a:pPr>
              <a:lnSpc>
                <a:spcPct val="120000"/>
              </a:lnSpc>
              <a:buClr>
                <a:srgbClr val="0070C0"/>
              </a:buClr>
              <a:buFont typeface="Comenia Sans" pitchFamily="50" charset="-18"/>
              <a:buChar char="="/>
              <a:defRPr/>
            </a:pPr>
            <a:r>
              <a:rPr lang="cs-CZ" sz="3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Internetový marketing</a:t>
            </a:r>
          </a:p>
          <a:p>
            <a:pPr>
              <a:lnSpc>
                <a:spcPct val="120000"/>
              </a:lnSpc>
              <a:buClr>
                <a:srgbClr val="0070C0"/>
              </a:buClr>
              <a:buFont typeface="Comenia Sans" pitchFamily="50" charset="-18"/>
              <a:buChar char="="/>
              <a:defRPr/>
            </a:pPr>
            <a:r>
              <a:rPr lang="cs-CZ" sz="3000" b="1" dirty="0">
                <a:solidFill>
                  <a:srgbClr val="0070C0"/>
                </a:solidFill>
              </a:rPr>
              <a:t>Psychologie</a:t>
            </a:r>
          </a:p>
          <a:p>
            <a:pPr>
              <a:lnSpc>
                <a:spcPct val="120000"/>
              </a:lnSpc>
              <a:buClr>
                <a:srgbClr val="0070C0"/>
              </a:buClr>
              <a:buFont typeface="Comenia Sans" pitchFamily="50" charset="-18"/>
              <a:buChar char="="/>
              <a:defRPr/>
            </a:pPr>
            <a:r>
              <a:rPr lang="cs-CZ" sz="3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Aplikovaná statistika</a:t>
            </a:r>
          </a:p>
          <a:p>
            <a:pPr>
              <a:lnSpc>
                <a:spcPct val="120000"/>
              </a:lnSpc>
              <a:buClr>
                <a:srgbClr val="0070C0"/>
              </a:buClr>
              <a:buFont typeface="Comenia Sans" pitchFamily="50" charset="-18"/>
              <a:buChar char="="/>
              <a:defRPr/>
            </a:pPr>
            <a:r>
              <a:rPr lang="cs-CZ" sz="3000" b="1" dirty="0">
                <a:solidFill>
                  <a:srgbClr val="0070C0"/>
                </a:solidFill>
              </a:rPr>
              <a:t>Systémy pro podporu managementu I a II</a:t>
            </a:r>
          </a:p>
          <a:p>
            <a:pPr>
              <a:lnSpc>
                <a:spcPct val="120000"/>
              </a:lnSpc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20187136"/>
      </p:ext>
    </p:extLst>
  </p:cSld>
  <p:clrMapOvr>
    <a:masterClrMapping/>
  </p:clrMapOvr>
</p:sld>
</file>

<file path=ppt/theme/theme1.xml><?xml version="1.0" encoding="utf-8"?>
<a:theme xmlns:a="http://schemas.openxmlformats.org/drawingml/2006/main" name="UHK-FIM_wide">
  <a:themeElements>
    <a:clrScheme name="UHK">
      <a:dk1>
        <a:srgbClr val="000000"/>
      </a:dk1>
      <a:lt1>
        <a:sysClr val="window" lastClr="FFFFFF"/>
      </a:lt1>
      <a:dk2>
        <a:srgbClr val="404040"/>
      </a:dk2>
      <a:lt2>
        <a:srgbClr val="BFBFBF"/>
      </a:lt2>
      <a:accent1>
        <a:srgbClr val="009FDF"/>
      </a:accent1>
      <a:accent2>
        <a:srgbClr val="CE0058"/>
      </a:accent2>
      <a:accent3>
        <a:srgbClr val="84BD00"/>
      </a:accent3>
      <a:accent4>
        <a:srgbClr val="FFA300"/>
      </a:accent4>
      <a:accent5>
        <a:srgbClr val="000000"/>
      </a:accent5>
      <a:accent6>
        <a:srgbClr val="FFFFFF"/>
      </a:accent6>
      <a:hlink>
        <a:srgbClr val="008CF0"/>
      </a:hlink>
      <a:folHlink>
        <a:srgbClr val="A5238C"/>
      </a:folHlink>
    </a:clrScheme>
    <a:fontScheme name="UHK">
      <a:majorFont>
        <a:latin typeface="Comenia Sans"/>
        <a:ea typeface=""/>
        <a:cs typeface=""/>
      </a:majorFont>
      <a:minorFont>
        <a:latin typeface="Comenia Sans"/>
        <a:ea typeface=""/>
        <a:cs typeface="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chemeClr val="bg2">
            <a:lumMod val="20000"/>
            <a:lumOff val="80000"/>
          </a:schemeClr>
        </a:solidFill>
        <a:ln>
          <a:noFill/>
        </a:ln>
      </a:spPr>
      <a:bodyPr vert="horz" wrap="square" lIns="892969" tIns="223266" rIns="642938" bIns="223266" numCol="1" anchor="ctr" anchorCtr="0" compatLnSpc="1">
        <a:prstTxWarp prst="textNoShape">
          <a:avLst/>
        </a:prstTxWarp>
      </a:bodyPr>
      <a:lstStyle>
        <a:defPPr>
          <a:defRPr sz="3750" b="1" dirty="0" smtClean="0"/>
        </a:defPPr>
      </a:lstStyle>
    </a:spDef>
  </a:objectDefaults>
  <a:extraClrSchemeLst/>
  <a:extLst>
    <a:ext uri="{05A4C25C-085E-4340-85A3-A5531E510DB2}">
      <thm15:themeFamily xmlns:thm15="http://schemas.microsoft.com/office/thememl/2012/main" name="UHK-FIM_wide" id="{0A0EA524-150C-4B2F-A5ED-D6E6320F4157}" vid="{9C48C1D5-345B-4A5A-93DB-8D3A6CCC4D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UHK-FIM_wide</Template>
  <TotalTime>257</TotalTime>
  <Words>768</Words>
  <Application>Microsoft Office PowerPoint</Application>
  <PresentationFormat>Širokoúhlá obrazovka</PresentationFormat>
  <Paragraphs>198</Paragraphs>
  <Slides>17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8" baseType="lpstr">
      <vt:lpstr>UHK-FIM_wide</vt:lpstr>
      <vt:lpstr>Den otevřených dveří </vt:lpstr>
      <vt:lpstr>Prezentace aplikace PowerPoint</vt:lpstr>
      <vt:lpstr>Fakulta informatiky a managementu</vt:lpstr>
      <vt:lpstr>Ekonomika a management – Bc.</vt:lpstr>
      <vt:lpstr>Ekonomika a management – Bc.</vt:lpstr>
      <vt:lpstr>Ekonomika a management – Bc.</vt:lpstr>
      <vt:lpstr>Ostatní předměty</vt:lpstr>
      <vt:lpstr>Ekonomika a management – Ing.</vt:lpstr>
      <vt:lpstr>Ekonomika a management – Ing.</vt:lpstr>
      <vt:lpstr>Studium na FIM</vt:lpstr>
      <vt:lpstr>Získáte znalosti a dovednosti  </vt:lpstr>
      <vt:lpstr>Získáte znalosti a dovednosti </vt:lpstr>
      <vt:lpstr>Budete mít možnost </vt:lpstr>
      <vt:lpstr>Přijímací zkoušky</vt:lpstr>
      <vt:lpstr>Počty přijímaných studentů</vt:lpstr>
      <vt:lpstr>Statistiky za rok 2023 + 2024</vt:lpstr>
      <vt:lpstr>         #FIMUHK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Den otevřených dveří</dc:title>
  <dc:creator>Svobodová Libuše</dc:creator>
  <cp:lastModifiedBy>Svobodová Libuše</cp:lastModifiedBy>
  <cp:revision>26</cp:revision>
  <dcterms:created xsi:type="dcterms:W3CDTF">2021-01-04T09:41:17Z</dcterms:created>
  <dcterms:modified xsi:type="dcterms:W3CDTF">2025-01-08T10:55:47Z</dcterms:modified>
</cp:coreProperties>
</file>