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16" r:id="rId2"/>
    <p:sldId id="259" r:id="rId3"/>
    <p:sldId id="328" r:id="rId4"/>
    <p:sldId id="327" r:id="rId5"/>
    <p:sldId id="322" r:id="rId6"/>
    <p:sldId id="321" r:id="rId7"/>
    <p:sldId id="329" r:id="rId8"/>
    <p:sldId id="310" r:id="rId9"/>
    <p:sldId id="305" r:id="rId10"/>
    <p:sldId id="306" r:id="rId11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3D2F5B62-900D-460D-A559-ECDA9E9BC30D}">
          <p14:sldIdLst>
            <p14:sldId id="316"/>
            <p14:sldId id="259"/>
            <p14:sldId id="328"/>
            <p14:sldId id="327"/>
            <p14:sldId id="322"/>
            <p14:sldId id="321"/>
            <p14:sldId id="329"/>
            <p14:sldId id="310"/>
            <p14:sldId id="305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spíchalová Eva 2" initials="PE2" lastIdx="0" clrIdx="0">
    <p:extLst>
      <p:ext uri="{19B8F6BF-5375-455C-9EA6-DF929625EA0E}">
        <p15:presenceInfo xmlns:p15="http://schemas.microsoft.com/office/powerpoint/2012/main" userId="Pospíchalová Eva 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42" autoAdjust="0"/>
  </p:normalViewPr>
  <p:slideViewPr>
    <p:cSldViewPr snapToGrid="0" snapToObjects="1">
      <p:cViewPr varScale="1">
        <p:scale>
          <a:sx n="106" d="100"/>
          <a:sy n="106" d="100"/>
        </p:scale>
        <p:origin x="17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spíchalová Eva 2" userId="60c0c127-ba64-47b6-a5ad-2b8c221253de" providerId="ADAL" clId="{8D63DC87-35E3-403D-862D-8402A77E7FD2}"/>
    <pc:docChg chg="custSel modSld">
      <pc:chgData name="Pospíchalová Eva 2" userId="60c0c127-ba64-47b6-a5ad-2b8c221253de" providerId="ADAL" clId="{8D63DC87-35E3-403D-862D-8402A77E7FD2}" dt="2024-02-15T09:54:17.771" v="5" actId="947"/>
      <pc:docMkLst>
        <pc:docMk/>
      </pc:docMkLst>
      <pc:sldChg chg="modSp mod">
        <pc:chgData name="Pospíchalová Eva 2" userId="60c0c127-ba64-47b6-a5ad-2b8c221253de" providerId="ADAL" clId="{8D63DC87-35E3-403D-862D-8402A77E7FD2}" dt="2024-02-15T09:54:17.771" v="5" actId="947"/>
        <pc:sldMkLst>
          <pc:docMk/>
          <pc:sldMk cId="4130166923" sldId="327"/>
        </pc:sldMkLst>
        <pc:spChg chg="mod">
          <ac:chgData name="Pospíchalová Eva 2" userId="60c0c127-ba64-47b6-a5ad-2b8c221253de" providerId="ADAL" clId="{8D63DC87-35E3-403D-862D-8402A77E7FD2}" dt="2024-02-15T09:54:17.771" v="5" actId="947"/>
          <ac:spMkLst>
            <pc:docMk/>
            <pc:sldMk cId="4130166923" sldId="327"/>
            <ac:spMk id="13" creationId="{178D185A-BD5D-413E-83EB-E500153B3995}"/>
          </ac:spMkLst>
        </pc:spChg>
      </pc:sldChg>
    </pc:docChg>
  </pc:docChgLst>
  <pc:docChgLst>
    <pc:chgData name="Pospíchalová Eva 2" userId="60c0c127-ba64-47b6-a5ad-2b8c221253de" providerId="ADAL" clId="{D3B5AB24-4B75-45C6-A362-E1667159C486}"/>
    <pc:docChg chg="custSel modSld">
      <pc:chgData name="Pospíchalová Eva 2" userId="60c0c127-ba64-47b6-a5ad-2b8c221253de" providerId="ADAL" clId="{D3B5AB24-4B75-45C6-A362-E1667159C486}" dt="2024-06-19T13:05:28.504" v="107" actId="1076"/>
      <pc:docMkLst>
        <pc:docMk/>
      </pc:docMkLst>
      <pc:sldChg chg="addSp delSp modSp mod">
        <pc:chgData name="Pospíchalová Eva 2" userId="60c0c127-ba64-47b6-a5ad-2b8c221253de" providerId="ADAL" clId="{D3B5AB24-4B75-45C6-A362-E1667159C486}" dt="2024-06-19T13:05:28.504" v="107" actId="1076"/>
        <pc:sldMkLst>
          <pc:docMk/>
          <pc:sldMk cId="3985992559" sldId="316"/>
        </pc:sldMkLst>
        <pc:picChg chg="add mod">
          <ac:chgData name="Pospíchalová Eva 2" userId="60c0c127-ba64-47b6-a5ad-2b8c221253de" providerId="ADAL" clId="{D3B5AB24-4B75-45C6-A362-E1667159C486}" dt="2024-06-19T13:05:28.504" v="107" actId="1076"/>
          <ac:picMkLst>
            <pc:docMk/>
            <pc:sldMk cId="3985992559" sldId="316"/>
            <ac:picMk id="3" creationId="{2CF2A49B-0C2B-4C72-B807-3BF58DD71174}"/>
          </ac:picMkLst>
        </pc:picChg>
        <pc:picChg chg="del">
          <ac:chgData name="Pospíchalová Eva 2" userId="60c0c127-ba64-47b6-a5ad-2b8c221253de" providerId="ADAL" clId="{D3B5AB24-4B75-45C6-A362-E1667159C486}" dt="2024-06-19T13:04:51.217" v="105" actId="478"/>
          <ac:picMkLst>
            <pc:docMk/>
            <pc:sldMk cId="3985992559" sldId="316"/>
            <ac:picMk id="12" creationId="{F16427E6-B6C6-4DEC-97CE-A876D36C1C56}"/>
          </ac:picMkLst>
        </pc:picChg>
      </pc:sldChg>
      <pc:sldChg chg="modSp mod">
        <pc:chgData name="Pospíchalová Eva 2" userId="60c0c127-ba64-47b6-a5ad-2b8c221253de" providerId="ADAL" clId="{D3B5AB24-4B75-45C6-A362-E1667159C486}" dt="2024-06-19T13:00:37.511" v="54" actId="1076"/>
        <pc:sldMkLst>
          <pc:docMk/>
          <pc:sldMk cId="1684305849" sldId="321"/>
        </pc:sldMkLst>
        <pc:spChg chg="mod">
          <ac:chgData name="Pospíchalová Eva 2" userId="60c0c127-ba64-47b6-a5ad-2b8c221253de" providerId="ADAL" clId="{D3B5AB24-4B75-45C6-A362-E1667159C486}" dt="2024-06-19T13:00:37.511" v="54" actId="1076"/>
          <ac:spMkLst>
            <pc:docMk/>
            <pc:sldMk cId="1684305849" sldId="321"/>
            <ac:spMk id="8" creationId="{B4764979-4344-45BA-B953-1A14883E1B53}"/>
          </ac:spMkLst>
        </pc:spChg>
      </pc:sldChg>
      <pc:sldChg chg="modSp mod">
        <pc:chgData name="Pospíchalová Eva 2" userId="60c0c127-ba64-47b6-a5ad-2b8c221253de" providerId="ADAL" clId="{D3B5AB24-4B75-45C6-A362-E1667159C486}" dt="2024-06-19T13:02:32.377" v="104" actId="6549"/>
        <pc:sldMkLst>
          <pc:docMk/>
          <pc:sldMk cId="163383504" sldId="329"/>
        </pc:sldMkLst>
        <pc:spChg chg="mod">
          <ac:chgData name="Pospíchalová Eva 2" userId="60c0c127-ba64-47b6-a5ad-2b8c221253de" providerId="ADAL" clId="{D3B5AB24-4B75-45C6-A362-E1667159C486}" dt="2024-06-19T13:02:32.377" v="104" actId="6549"/>
          <ac:spMkLst>
            <pc:docMk/>
            <pc:sldMk cId="163383504" sldId="329"/>
            <ac:spMk id="3" creationId="{F6BF1CC9-5C4B-4E59-8C2C-0B8DBA5754D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8A71641-FB86-46E8-95A2-93955773B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5914AF8-258F-4D55-8018-07889BE99C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04.02.2022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C2B1E5-0DEE-451A-B1B3-B12DF16F28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0AA63EF-87C9-48AE-9E1E-876F3D817A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48DDC-3161-4C05-BA3F-37C79A061D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44043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04.02.2022</a:t>
            </a:r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67665-F114-4A1F-A87A-5CA096FF5F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48871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275028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3256897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294446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4026494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4231654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1912532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2479643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C34BD1-233D-4E46-8AE9-AD1E12F62B22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FB4682-20D2-45BA-969B-7BF23865DD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D9FB24-07B9-4296-BA23-023143A41696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81E0E-DB48-470E-A934-C5A7B56D67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E2C75F-1214-4A1A-9C0A-84DCEE902124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53514-178B-4F2E-BFE5-3C9DEA56B2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A9945E-B89E-4A7B-9FCB-74A970E8574B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BC5B-8E99-4F90-9F1D-F7A50EEE8E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22C2DB-EFA5-41F8-9913-EA54DCEF46C9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34488-B51E-4617-B9AB-C1F0C39D37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C943F8-4B54-4204-8C34-8C00E8429A1A}" type="datetime1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9C2C8-2ED7-49BD-8C8D-974C885DCD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D49E2C-0D1E-49A9-A3E0-6FFD32521304}" type="datetime1">
              <a:rPr lang="en-US" smtClean="0"/>
              <a:t>6/19/2024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6508D8-40B3-4EA7-8804-1CF61C1590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8CCCFB-485F-4FFF-9964-589271682682}" type="datetime1">
              <a:rPr lang="en-US" smtClean="0"/>
              <a:t>6/19/2024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E586A-8826-4617-B68B-3590D10F74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AD3767-22C6-4EDF-A442-85A8A5C9ED54}" type="datetime1">
              <a:rPr lang="en-US" smtClean="0"/>
              <a:t>6/19/2024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ADB09-B8F1-42EE-94F3-2C7D908A39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9D2701-A25E-4A1A-AB43-E056A2507636}" type="datetime1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E0545-5D13-44BE-BECE-B1EFC8449D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8783D7-1B92-4D72-BFDB-DBD9EC6ECFE4}" type="datetime1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D4DAC-840B-4634-AB59-7C4AC6389C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41BD745C-2138-42CA-8E74-A75EBFE45AF9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8AF574D-86D2-4E00-AC0E-488A20349E9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3.xml"/><Relationship Id="rId7" Type="http://schemas.openxmlformats.org/officeDocument/2006/relationships/hyperlink" Target="https://www.uhk.cz/en/faculty-of-informatics-and-management/study/admissions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hyperlink" Target="https://www.uhk.cz/en/faculty-of-informatics-and-management/about-faculty" TargetMode="External"/><Relationship Id="rId5" Type="http://schemas.openxmlformats.org/officeDocument/2006/relationships/hyperlink" Target="https://www.uhk.cz/en" TargetMode="External"/><Relationship Id="rId4" Type="http://schemas.openxmlformats.org/officeDocument/2006/relationships/image" Target="../media/image7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https://lh3.googleusercontent.com/yDhtWisJ1L1n3YKubbhZMzNWzFRgv5ykzQVTtV9tgxLmsR3wWUj-T2kLXiIe80dA5vkLss8mDo5s3A879KIyv4Hg5RRvP45aL87e25hV07WQs8sXCIungnqB3OPa2xi8fewspdY" TargetMode="External"/><Relationship Id="rId5" Type="http://schemas.openxmlformats.org/officeDocument/2006/relationships/hyperlink" Target="mailto:info@esnhk.cz" TargetMode="External"/><Relationship Id="rId4" Type="http://schemas.openxmlformats.org/officeDocument/2006/relationships/hyperlink" Target="https://www.esnhk.c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3FEDC29-970E-4FF6-B9D2-55F529464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8063761-B611-4AE4-99EA-82162C8004CC}"/>
              </a:ext>
            </a:extLst>
          </p:cNvPr>
          <p:cNvSpPr/>
          <p:nvPr/>
        </p:nvSpPr>
        <p:spPr>
          <a:xfrm>
            <a:off x="1466662" y="1618850"/>
            <a:ext cx="6274052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2500" b="1" cap="none" spc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Welcome to the Czech Republic</a:t>
            </a:r>
          </a:p>
          <a:p>
            <a:pPr algn="ctr"/>
            <a:r>
              <a:rPr lang="en-AU" sz="25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Welcome to </a:t>
            </a:r>
            <a:r>
              <a:rPr lang="en-AU" sz="2500" b="1" cap="none" spc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HRADEC KRÁLOVÉ</a:t>
            </a:r>
          </a:p>
          <a:p>
            <a:pPr algn="ctr"/>
            <a:r>
              <a:rPr lang="en-AU" sz="25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Welcome </a:t>
            </a:r>
            <a:r>
              <a:rPr lang="en-AU" sz="2500" b="1" cap="none" spc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to </a:t>
            </a:r>
            <a:r>
              <a:rPr lang="cs-CZ" sz="2500" b="1" cap="none" spc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the University of Hradec Králové</a:t>
            </a:r>
            <a:endParaRPr lang="en-AU" sz="2500" b="1" cap="none" spc="0" dirty="0">
              <a:ln w="6600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26" name="Picture 2" descr="Pražský hrad stojí nad Vltavou už víc než 1000 let | Cestovinky">
            <a:extLst>
              <a:ext uri="{FF2B5EF4-FFF2-40B4-BE49-F238E27FC236}">
                <a16:creationId xmlns:a16="http://schemas.microsoft.com/office/drawing/2014/main" id="{6220C207-172C-4346-83DA-DBA89951D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25" y="2990373"/>
            <a:ext cx="2631849" cy="18075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Česká Republika Československo - Obrázek zdarma na Pixabay">
            <a:extLst>
              <a:ext uri="{FF2B5EF4-FFF2-40B4-BE49-F238E27FC236}">
                <a16:creationId xmlns:a16="http://schemas.microsoft.com/office/drawing/2014/main" id="{E77BD213-E9B2-4E53-80BD-FE2DDDDA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432" y="343489"/>
            <a:ext cx="1150333" cy="11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Hradec Králové už zná výsledky vrtů ohledně možnosti vybudovat na Velkém  náměstí podzemní parkoviště | Hradec Králové">
            <a:extLst>
              <a:ext uri="{FF2B5EF4-FFF2-40B4-BE49-F238E27FC236}">
                <a16:creationId xmlns:a16="http://schemas.microsoft.com/office/drawing/2014/main" id="{EDC96C57-C022-4C27-A9DC-BDC802E725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 bwMode="auto">
          <a:xfrm>
            <a:off x="4170902" y="2990373"/>
            <a:ext cx="3733714" cy="18075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Picture 10" descr="Dny otevřených dveří - Univerzita Hradec Králové">
            <a:extLst>
              <a:ext uri="{FF2B5EF4-FFF2-40B4-BE49-F238E27FC236}">
                <a16:creationId xmlns:a16="http://schemas.microsoft.com/office/drawing/2014/main" id="{11B50545-170B-42D8-A1EF-3218CC4FC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b="15423"/>
          <a:stretch/>
        </p:blipFill>
        <p:spPr bwMode="auto">
          <a:xfrm>
            <a:off x="1370724" y="4938712"/>
            <a:ext cx="2631850" cy="12736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edagogická fakulta - Univerzita Hradec Králové - Vysoké školy">
            <a:extLst>
              <a:ext uri="{FF2B5EF4-FFF2-40B4-BE49-F238E27FC236}">
                <a16:creationId xmlns:a16="http://schemas.microsoft.com/office/drawing/2014/main" id="{38B835A3-505D-4371-8D36-3CA10AD1D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7"/>
          <a:stretch/>
        </p:blipFill>
        <p:spPr bwMode="auto">
          <a:xfrm>
            <a:off x="4169871" y="4938711"/>
            <a:ext cx="3752851" cy="1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CF2A49B-0C2B-4C72-B807-3BF58DD71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969" y="283264"/>
            <a:ext cx="2980944" cy="11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242218" y="480767"/>
            <a:ext cx="3262437" cy="57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cs-CZ" altLang="cs-CZ" sz="2000" b="1" dirty="0"/>
              <a:t>University of Hradec Králové</a:t>
            </a:r>
            <a:endParaRPr lang="en-AU" altLang="cs-CZ" sz="2000" b="1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06FED4-0267-4B01-8693-5F0CE49E8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25836" y="6356350"/>
            <a:ext cx="2197614" cy="365125"/>
          </a:xfrm>
        </p:spPr>
        <p:txBody>
          <a:bodyPr/>
          <a:lstStyle/>
          <a:p>
            <a:fld id="{C39EBC5B-8E99-4F90-9F1D-F7A50EEE8EE5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A006FF9-F834-48AB-BACC-6ACFC45A5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725" y="1459603"/>
            <a:ext cx="6804550" cy="69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/>
            <a:endParaRPr lang="en-A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AU" altLang="cs-CZ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Děkuji vám slovo cloud v různých jazycích, koncept pozadí fototapeta •  fototapety vícejazyčné, překlep, ocenění | myloview.cz">
            <a:extLst>
              <a:ext uri="{FF2B5EF4-FFF2-40B4-BE49-F238E27FC236}">
                <a16:creationId xmlns:a16="http://schemas.microsoft.com/office/drawing/2014/main" id="{8FCA40D3-CB32-4CB7-BDAE-35C513D9C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2324410" y="2053954"/>
            <a:ext cx="4495179" cy="3209558"/>
          </a:xfrm>
          <a:prstGeom prst="roundRect">
            <a:avLst>
              <a:gd name="adj" fmla="val 2366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694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B0B98A3-989C-4F18-B4D8-357AEAA7A17D}"/>
              </a:ext>
            </a:extLst>
          </p:cNvPr>
          <p:cNvSpPr/>
          <p:nvPr/>
        </p:nvSpPr>
        <p:spPr>
          <a:xfrm flipH="1">
            <a:off x="4343400" y="577250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Czech Republic</a:t>
            </a:r>
            <a:endParaRPr lang="en-AU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ástupný symbol pro číslo snímku 6">
            <a:extLst>
              <a:ext uri="{FF2B5EF4-FFF2-40B4-BE49-F238E27FC236}">
                <a16:creationId xmlns:a16="http://schemas.microsoft.com/office/drawing/2014/main" id="{D359444B-655F-46A8-8833-4685778D1DE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C39EBC5B-8E99-4F90-9F1D-F7A50EEE8EE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444E7D7-49FA-4D87-8BB7-AAC2C1B29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217" y="1149736"/>
            <a:ext cx="2631849" cy="31277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4194631C-C420-4E26-BC07-5D37AC7EE801}"/>
              </a:ext>
            </a:extLst>
          </p:cNvPr>
          <p:cNvSpPr/>
          <p:nvPr/>
        </p:nvSpPr>
        <p:spPr>
          <a:xfrm>
            <a:off x="7002075" y="2840490"/>
            <a:ext cx="707706" cy="44986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D7EB3B7-5517-40A7-ACE1-661795CF70E0}"/>
              </a:ext>
            </a:extLst>
          </p:cNvPr>
          <p:cNvSpPr txBox="1"/>
          <p:nvPr/>
        </p:nvSpPr>
        <p:spPr>
          <a:xfrm>
            <a:off x="810548" y="1560835"/>
            <a:ext cx="4924822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Founded: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 	1.1.1993 (the Czech Republic)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			28.10.1918 (Czechoslovakia)</a:t>
            </a:r>
            <a:endParaRPr lang="en-AU" sz="16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Population: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10 millions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Area: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78,871 km² </a:t>
            </a:r>
            <a:endParaRPr lang="en-AU" sz="160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Capital: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Prague (1,000,000 citizens)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Official language: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Czech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  <a:latin typeface="+mn-lt"/>
              </a:rPr>
              <a:t>Currency: </a:t>
            </a:r>
            <a:r>
              <a:rPr lang="en-AU" sz="1600" dirty="0">
                <a:solidFill>
                  <a:srgbClr val="000000"/>
                </a:solidFill>
                <a:latin typeface="+mn-lt"/>
              </a:rPr>
              <a:t>Czech crown</a:t>
            </a:r>
            <a:endParaRPr lang="en-AU" sz="160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Political system: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Unitary parliamentary republic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  <a:latin typeface="+mn-lt"/>
              </a:rPr>
              <a:t>Well known companies:</a:t>
            </a: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1600" b="1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			Brewery </a:t>
            </a:r>
            <a:r>
              <a:rPr lang="en-AU" sz="1600" i="0" u="none" strike="noStrike" baseline="0" dirty="0" err="1">
                <a:solidFill>
                  <a:srgbClr val="000000"/>
                </a:solidFill>
                <a:latin typeface="+mn-lt"/>
              </a:rPr>
              <a:t>Plzeňský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AU" sz="1600" i="0" u="none" strike="noStrike" baseline="0" dirty="0" err="1">
                <a:solidFill>
                  <a:srgbClr val="000000"/>
                </a:solidFill>
                <a:latin typeface="+mn-lt"/>
              </a:rPr>
              <a:t>Prazdroj</a:t>
            </a:r>
            <a:r>
              <a:rPr lang="en-AU" sz="16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		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			</a:t>
            </a:r>
            <a:r>
              <a:rPr lang="en-AU" sz="1600" i="0" u="none" strike="noStrike" baseline="0" dirty="0" err="1">
                <a:solidFill>
                  <a:srgbClr val="000000"/>
                </a:solidFill>
                <a:latin typeface="+mn-lt"/>
              </a:rPr>
              <a:t>Škoda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 Auto </a:t>
            </a:r>
            <a:r>
              <a:rPr lang="en-AU" sz="1600" i="0" u="none" strike="noStrike" baseline="0" dirty="0" err="1">
                <a:solidFill>
                  <a:srgbClr val="000000"/>
                </a:solidFill>
                <a:latin typeface="+mn-lt"/>
              </a:rPr>
              <a:t>a.s.</a:t>
            </a:r>
            <a:r>
              <a:rPr lang="en-AU" sz="1600" dirty="0">
                <a:solidFill>
                  <a:srgbClr val="000000"/>
                </a:solidFill>
                <a:latin typeface="+mn-lt"/>
              </a:rPr>
              <a:t> – the largest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600" dirty="0">
                <a:solidFill>
                  <a:srgbClr val="000000"/>
                </a:solidFill>
                <a:latin typeface="+mn-lt"/>
              </a:rPr>
              <a:t>			car manufacturer in Czech</a:t>
            </a:r>
            <a:endParaRPr lang="en-AU" sz="160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A86EA1A-0A73-4289-9C73-C3BA82E3D6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26"/>
          <a:stretch/>
        </p:blipFill>
        <p:spPr>
          <a:xfrm>
            <a:off x="5794217" y="4449898"/>
            <a:ext cx="2631849" cy="18075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26" name="Picture 2" descr="Hotel Hormeda | Plzeňský Prazdroj">
            <a:extLst>
              <a:ext uri="{FF2B5EF4-FFF2-40B4-BE49-F238E27FC236}">
                <a16:creationId xmlns:a16="http://schemas.microsoft.com/office/drawing/2014/main" id="{27D9330E-DAEB-4322-8776-BDA69ED79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31" y="5100801"/>
            <a:ext cx="1008652" cy="77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Škoda Auto v říjnu 2019 dodala zákazníkům 105 300 vozů">
            <a:extLst>
              <a:ext uri="{FF2B5EF4-FFF2-40B4-BE49-F238E27FC236}">
                <a16:creationId xmlns:a16="http://schemas.microsoft.com/office/drawing/2014/main" id="{BA65890E-464E-4AF9-A87C-B0C0107D8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r="16041"/>
          <a:stretch/>
        </p:blipFill>
        <p:spPr bwMode="auto">
          <a:xfrm>
            <a:off x="4726718" y="5411900"/>
            <a:ext cx="1008652" cy="8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B0B98A3-989C-4F18-B4D8-357AEAA7A17D}"/>
              </a:ext>
            </a:extLst>
          </p:cNvPr>
          <p:cNvSpPr/>
          <p:nvPr/>
        </p:nvSpPr>
        <p:spPr>
          <a:xfrm flipH="1">
            <a:off x="4343400" y="577250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Hradec Králové</a:t>
            </a:r>
            <a:endParaRPr lang="en-AU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ástupný symbol pro číslo snímku 6">
            <a:extLst>
              <a:ext uri="{FF2B5EF4-FFF2-40B4-BE49-F238E27FC236}">
                <a16:creationId xmlns:a16="http://schemas.microsoft.com/office/drawing/2014/main" id="{D359444B-655F-46A8-8833-4685778D1DE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C39EBC5B-8E99-4F90-9F1D-F7A50EEE8EE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6860B99-938A-4198-9738-C085CF9A3E71}"/>
              </a:ext>
            </a:extLst>
          </p:cNvPr>
          <p:cNvSpPr txBox="1"/>
          <p:nvPr/>
        </p:nvSpPr>
        <p:spPr>
          <a:xfrm>
            <a:off x="631968" y="1531466"/>
            <a:ext cx="457317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Location: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100 km far from Prague (east direction)</a:t>
            </a:r>
            <a:endParaRPr lang="en-AU" sz="16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Population: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93,506 citizens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It is the capital of the Hradec Králové Region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  <a:latin typeface="+mn-lt"/>
              </a:rPr>
              <a:t>Universities in Hradec Králové: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University of Hradec Králové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AU" sz="1600" dirty="0">
                <a:solidFill>
                  <a:srgbClr val="000000"/>
                </a:solidFill>
                <a:latin typeface="+mn-lt"/>
              </a:rPr>
              <a:t>Charles University – Faculty of Medicine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Charles University – Faculty of Pharmacy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AU" sz="1600" dirty="0">
                <a:solidFill>
                  <a:srgbClr val="000000"/>
                </a:solidFill>
                <a:latin typeface="+mn-lt"/>
              </a:rPr>
              <a:t>University of Defence – Faculty of Military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AU" sz="1600" dirty="0">
                <a:solidFill>
                  <a:srgbClr val="000000"/>
                </a:solidFill>
                <a:latin typeface="+mn-lt"/>
              </a:rPr>
              <a:t>      Health Sciences</a:t>
            </a:r>
            <a:endParaRPr lang="en-AU" sz="160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26" name="Picture 2" descr="Coat of arms of Hradec Králové">
            <a:extLst>
              <a:ext uri="{FF2B5EF4-FFF2-40B4-BE49-F238E27FC236}">
                <a16:creationId xmlns:a16="http://schemas.microsoft.com/office/drawing/2014/main" id="{03531343-29F9-4BCD-AE42-015501380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565" y="469073"/>
            <a:ext cx="521234" cy="60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 městě: Hradec Králové">
            <a:extLst>
              <a:ext uri="{FF2B5EF4-FFF2-40B4-BE49-F238E27FC236}">
                <a16:creationId xmlns:a16="http://schemas.microsoft.com/office/drawing/2014/main" id="{6E766154-CDAA-439B-942B-56D6F38C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603" y="3108821"/>
            <a:ext cx="3082429" cy="15607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rdce východních Čech | Hradecko">
            <a:extLst>
              <a:ext uri="{FF2B5EF4-FFF2-40B4-BE49-F238E27FC236}">
                <a16:creationId xmlns:a16="http://schemas.microsoft.com/office/drawing/2014/main" id="{547152A3-9982-4785-AA9B-16C3AAA03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10" y="4759292"/>
            <a:ext cx="2851890" cy="15970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učák má nové lákadlo - Hradecký deník">
            <a:extLst>
              <a:ext uri="{FF2B5EF4-FFF2-40B4-BE49-F238E27FC236}">
                <a16:creationId xmlns:a16="http://schemas.microsoft.com/office/drawing/2014/main" id="{71E01C5F-7E99-4457-BC83-3063DD9EF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9"/>
          <a:stretch/>
        </p:blipFill>
        <p:spPr bwMode="auto">
          <a:xfrm>
            <a:off x="5424200" y="4761981"/>
            <a:ext cx="3087832" cy="16113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73AE602-F96A-4A03-A4F0-218A5F5CB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200" y="1226942"/>
            <a:ext cx="3087832" cy="1784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02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B0B98A3-989C-4F18-B4D8-357AEAA7A17D}"/>
              </a:ext>
            </a:extLst>
          </p:cNvPr>
          <p:cNvSpPr/>
          <p:nvPr/>
        </p:nvSpPr>
        <p:spPr>
          <a:xfrm flipH="1">
            <a:off x="4343400" y="577250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UHK &amp; FIM </a:t>
            </a:r>
            <a:endParaRPr lang="en-AU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ástupný symbol pro číslo snímku 6">
            <a:extLst>
              <a:ext uri="{FF2B5EF4-FFF2-40B4-BE49-F238E27FC236}">
                <a16:creationId xmlns:a16="http://schemas.microsoft.com/office/drawing/2014/main" id="{D359444B-655F-46A8-8833-4685778D1DE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C39EBC5B-8E99-4F90-9F1D-F7A50EEE8EE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DCC75D5-47C1-481D-9E65-3FAE61E67A54}"/>
              </a:ext>
            </a:extLst>
          </p:cNvPr>
          <p:cNvSpPr txBox="1"/>
          <p:nvPr/>
        </p:nvSpPr>
        <p:spPr>
          <a:xfrm>
            <a:off x="877820" y="1235435"/>
            <a:ext cx="408347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AU" altLang="cs-CZ" sz="1600" b="1">
                <a:latin typeface="+mn-lt"/>
              </a:rPr>
              <a:t>University of Hradec Králové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Education institution was founded in 1959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In 1992 it became/renamed in university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6,000 students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Public university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ECTS (European Credit Transfer System)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4 faculties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Dormitory for students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  <a:hlinkClick r:id="rId5"/>
              </a:rPr>
              <a:t>https://www.uhk.cz/en</a:t>
            </a:r>
            <a:endParaRPr lang="en-AU" altLang="cs-CZ" sz="1600">
              <a:latin typeface="+mn-lt"/>
            </a:endParaRPr>
          </a:p>
          <a:p>
            <a:endParaRPr lang="en-AU" sz="1600">
              <a:latin typeface="+mn-lt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78D185A-BD5D-413E-83EB-E500153B3995}"/>
              </a:ext>
            </a:extLst>
          </p:cNvPr>
          <p:cNvSpPr txBox="1"/>
          <p:nvPr/>
        </p:nvSpPr>
        <p:spPr>
          <a:xfrm>
            <a:off x="4075833" y="3865193"/>
            <a:ext cx="4800599" cy="263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AU" altLang="cs-CZ" sz="1600" b="1" dirty="0">
                <a:solidFill>
                  <a:srgbClr val="00B0F0"/>
                </a:solidFill>
                <a:latin typeface="+mn-lt"/>
              </a:rPr>
              <a:t>Faculty of Informatics and Management (FIM)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>
                <a:latin typeface="+mn-lt"/>
              </a:rPr>
              <a:t>FIM was founded in 1993 – 3</a:t>
            </a:r>
            <a:r>
              <a:rPr lang="cs-CZ" altLang="cs-CZ" sz="1600" dirty="0">
                <a:latin typeface="+mn-lt"/>
              </a:rPr>
              <a:t>1</a:t>
            </a:r>
            <a:r>
              <a:rPr lang="cs-CZ" altLang="cs-CZ" sz="1600" baseline="30000" dirty="0">
                <a:latin typeface="+mn-lt"/>
              </a:rPr>
              <a:t>st</a:t>
            </a:r>
            <a:r>
              <a:rPr lang="en-AU" altLang="cs-CZ" sz="1600" dirty="0">
                <a:latin typeface="+mn-lt"/>
              </a:rPr>
              <a:t> birthdays this year!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>
                <a:latin typeface="+mn-lt"/>
              </a:rPr>
              <a:t>1,</a:t>
            </a:r>
            <a:r>
              <a:rPr lang="cs-CZ" altLang="cs-CZ" sz="1600" dirty="0">
                <a:latin typeface="+mn-lt"/>
              </a:rPr>
              <a:t>6</a:t>
            </a:r>
            <a:r>
              <a:rPr lang="en-AU" altLang="cs-CZ" sz="1600" dirty="0">
                <a:latin typeface="+mn-lt"/>
              </a:rPr>
              <a:t>00 students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>
                <a:latin typeface="+mn-lt"/>
              </a:rPr>
              <a:t>Bachelor´s, Master´s and Doctoral degree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600" dirty="0">
                <a:latin typeface="+mn-lt"/>
              </a:rPr>
              <a:t>E</a:t>
            </a:r>
            <a:r>
              <a:rPr lang="en-AU" altLang="cs-CZ" sz="1600" dirty="0" err="1">
                <a:latin typeface="+mn-lt"/>
              </a:rPr>
              <a:t>xchange</a:t>
            </a:r>
            <a:r>
              <a:rPr lang="en-AU" altLang="cs-CZ" sz="1600" dirty="0">
                <a:latin typeface="+mn-lt"/>
              </a:rPr>
              <a:t> students </a:t>
            </a:r>
            <a:r>
              <a:rPr lang="cs-CZ" altLang="cs-CZ" sz="1600" dirty="0">
                <a:latin typeface="+mn-lt"/>
              </a:rPr>
              <a:t>are </a:t>
            </a:r>
            <a:r>
              <a:rPr lang="en-AU" altLang="cs-CZ" sz="1600" dirty="0">
                <a:latin typeface="+mn-lt"/>
              </a:rPr>
              <a:t>from the whole world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>
                <a:latin typeface="+mn-lt"/>
              </a:rPr>
              <a:t>Summer school „Czech It Out 202</a:t>
            </a:r>
            <a:r>
              <a:rPr lang="cs-CZ" altLang="cs-CZ" sz="1600" dirty="0">
                <a:latin typeface="+mn-lt"/>
              </a:rPr>
              <a:t>4</a:t>
            </a:r>
            <a:r>
              <a:rPr lang="en-AU" altLang="cs-CZ" sz="1600" dirty="0">
                <a:latin typeface="+mn-lt"/>
              </a:rPr>
              <a:t>“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>
                <a:latin typeface="+mn-lt"/>
                <a:hlinkClick r:id="rId6"/>
              </a:rPr>
              <a:t>Website</a:t>
            </a:r>
            <a:r>
              <a:rPr lang="cs-CZ" altLang="cs-CZ" sz="1600" dirty="0">
                <a:latin typeface="+mn-lt"/>
              </a:rPr>
              <a:t> , </a:t>
            </a:r>
            <a:r>
              <a:rPr lang="en-US" altLang="cs-CZ" sz="1600" dirty="0">
                <a:latin typeface="+mn-lt"/>
                <a:hlinkClick r:id="rId7"/>
              </a:rPr>
              <a:t>Short Fairy tale of FIM UHK</a:t>
            </a:r>
            <a:endParaRPr lang="en-AU" altLang="cs-CZ" sz="1600" dirty="0">
              <a:latin typeface="+mn-lt"/>
            </a:endParaRPr>
          </a:p>
        </p:txBody>
      </p:sp>
      <p:pic>
        <p:nvPicPr>
          <p:cNvPr id="16" name="Picture 12" descr="V krizi pomohou i studenti z Univerzity Hradec Králové. Zdravotníkům se  postarají o děti - Univerzita Hradec Králové">
            <a:extLst>
              <a:ext uri="{FF2B5EF4-FFF2-40B4-BE49-F238E27FC236}">
                <a16:creationId xmlns:a16="http://schemas.microsoft.com/office/drawing/2014/main" id="{2C10F2CA-F274-44E4-A578-6763C0A32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08543"/>
            <a:ext cx="2945330" cy="19599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akulta informatiky a managementu UHK oslavila 27. narozeniny, FIMka opět  hrála všemi odstíny modré - Univerzita Hradec Králové">
            <a:extLst>
              <a:ext uri="{FF2B5EF4-FFF2-40B4-BE49-F238E27FC236}">
                <a16:creationId xmlns:a16="http://schemas.microsoft.com/office/drawing/2014/main" id="{0640A03F-58B0-4295-AE4C-E77F4F63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51" y="4682961"/>
            <a:ext cx="2482324" cy="16531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166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0CE9917E-1EC0-4EC9-B435-8780091CB085}"/>
              </a:ext>
            </a:extLst>
          </p:cNvPr>
          <p:cNvSpPr/>
          <p:nvPr/>
        </p:nvSpPr>
        <p:spPr>
          <a:xfrm flipH="1">
            <a:off x="4343400" y="562011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faculties</a:t>
            </a:r>
            <a:endParaRPr lang="en-A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ástupný symbol pro číslo snímku 6">
            <a:extLst>
              <a:ext uri="{FF2B5EF4-FFF2-40B4-BE49-F238E27FC236}">
                <a16:creationId xmlns:a16="http://schemas.microsoft.com/office/drawing/2014/main" id="{14262AA5-5E15-4D1F-B4D1-4262C25A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9EBC5B-8E99-4F90-9F1D-F7A50EEE8EE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FFF0B195-9A5E-44D4-86F3-61678972B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11" y="3169324"/>
            <a:ext cx="2323148" cy="114019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D59E678-5BF4-4514-A8F0-0EF2B455E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80" y="4462352"/>
            <a:ext cx="2558411" cy="115462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4D02E1C-BBC2-47DA-A64E-1AACD7C93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94" y="1865588"/>
            <a:ext cx="2450781" cy="1150903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F441C99-2DA2-461F-9525-4FEA465464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218" t="6483" r="1218" b="43910"/>
          <a:stretch/>
        </p:blipFill>
        <p:spPr>
          <a:xfrm>
            <a:off x="4343400" y="3907986"/>
            <a:ext cx="4453689" cy="21534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icture 6" descr="Dny otevřených dveří - Univerzita Hradec Králové">
            <a:extLst>
              <a:ext uri="{FF2B5EF4-FFF2-40B4-BE49-F238E27FC236}">
                <a16:creationId xmlns:a16="http://schemas.microsoft.com/office/drawing/2014/main" id="{61A93985-ACED-4674-A701-D80D1663E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1"/>
          <a:stretch/>
        </p:blipFill>
        <p:spPr bwMode="auto">
          <a:xfrm>
            <a:off x="4379475" y="1485577"/>
            <a:ext cx="4396121" cy="21100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021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 flipH="1">
            <a:off x="4343400" y="562011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FIM - Study </a:t>
            </a:r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Programs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- English</a:t>
            </a:r>
            <a:endParaRPr lang="en-A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ástupný symbol pro obsah 1">
            <a:extLst>
              <a:ext uri="{FF2B5EF4-FFF2-40B4-BE49-F238E27FC236}">
                <a16:creationId xmlns:a16="http://schemas.microsoft.com/office/drawing/2014/main" id="{B4764979-4344-45BA-B953-1A14883E1B53}"/>
              </a:ext>
            </a:extLst>
          </p:cNvPr>
          <p:cNvSpPr txBox="1">
            <a:spLocks/>
          </p:cNvSpPr>
          <p:nvPr/>
        </p:nvSpPr>
        <p:spPr bwMode="auto">
          <a:xfrm>
            <a:off x="950115" y="1409296"/>
            <a:ext cx="4468881" cy="38894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AU" sz="1600" b="1" i="0" u="none" strike="noStrike" baseline="0" dirty="0">
                <a:solidFill>
                  <a:srgbClr val="00B0F0"/>
                </a:solidFill>
                <a:latin typeface="Calibri" panose="020F0502020204030204" pitchFamily="34" charset="0"/>
              </a:rPr>
              <a:t>Full-time studies: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Bachelor Degree Programs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(duration of the program: 3 </a:t>
            </a:r>
            <a:r>
              <a:rPr lang="en-AU" sz="16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years)</a:t>
            </a:r>
          </a:p>
          <a:p>
            <a:pPr>
              <a:spcBef>
                <a:spcPts val="0"/>
              </a:spcBef>
            </a:pPr>
            <a:r>
              <a:rPr lang="en-AU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Information Management</a:t>
            </a:r>
          </a:p>
          <a:p>
            <a:pPr marL="0" indent="0">
              <a:spcBef>
                <a:spcPts val="0"/>
              </a:spcBef>
              <a:buNone/>
            </a:pPr>
            <a:endParaRPr lang="cs-CZ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AU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Master Degree Programs: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(duration of the program: 2 </a:t>
            </a:r>
            <a:r>
              <a:rPr lang="en-AU" sz="16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years)</a:t>
            </a:r>
            <a:endParaRPr lang="en-AU" sz="16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AU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Information Management</a:t>
            </a:r>
          </a:p>
          <a:p>
            <a:pPr>
              <a:spcBef>
                <a:spcPts val="0"/>
              </a:spcBef>
            </a:pPr>
            <a:r>
              <a:rPr lang="en-AU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Economics and Management</a:t>
            </a:r>
          </a:p>
          <a:p>
            <a:pPr>
              <a:spcBef>
                <a:spcPts val="0"/>
              </a:spcBef>
            </a:pPr>
            <a:r>
              <a:rPr lang="en-AU" sz="1600" dirty="0">
                <a:solidFill>
                  <a:srgbClr val="000000"/>
                </a:solidFill>
                <a:latin typeface="Calibri" panose="020F0502020204030204" pitchFamily="34" charset="0"/>
              </a:rPr>
              <a:t>Applied Informatics</a:t>
            </a:r>
            <a:endParaRPr lang="en-AU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AU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Doctoral Degree Programs: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(duration of the program: 4 </a:t>
            </a:r>
            <a:r>
              <a:rPr lang="en-AU" sz="16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years)</a:t>
            </a:r>
            <a:endParaRPr lang="en-AU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AU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Applied Informatics</a:t>
            </a:r>
          </a:p>
          <a:p>
            <a:pPr>
              <a:spcBef>
                <a:spcPts val="0"/>
              </a:spcBef>
            </a:pPr>
            <a:r>
              <a:rPr lang="en-AU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Information Management</a:t>
            </a:r>
          </a:p>
          <a:p>
            <a:pPr>
              <a:spcBef>
                <a:spcPts val="0"/>
              </a:spcBef>
            </a:pPr>
            <a:r>
              <a:rPr lang="en-AU" sz="1600" dirty="0">
                <a:solidFill>
                  <a:srgbClr val="000000"/>
                </a:solidFill>
                <a:latin typeface="Calibri" panose="020F0502020204030204" pitchFamily="34" charset="0"/>
              </a:rPr>
              <a:t>Economics and Management</a:t>
            </a:r>
            <a:endParaRPr lang="en-AU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AU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AU" sz="1600" dirty="0">
              <a:uFill>
                <a:solidFill>
                  <a:schemeClr val="bg1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1" name="Picture 2" descr="DeskoUHKáčko - Univerzita Hradec Králové">
            <a:extLst>
              <a:ext uri="{FF2B5EF4-FFF2-40B4-BE49-F238E27FC236}">
                <a16:creationId xmlns:a16="http://schemas.microsoft.com/office/drawing/2014/main" id="{3E381F58-C579-442C-BA4B-211F668F5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061" y="3079012"/>
            <a:ext cx="2613739" cy="17429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akulta informatiky a managementu Univerzity Hradec Králové - Seznam škol v  ČR">
            <a:extLst>
              <a:ext uri="{FF2B5EF4-FFF2-40B4-BE49-F238E27FC236}">
                <a16:creationId xmlns:a16="http://schemas.microsoft.com/office/drawing/2014/main" id="{47D20AD5-FC6B-4075-BE67-CF2263152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76" y="4916326"/>
            <a:ext cx="2616451" cy="1742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07AD23A-C9A7-4E65-927D-23AFECCD31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336" b="5418"/>
          <a:stretch/>
        </p:blipFill>
        <p:spPr>
          <a:xfrm>
            <a:off x="4598029" y="1331485"/>
            <a:ext cx="2616451" cy="16531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684305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 flipH="1">
            <a:off x="4343400" y="562011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AU" sz="2000" b="1">
                <a:latin typeface="Calibri" panose="020F0502020204030204" pitchFamily="34" charset="0"/>
                <a:cs typeface="Calibri" panose="020F0502020204030204" pitchFamily="34" charset="0"/>
              </a:rPr>
              <a:t>FIM - Mobilities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6BF1CC9-5C4B-4E59-8C2C-0B8DBA5754D1}"/>
              </a:ext>
            </a:extLst>
          </p:cNvPr>
          <p:cNvSpPr txBox="1"/>
          <p:nvPr/>
        </p:nvSpPr>
        <p:spPr>
          <a:xfrm>
            <a:off x="655473" y="1479839"/>
            <a:ext cx="589772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B0F0"/>
                </a:solidFill>
                <a:latin typeface="+mn-lt"/>
              </a:rPr>
              <a:t>Mobilities:</a:t>
            </a:r>
          </a:p>
          <a:p>
            <a:r>
              <a:rPr lang="en-AU" sz="1400" b="1" dirty="0">
                <a:latin typeface="+mn-lt"/>
              </a:rPr>
              <a:t>Erasmus+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+mn-lt"/>
              </a:rPr>
              <a:t>Erasmus+ program for study, teaching, training or internships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+mn-lt"/>
              </a:rPr>
              <a:t>Erasmus+ International Credit Mobility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+mn-lt"/>
              </a:rPr>
              <a:t>Exchanges based on agreements about cooperation</a:t>
            </a:r>
          </a:p>
          <a:p>
            <a:endParaRPr lang="en-AU" sz="1400" dirty="0">
              <a:latin typeface="+mn-lt"/>
            </a:endParaRPr>
          </a:p>
          <a:p>
            <a:r>
              <a:rPr lang="en-AU" sz="1400" b="1" dirty="0">
                <a:latin typeface="+mn-lt"/>
              </a:rPr>
              <a:t>Course Catalogue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+mn-lt"/>
              </a:rPr>
              <a:t>On average 40 subjects available in English per semester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+mn-lt"/>
              </a:rPr>
              <a:t>Students can take courses from other faculties (up to 25 % of credits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>
              <a:latin typeface="+mn-lt"/>
            </a:endParaRPr>
          </a:p>
          <a:p>
            <a:r>
              <a:rPr lang="en-AU" sz="1400" b="1" dirty="0">
                <a:latin typeface="+mn-lt"/>
              </a:rPr>
              <a:t>ISCED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+mn-lt"/>
              </a:rPr>
              <a:t>0143 Management and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+mn-lt"/>
              </a:rPr>
              <a:t>0613  Applied Informatics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+mn-lt"/>
              </a:rPr>
              <a:t>0688 ICT (Information and Communication Technologies)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+mn-lt"/>
              </a:rPr>
              <a:t>Languages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+mn-lt"/>
              </a:rPr>
              <a:t>Travel, Tourism and Leisure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>
              <a:latin typeface="+mn-lt"/>
            </a:endParaRPr>
          </a:p>
          <a:p>
            <a:r>
              <a:rPr lang="en-AU" sz="1400" b="1" dirty="0">
                <a:latin typeface="+mn-lt"/>
              </a:rPr>
              <a:t>University Halls of Residence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+mn-lt"/>
              </a:rPr>
              <a:t>25-30 minutes walk or take the city 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+mn-lt"/>
              </a:rPr>
              <a:t>Apartment has 2 bedrooms for 2 or 3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+mn-lt"/>
              </a:rPr>
              <a:t>Kitchen &amp; bathroom are shared by 4 or 6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+mn-lt"/>
              </a:rPr>
              <a:t>Laundry, gym</a:t>
            </a:r>
            <a:endParaRPr lang="cs-CZ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</a:rPr>
              <a:t>EUR 170 EUR per </a:t>
            </a:r>
            <a:r>
              <a:rPr lang="cs-CZ" sz="1400" dirty="0" err="1">
                <a:latin typeface="+mn-lt"/>
              </a:rPr>
              <a:t>month</a:t>
            </a:r>
            <a:endParaRPr lang="en-AU" sz="1400" dirty="0">
              <a:latin typeface="+mn-lt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585E8433-5D81-4144-A1A2-0DA80DE79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717" y="4970922"/>
            <a:ext cx="2237373" cy="14908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8CE8B-1318-4777-ABFA-F1637FDAE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717" y="1546935"/>
            <a:ext cx="2236206" cy="14908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28EAF9E-5403-4E58-B723-B165E05DA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0716" y="3194473"/>
            <a:ext cx="2236207" cy="14908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63383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AU" smtClean="0"/>
              <a:pPr/>
              <a:t>8</a:t>
            </a:fld>
            <a:endParaRPr lang="en-AU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F2D7E85-5961-4F1C-9142-7C4E23D35898}"/>
              </a:ext>
            </a:extLst>
          </p:cNvPr>
          <p:cNvSpPr/>
          <p:nvPr/>
        </p:nvSpPr>
        <p:spPr>
          <a:xfrm flipH="1">
            <a:off x="4343400" y="562011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AU" sz="2000" b="1">
                <a:latin typeface="Calibri" panose="020F0502020204030204" pitchFamily="34" charset="0"/>
                <a:cs typeface="Calibri" panose="020F0502020204030204" pitchFamily="34" charset="0"/>
              </a:rPr>
              <a:t>Industrial Cooperation</a:t>
            </a:r>
          </a:p>
        </p:txBody>
      </p:sp>
      <p:sp>
        <p:nvSpPr>
          <p:cNvPr id="13" name="Zástupný symbol pro číslo snímku 6">
            <a:extLst>
              <a:ext uri="{FF2B5EF4-FFF2-40B4-BE49-F238E27FC236}">
                <a16:creationId xmlns:a16="http://schemas.microsoft.com/office/drawing/2014/main" id="{8ED699D9-18D3-4B46-930B-90EAB3E1BED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C39EBC5B-8E99-4F90-9F1D-F7A50EEE8EE5}" type="slidenum">
              <a:rPr lang="en-AU" smtClean="0"/>
              <a:pPr/>
              <a:t>8</a:t>
            </a:fld>
            <a:endParaRPr lang="en-AU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38BFD14-7132-456F-931B-1EBF68354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69" y="1532260"/>
            <a:ext cx="8111905" cy="49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41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50702" y="480767"/>
            <a:ext cx="4422710" cy="57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Erasmus Student Network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ESN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06FED4-0267-4B01-8693-5F0CE49E8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25836" y="6356350"/>
            <a:ext cx="2197614" cy="365125"/>
          </a:xfrm>
        </p:spPr>
        <p:txBody>
          <a:bodyPr/>
          <a:lstStyle/>
          <a:p>
            <a:fld id="{C39EBC5B-8E99-4F90-9F1D-F7A50EEE8EE5}" type="slidenum">
              <a:rPr lang="en-A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endParaRPr lang="en-A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9532BF3F-7D4B-4C77-AF80-1F70808D1AC7}"/>
              </a:ext>
            </a:extLst>
          </p:cNvPr>
          <p:cNvSpPr txBox="1">
            <a:spLocks/>
          </p:cNvSpPr>
          <p:nvPr/>
        </p:nvSpPr>
        <p:spPr bwMode="auto">
          <a:xfrm>
            <a:off x="2298081" y="5663325"/>
            <a:ext cx="6344783" cy="79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/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https://www.esnhk.cz/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E-mail:  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info@esnhk.cz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, Office phone: (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420) 493 332 216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EBBE51B3-CBE5-4D08-918D-0FDC57D94932}"/>
              </a:ext>
            </a:extLst>
          </p:cNvPr>
          <p:cNvSpPr txBox="1">
            <a:spLocks/>
          </p:cNvSpPr>
          <p:nvPr/>
        </p:nvSpPr>
        <p:spPr bwMode="auto">
          <a:xfrm>
            <a:off x="581720" y="1416848"/>
            <a:ext cx="8141730" cy="164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Erasmus Student Network </a:t>
            </a:r>
            <a:endParaRPr lang="cs-CZ"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on-profit international student organisation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any activities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are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 organized by ESN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(e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vents, evening programs, parties, trips, weekend activities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 goal of this organization is to help foreign students during their stay in Hradec Králové </a:t>
            </a:r>
          </a:p>
          <a:p>
            <a:pPr marL="0" indent="0">
              <a:buNone/>
            </a:pPr>
            <a:endParaRPr lang="en-A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https://lh3.googleusercontent.com/yDhtWisJ1L1n3YKubbhZMzNWzFRgv5ykzQVTtV9tgxLmsR3wWUj-T2kLXiIe80dA5vkLss8mDo5s3A879KIyv4Hg5RRvP45aL87e25hV07WQs8sXCIungnqB3OPa2xi8fewspdY">
            <a:extLst>
              <a:ext uri="{FF2B5EF4-FFF2-40B4-BE49-F238E27FC236}">
                <a16:creationId xmlns:a16="http://schemas.microsoft.com/office/drawing/2014/main" id="{02D64FD7-D917-4680-8466-2D3CAABDFFDD}"/>
              </a:ext>
            </a:extLst>
          </p:cNvPr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34" y="5596993"/>
            <a:ext cx="1666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379;p60">
            <a:extLst>
              <a:ext uri="{FF2B5EF4-FFF2-40B4-BE49-F238E27FC236}">
                <a16:creationId xmlns:a16="http://schemas.microsoft.com/office/drawing/2014/main" id="{6B6A93CD-5740-4BB1-A4B0-0E1AD7C128D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/>
          <a:srcRect t="43484" b="8923"/>
          <a:stretch/>
        </p:blipFill>
        <p:spPr>
          <a:xfrm>
            <a:off x="1034473" y="3144064"/>
            <a:ext cx="7472303" cy="23703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472800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theme/theme1.xml><?xml version="1.0" encoding="utf-8"?>
<a:theme xmlns:a="http://schemas.openxmlformats.org/drawingml/2006/main" name="FIM_UHK-en_prezenta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3729</TotalTime>
  <Words>543</Words>
  <Application>Microsoft Office PowerPoint</Application>
  <PresentationFormat>Předvádění na obrazovce (4:3)</PresentationFormat>
  <Paragraphs>120</Paragraphs>
  <Slides>10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FIM_UHK-en_prezentace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UHK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prezentace</dc:title>
  <dc:creator>palanve1</dc:creator>
  <cp:lastModifiedBy>Pospíchalová Eva 2</cp:lastModifiedBy>
  <cp:revision>364</cp:revision>
  <cp:lastPrinted>2024-02-15T10:06:27Z</cp:lastPrinted>
  <dcterms:created xsi:type="dcterms:W3CDTF">2010-10-07T06:12:26Z</dcterms:created>
  <dcterms:modified xsi:type="dcterms:W3CDTF">2024-06-19T13:05:36Z</dcterms:modified>
</cp:coreProperties>
</file>