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62" r:id="rId5"/>
    <p:sldId id="266" r:id="rId6"/>
    <p:sldId id="261" r:id="rId7"/>
    <p:sldId id="260" r:id="rId8"/>
    <p:sldId id="259" r:id="rId9"/>
    <p:sldId id="263" r:id="rId10"/>
    <p:sldId id="264"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man Vyšanský" userId="ee6e9fa257764fd7" providerId="LiveId" clId="{FED46E2C-0C29-4D96-B0CB-B85B7408D4E5}"/>
    <pc:docChg chg="undo custSel modSld">
      <pc:chgData name="Roman Vyšanský" userId="ee6e9fa257764fd7" providerId="LiveId" clId="{FED46E2C-0C29-4D96-B0CB-B85B7408D4E5}" dt="2023-10-26T14:10:12.813" v="109" actId="20577"/>
      <pc:docMkLst>
        <pc:docMk/>
      </pc:docMkLst>
      <pc:sldChg chg="modSp mod">
        <pc:chgData name="Roman Vyšanský" userId="ee6e9fa257764fd7" providerId="LiveId" clId="{FED46E2C-0C29-4D96-B0CB-B85B7408D4E5}" dt="2023-10-24T21:09:46.556" v="1" actId="1076"/>
        <pc:sldMkLst>
          <pc:docMk/>
          <pc:sldMk cId="1205025446" sldId="261"/>
        </pc:sldMkLst>
        <pc:picChg chg="mod">
          <ac:chgData name="Roman Vyšanský" userId="ee6e9fa257764fd7" providerId="LiveId" clId="{FED46E2C-0C29-4D96-B0CB-B85B7408D4E5}" dt="2023-10-24T21:09:43.168" v="0" actId="1076"/>
          <ac:picMkLst>
            <pc:docMk/>
            <pc:sldMk cId="1205025446" sldId="261"/>
            <ac:picMk id="3" creationId="{2B8EF7A7-BC8C-0113-A6A0-979BC24DAA1A}"/>
          </ac:picMkLst>
        </pc:picChg>
        <pc:picChg chg="mod">
          <ac:chgData name="Roman Vyšanský" userId="ee6e9fa257764fd7" providerId="LiveId" clId="{FED46E2C-0C29-4D96-B0CB-B85B7408D4E5}" dt="2023-10-24T21:09:46.556" v="1" actId="1076"/>
          <ac:picMkLst>
            <pc:docMk/>
            <pc:sldMk cId="1205025446" sldId="261"/>
            <ac:picMk id="7" creationId="{4D888BCA-A079-DC4E-4DC6-4575ADA3C87B}"/>
          </ac:picMkLst>
        </pc:picChg>
      </pc:sldChg>
      <pc:sldChg chg="delSp mod">
        <pc:chgData name="Roman Vyšanský" userId="ee6e9fa257764fd7" providerId="LiveId" clId="{FED46E2C-0C29-4D96-B0CB-B85B7408D4E5}" dt="2023-10-24T21:09:55.862" v="2" actId="478"/>
        <pc:sldMkLst>
          <pc:docMk/>
          <pc:sldMk cId="1680817609" sldId="262"/>
        </pc:sldMkLst>
        <pc:picChg chg="del">
          <ac:chgData name="Roman Vyšanský" userId="ee6e9fa257764fd7" providerId="LiveId" clId="{FED46E2C-0C29-4D96-B0CB-B85B7408D4E5}" dt="2023-10-24T21:09:55.862" v="2" actId="478"/>
          <ac:picMkLst>
            <pc:docMk/>
            <pc:sldMk cId="1680817609" sldId="262"/>
            <ac:picMk id="5" creationId="{93A50A69-AD91-04FB-48BF-D022E1945E28}"/>
          </ac:picMkLst>
        </pc:picChg>
      </pc:sldChg>
      <pc:sldChg chg="modSp mod">
        <pc:chgData name="Roman Vyšanský" userId="ee6e9fa257764fd7" providerId="LiveId" clId="{FED46E2C-0C29-4D96-B0CB-B85B7408D4E5}" dt="2023-10-26T14:10:12.813" v="109" actId="20577"/>
        <pc:sldMkLst>
          <pc:docMk/>
          <pc:sldMk cId="376886411" sldId="265"/>
        </pc:sldMkLst>
        <pc:spChg chg="mod">
          <ac:chgData name="Roman Vyšanský" userId="ee6e9fa257764fd7" providerId="LiveId" clId="{FED46E2C-0C29-4D96-B0CB-B85B7408D4E5}" dt="2023-10-26T14:10:12.813" v="109" actId="20577"/>
          <ac:spMkLst>
            <pc:docMk/>
            <pc:sldMk cId="376886411" sldId="265"/>
            <ac:spMk id="2" creationId="{2D0C5060-48C1-8FC4-63AE-7F04BDCF85D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cs-CZ"/>
              <a:t>Kliknutím lze upravit styl.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10/24/2023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10/24/2023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cs-CZ"/>
              <a:t>Kliknutím lze upravit styl.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7" name="Date Placeholder 6"/>
          <p:cNvSpPr>
            <a:spLocks noGrp="1"/>
          </p:cNvSpPr>
          <p:nvPr>
            <p:ph type="dt" sz="half" idx="10"/>
          </p:nvPr>
        </p:nvSpPr>
        <p:spPr/>
        <p:txBody>
          <a:bodyPr/>
          <a:lstStyle/>
          <a:p>
            <a:fld id="{1160EA64-D806-43AC-9DF2-F8C432F32B4C}" type="datetimeFigureOut">
              <a:rPr lang="en-US" dirty="0"/>
              <a:t>10/24/2023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10/24/2023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583436" y="3143250"/>
            <a:ext cx="4270248" cy="2596776"/>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7" name="Date Placeholder 6"/>
          <p:cNvSpPr>
            <a:spLocks noGrp="1"/>
          </p:cNvSpPr>
          <p:nvPr>
            <p:ph type="dt" sz="half" idx="10"/>
          </p:nvPr>
        </p:nvSpPr>
        <p:spPr/>
        <p:txBody>
          <a:bodyPr/>
          <a:lstStyle/>
          <a:p>
            <a:fld id="{4F7D4976-E339-4826-83B7-FBD03F55ECF8}" type="datetimeFigureOut">
              <a:rPr lang="en-US" dirty="0"/>
              <a:t>10/24/2023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cs-CZ"/>
              <a:t>Kliknutím lze upravit styl.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10/24/2023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10/24/2023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cs-CZ"/>
              <a:t>Kliknutím lze upravit styl.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9" name="Date Placeholder 8"/>
          <p:cNvSpPr>
            <a:spLocks noGrp="1"/>
          </p:cNvSpPr>
          <p:nvPr>
            <p:ph type="dt" sz="half" idx="10"/>
          </p:nvPr>
        </p:nvSpPr>
        <p:spPr/>
        <p:txBody>
          <a:bodyPr/>
          <a:lstStyle/>
          <a:p>
            <a:fld id="{D1BE4249-C0D0-4B06-8692-E8BB871AF643}" type="datetimeFigureOut">
              <a:rPr lang="en-US" dirty="0"/>
              <a:t>10/24/2023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10/24/2023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10/24/2023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311B93-546D-915D-0197-EF8226AD58F0}"/>
              </a:ext>
            </a:extLst>
          </p:cNvPr>
          <p:cNvSpPr>
            <a:spLocks noGrp="1"/>
          </p:cNvSpPr>
          <p:nvPr>
            <p:ph type="ctrTitle"/>
          </p:nvPr>
        </p:nvSpPr>
        <p:spPr>
          <a:xfrm>
            <a:off x="1600200" y="1640295"/>
            <a:ext cx="8991600" cy="2605134"/>
          </a:xfrm>
        </p:spPr>
        <p:txBody>
          <a:bodyPr>
            <a:normAutofit/>
          </a:bodyPr>
          <a:lstStyle/>
          <a:p>
            <a:r>
              <a:rPr lang="cs-CZ" dirty="0"/>
              <a:t>Připojení se k protestu studentstva vysokých škol za klima ve dnech 15.–17. listopadu 2023</a:t>
            </a:r>
          </a:p>
        </p:txBody>
      </p:sp>
      <p:sp>
        <p:nvSpPr>
          <p:cNvPr id="3" name="Podnadpis 2">
            <a:extLst>
              <a:ext uri="{FF2B5EF4-FFF2-40B4-BE49-F238E27FC236}">
                <a16:creationId xmlns:a16="http://schemas.microsoft.com/office/drawing/2014/main" id="{990DDA4A-7005-C425-D917-E2FC8951B77F}"/>
              </a:ext>
            </a:extLst>
          </p:cNvPr>
          <p:cNvSpPr>
            <a:spLocks noGrp="1"/>
          </p:cNvSpPr>
          <p:nvPr>
            <p:ph type="subTitle" idx="1"/>
          </p:nvPr>
        </p:nvSpPr>
        <p:spPr/>
        <p:txBody>
          <a:bodyPr/>
          <a:lstStyle/>
          <a:p>
            <a:r>
              <a:rPr lang="cs-CZ" dirty="0"/>
              <a:t>Předkládá Bc. Roman Vyšanský</a:t>
            </a:r>
          </a:p>
        </p:txBody>
      </p:sp>
    </p:spTree>
    <p:extLst>
      <p:ext uri="{BB962C8B-B14F-4D97-AF65-F5344CB8AC3E}">
        <p14:creationId xmlns:p14="http://schemas.microsoft.com/office/powerpoint/2010/main" val="535459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0CF06CD1-E289-68B5-FA77-844B54FE0AA9}"/>
              </a:ext>
            </a:extLst>
          </p:cNvPr>
          <p:cNvPicPr>
            <a:picLocks noChangeAspect="1"/>
          </p:cNvPicPr>
          <p:nvPr/>
        </p:nvPicPr>
        <p:blipFill>
          <a:blip r:embed="rId2"/>
          <a:stretch>
            <a:fillRect/>
          </a:stretch>
        </p:blipFill>
        <p:spPr>
          <a:xfrm>
            <a:off x="3558836" y="320205"/>
            <a:ext cx="5074327" cy="6217589"/>
          </a:xfrm>
          <a:prstGeom prst="rect">
            <a:avLst/>
          </a:prstGeom>
        </p:spPr>
      </p:pic>
    </p:spTree>
    <p:extLst>
      <p:ext uri="{BB962C8B-B14F-4D97-AF65-F5344CB8AC3E}">
        <p14:creationId xmlns:p14="http://schemas.microsoft.com/office/powerpoint/2010/main" val="2594163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0C5060-48C1-8FC4-63AE-7F04BDCF85D1}"/>
              </a:ext>
            </a:extLst>
          </p:cNvPr>
          <p:cNvSpPr>
            <a:spLocks noGrp="1"/>
          </p:cNvSpPr>
          <p:nvPr>
            <p:ph type="ctrTitle"/>
          </p:nvPr>
        </p:nvSpPr>
        <p:spPr>
          <a:xfrm>
            <a:off x="297025" y="326571"/>
            <a:ext cx="11597950" cy="6204857"/>
          </a:xfrm>
        </p:spPr>
        <p:txBody>
          <a:bodyPr>
            <a:normAutofit/>
          </a:bodyPr>
          <a:lstStyle/>
          <a:p>
            <a:r>
              <a:rPr lang="cs-CZ" sz="3200" b="1" dirty="0"/>
              <a:t>Návrh usnesení:</a:t>
            </a:r>
            <a:br>
              <a:rPr lang="cs-CZ" sz="3200" dirty="0"/>
            </a:br>
            <a:br>
              <a:rPr lang="cs-CZ" sz="3200" dirty="0"/>
            </a:br>
            <a:r>
              <a:rPr lang="cs-CZ" sz="3200" dirty="0"/>
              <a:t>„AS FF UHK </a:t>
            </a:r>
            <a:r>
              <a:rPr lang="cs-CZ" sz="3200" dirty="0" err="1"/>
              <a:t>vyjadřUJE</a:t>
            </a:r>
            <a:r>
              <a:rPr lang="cs-CZ" sz="3200" dirty="0"/>
              <a:t> pochopení celorepublikovému protestu NA UNIVERZITÁCH VE </a:t>
            </a:r>
            <a:r>
              <a:rPr lang="cs-CZ" sz="3200" dirty="0" err="1"/>
              <a:t>dneCH</a:t>
            </a:r>
            <a:r>
              <a:rPr lang="cs-CZ" sz="3200" dirty="0"/>
              <a:t> 15. AŽ 17. 11. 2023 SNAŽÍCÍ SE O udržitelnější, demokratičtější a spravedlivější budoucnost A VARUJÍCÍ PŘED KLIMATICKOU KRIZÍ.“</a:t>
            </a:r>
          </a:p>
        </p:txBody>
      </p:sp>
    </p:spTree>
    <p:extLst>
      <p:ext uri="{BB962C8B-B14F-4D97-AF65-F5344CB8AC3E}">
        <p14:creationId xmlns:p14="http://schemas.microsoft.com/office/powerpoint/2010/main" val="376886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C5EBAEC0-4651-8F07-7E35-1EE55796EDEB}"/>
              </a:ext>
            </a:extLst>
          </p:cNvPr>
          <p:cNvPicPr>
            <a:picLocks noChangeAspect="1"/>
          </p:cNvPicPr>
          <p:nvPr/>
        </p:nvPicPr>
        <p:blipFill>
          <a:blip r:embed="rId2"/>
          <a:stretch>
            <a:fillRect/>
          </a:stretch>
        </p:blipFill>
        <p:spPr>
          <a:xfrm>
            <a:off x="1808985" y="336475"/>
            <a:ext cx="8597285" cy="6165983"/>
          </a:xfrm>
          <a:prstGeom prst="rect">
            <a:avLst/>
          </a:prstGeom>
        </p:spPr>
      </p:pic>
    </p:spTree>
    <p:extLst>
      <p:ext uri="{BB962C8B-B14F-4D97-AF65-F5344CB8AC3E}">
        <p14:creationId xmlns:p14="http://schemas.microsoft.com/office/powerpoint/2010/main" val="618209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Obrázek 3" descr="Obsah obrázku mapa, text, atlas&#10;&#10;Popis byl vytvořen automaticky">
            <a:extLst>
              <a:ext uri="{FF2B5EF4-FFF2-40B4-BE49-F238E27FC236}">
                <a16:creationId xmlns:a16="http://schemas.microsoft.com/office/drawing/2014/main" id="{313B5188-B741-C9EE-2158-E67F79DBF829}"/>
              </a:ext>
            </a:extLst>
          </p:cNvPr>
          <p:cNvPicPr>
            <a:picLocks noChangeAspect="1"/>
          </p:cNvPicPr>
          <p:nvPr/>
        </p:nvPicPr>
        <p:blipFill>
          <a:blip r:embed="rId2"/>
          <a:stretch>
            <a:fillRect/>
          </a:stretch>
        </p:blipFill>
        <p:spPr>
          <a:xfrm>
            <a:off x="560060" y="357187"/>
            <a:ext cx="11071879" cy="6386513"/>
          </a:xfrm>
          <a:prstGeom prst="rect">
            <a:avLst/>
          </a:prstGeom>
        </p:spPr>
      </p:pic>
      <p:sp>
        <p:nvSpPr>
          <p:cNvPr id="5" name="Znak násobení 4">
            <a:extLst>
              <a:ext uri="{FF2B5EF4-FFF2-40B4-BE49-F238E27FC236}">
                <a16:creationId xmlns:a16="http://schemas.microsoft.com/office/drawing/2014/main" id="{9A3F1C37-E279-DD77-0F15-F6874FB2121E}"/>
              </a:ext>
            </a:extLst>
          </p:cNvPr>
          <p:cNvSpPr/>
          <p:nvPr/>
        </p:nvSpPr>
        <p:spPr>
          <a:xfrm>
            <a:off x="3778899" y="2509936"/>
            <a:ext cx="998374" cy="919064"/>
          </a:xfrm>
          <a:prstGeom prst="mathMultiply">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Znak násobení 6">
            <a:extLst>
              <a:ext uri="{FF2B5EF4-FFF2-40B4-BE49-F238E27FC236}">
                <a16:creationId xmlns:a16="http://schemas.microsoft.com/office/drawing/2014/main" id="{D4827902-8186-56B4-4ADF-C93A294AA749}"/>
              </a:ext>
            </a:extLst>
          </p:cNvPr>
          <p:cNvSpPr/>
          <p:nvPr/>
        </p:nvSpPr>
        <p:spPr>
          <a:xfrm>
            <a:off x="6095999" y="2222047"/>
            <a:ext cx="571500" cy="609600"/>
          </a:xfrm>
          <a:prstGeom prst="mathMultiply">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Znak násobení 7">
            <a:extLst>
              <a:ext uri="{FF2B5EF4-FFF2-40B4-BE49-F238E27FC236}">
                <a16:creationId xmlns:a16="http://schemas.microsoft.com/office/drawing/2014/main" id="{2986EC30-BFF0-8EE8-D40C-D29CAD3A53F1}"/>
              </a:ext>
            </a:extLst>
          </p:cNvPr>
          <p:cNvSpPr/>
          <p:nvPr/>
        </p:nvSpPr>
        <p:spPr>
          <a:xfrm>
            <a:off x="3402562" y="1198790"/>
            <a:ext cx="571500" cy="609600"/>
          </a:xfrm>
          <a:prstGeom prst="mathMultiply">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Znak násobení 8">
            <a:extLst>
              <a:ext uri="{FF2B5EF4-FFF2-40B4-BE49-F238E27FC236}">
                <a16:creationId xmlns:a16="http://schemas.microsoft.com/office/drawing/2014/main" id="{F9EF65FF-78E1-4A00-101D-58362C3FAE7F}"/>
              </a:ext>
            </a:extLst>
          </p:cNvPr>
          <p:cNvSpPr/>
          <p:nvPr/>
        </p:nvSpPr>
        <p:spPr>
          <a:xfrm>
            <a:off x="8192277" y="3550443"/>
            <a:ext cx="571500" cy="609600"/>
          </a:xfrm>
          <a:prstGeom prst="mathMultiply">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Znak násobení 9">
            <a:extLst>
              <a:ext uri="{FF2B5EF4-FFF2-40B4-BE49-F238E27FC236}">
                <a16:creationId xmlns:a16="http://schemas.microsoft.com/office/drawing/2014/main" id="{65C8F224-2849-2866-C325-A5A201C7C72D}"/>
              </a:ext>
            </a:extLst>
          </p:cNvPr>
          <p:cNvSpPr/>
          <p:nvPr/>
        </p:nvSpPr>
        <p:spPr>
          <a:xfrm>
            <a:off x="7389844" y="4756864"/>
            <a:ext cx="571500" cy="609600"/>
          </a:xfrm>
          <a:prstGeom prst="mathMultiply">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034487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A3A78A53-3DB7-B1FE-8E7A-034A235E5CD6}"/>
              </a:ext>
            </a:extLst>
          </p:cNvPr>
          <p:cNvPicPr>
            <a:picLocks noChangeAspect="1"/>
          </p:cNvPicPr>
          <p:nvPr/>
        </p:nvPicPr>
        <p:blipFill>
          <a:blip r:embed="rId2"/>
          <a:stretch>
            <a:fillRect/>
          </a:stretch>
        </p:blipFill>
        <p:spPr>
          <a:xfrm>
            <a:off x="530296" y="1144615"/>
            <a:ext cx="11131408" cy="4568770"/>
          </a:xfrm>
          <a:prstGeom prst="rect">
            <a:avLst/>
          </a:prstGeom>
        </p:spPr>
      </p:pic>
    </p:spTree>
    <p:extLst>
      <p:ext uri="{BB962C8B-B14F-4D97-AF65-F5344CB8AC3E}">
        <p14:creationId xmlns:p14="http://schemas.microsoft.com/office/powerpoint/2010/main" val="1680817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Obrázek 4" descr="Obsah obrázku venku, obloha, prezentace, text&#10;&#10;Popis byl vytvořen automaticky">
            <a:extLst>
              <a:ext uri="{FF2B5EF4-FFF2-40B4-BE49-F238E27FC236}">
                <a16:creationId xmlns:a16="http://schemas.microsoft.com/office/drawing/2014/main" id="{93A50A69-AD91-04FB-48BF-D022E1945E28}"/>
              </a:ext>
            </a:extLst>
          </p:cNvPr>
          <p:cNvPicPr>
            <a:picLocks noChangeAspect="1"/>
          </p:cNvPicPr>
          <p:nvPr/>
        </p:nvPicPr>
        <p:blipFill>
          <a:blip r:embed="rId2"/>
          <a:stretch>
            <a:fillRect/>
          </a:stretch>
        </p:blipFill>
        <p:spPr>
          <a:xfrm>
            <a:off x="257175" y="1514496"/>
            <a:ext cx="5753100" cy="3829007"/>
          </a:xfrm>
          <a:prstGeom prst="rect">
            <a:avLst/>
          </a:prstGeom>
        </p:spPr>
      </p:pic>
      <p:pic>
        <p:nvPicPr>
          <p:cNvPr id="4" name="Obrázek 3" descr="Obsah obrázku interiér, lidé, skupina, dav&#10;&#10;Popis byl vytvořen automaticky">
            <a:extLst>
              <a:ext uri="{FF2B5EF4-FFF2-40B4-BE49-F238E27FC236}">
                <a16:creationId xmlns:a16="http://schemas.microsoft.com/office/drawing/2014/main" id="{62902998-DA12-9F7D-5E95-A62E9D30D134}"/>
              </a:ext>
            </a:extLst>
          </p:cNvPr>
          <p:cNvPicPr>
            <a:picLocks noChangeAspect="1"/>
          </p:cNvPicPr>
          <p:nvPr/>
        </p:nvPicPr>
        <p:blipFill>
          <a:blip r:embed="rId3"/>
          <a:stretch>
            <a:fillRect/>
          </a:stretch>
        </p:blipFill>
        <p:spPr>
          <a:xfrm>
            <a:off x="6181727" y="1508104"/>
            <a:ext cx="5753099" cy="3835399"/>
          </a:xfrm>
          <a:prstGeom prst="rect">
            <a:avLst/>
          </a:prstGeom>
        </p:spPr>
      </p:pic>
    </p:spTree>
    <p:extLst>
      <p:ext uri="{BB962C8B-B14F-4D97-AF65-F5344CB8AC3E}">
        <p14:creationId xmlns:p14="http://schemas.microsoft.com/office/powerpoint/2010/main" val="116910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3" name="Obrázek 2" descr="Obsah obrázku text, oblečení, Lidská tvář, zeď&#10;&#10;Popis byl vytvořen automaticky">
            <a:extLst>
              <a:ext uri="{FF2B5EF4-FFF2-40B4-BE49-F238E27FC236}">
                <a16:creationId xmlns:a16="http://schemas.microsoft.com/office/drawing/2014/main" id="{2B8EF7A7-BC8C-0113-A6A0-979BC24DAA1A}"/>
              </a:ext>
            </a:extLst>
          </p:cNvPr>
          <p:cNvPicPr>
            <a:picLocks noChangeAspect="1"/>
          </p:cNvPicPr>
          <p:nvPr/>
        </p:nvPicPr>
        <p:blipFill>
          <a:blip r:embed="rId2"/>
          <a:stretch>
            <a:fillRect/>
          </a:stretch>
        </p:blipFill>
        <p:spPr>
          <a:xfrm>
            <a:off x="757765" y="301691"/>
            <a:ext cx="4690965" cy="3127310"/>
          </a:xfrm>
          <a:prstGeom prst="rect">
            <a:avLst/>
          </a:prstGeom>
        </p:spPr>
      </p:pic>
      <p:pic>
        <p:nvPicPr>
          <p:cNvPr id="5" name="Obrázek 4" descr="Obsah obrázku zeď, interiér, text, osoba&#10;&#10;Popis byl vytvořen automaticky">
            <a:extLst>
              <a:ext uri="{FF2B5EF4-FFF2-40B4-BE49-F238E27FC236}">
                <a16:creationId xmlns:a16="http://schemas.microsoft.com/office/drawing/2014/main" id="{FA002FEF-7258-9EEB-4092-CBC121C81166}"/>
              </a:ext>
            </a:extLst>
          </p:cNvPr>
          <p:cNvPicPr>
            <a:picLocks noChangeAspect="1"/>
          </p:cNvPicPr>
          <p:nvPr/>
        </p:nvPicPr>
        <p:blipFill rotWithShape="1">
          <a:blip r:embed="rId3"/>
          <a:srcRect r="15625"/>
          <a:stretch/>
        </p:blipFill>
        <p:spPr>
          <a:xfrm>
            <a:off x="6743271" y="301691"/>
            <a:ext cx="4690964" cy="3127309"/>
          </a:xfrm>
          <a:prstGeom prst="rect">
            <a:avLst/>
          </a:prstGeom>
        </p:spPr>
      </p:pic>
      <p:pic>
        <p:nvPicPr>
          <p:cNvPr id="7" name="Obrázek 6" descr="Obsah obrázku osoba, oblečení, interiér, zeď&#10;&#10;Popis byl vytvořen automaticky">
            <a:extLst>
              <a:ext uri="{FF2B5EF4-FFF2-40B4-BE49-F238E27FC236}">
                <a16:creationId xmlns:a16="http://schemas.microsoft.com/office/drawing/2014/main" id="{4D888BCA-A079-DC4E-4DC6-4575ADA3C87B}"/>
              </a:ext>
            </a:extLst>
          </p:cNvPr>
          <p:cNvPicPr>
            <a:picLocks noChangeAspect="1"/>
          </p:cNvPicPr>
          <p:nvPr/>
        </p:nvPicPr>
        <p:blipFill>
          <a:blip r:embed="rId4"/>
          <a:stretch>
            <a:fillRect/>
          </a:stretch>
        </p:blipFill>
        <p:spPr>
          <a:xfrm>
            <a:off x="757766" y="3589920"/>
            <a:ext cx="4690964" cy="3128836"/>
          </a:xfrm>
          <a:prstGeom prst="rect">
            <a:avLst/>
          </a:prstGeom>
        </p:spPr>
      </p:pic>
      <p:pic>
        <p:nvPicPr>
          <p:cNvPr id="9" name="Obrázek 8" descr="Obsah obrázku oblečení, zeď, osoba, interiér&#10;&#10;Popis byl vytvořen automaticky">
            <a:extLst>
              <a:ext uri="{FF2B5EF4-FFF2-40B4-BE49-F238E27FC236}">
                <a16:creationId xmlns:a16="http://schemas.microsoft.com/office/drawing/2014/main" id="{678C8FB6-DBFD-159D-A331-7DC5357D3C47}"/>
              </a:ext>
            </a:extLst>
          </p:cNvPr>
          <p:cNvPicPr>
            <a:picLocks noChangeAspect="1"/>
          </p:cNvPicPr>
          <p:nvPr/>
        </p:nvPicPr>
        <p:blipFill>
          <a:blip r:embed="rId5"/>
          <a:stretch>
            <a:fillRect/>
          </a:stretch>
        </p:blipFill>
        <p:spPr>
          <a:xfrm>
            <a:off x="6743271" y="3589920"/>
            <a:ext cx="4690964" cy="3128836"/>
          </a:xfrm>
          <a:prstGeom prst="rect">
            <a:avLst/>
          </a:prstGeom>
        </p:spPr>
      </p:pic>
    </p:spTree>
    <p:extLst>
      <p:ext uri="{BB962C8B-B14F-4D97-AF65-F5344CB8AC3E}">
        <p14:creationId xmlns:p14="http://schemas.microsoft.com/office/powerpoint/2010/main" val="1205025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31F6E9FF-3717-96EA-E838-61B961BC0BC1}"/>
              </a:ext>
            </a:extLst>
          </p:cNvPr>
          <p:cNvSpPr txBox="1"/>
          <p:nvPr/>
        </p:nvSpPr>
        <p:spPr>
          <a:xfrm>
            <a:off x="684244" y="986068"/>
            <a:ext cx="10823511" cy="5632311"/>
          </a:xfrm>
          <a:prstGeom prst="rect">
            <a:avLst/>
          </a:prstGeom>
          <a:noFill/>
        </p:spPr>
        <p:txBody>
          <a:bodyPr wrap="square" rtlCol="0">
            <a:spAutoFit/>
          </a:bodyPr>
          <a:lstStyle/>
          <a:p>
            <a:pPr algn="just">
              <a:lnSpc>
                <a:spcPct val="150000"/>
              </a:lnSpc>
            </a:pPr>
            <a:r>
              <a:rPr lang="cs-CZ" sz="2400" i="1" dirty="0">
                <a:solidFill>
                  <a:srgbClr val="404248"/>
                </a:solidFill>
                <a:effectLst/>
              </a:rPr>
              <a:t>„Žijeme v čase mnoha stupňujících se a vzájemně propojených krizí. Nedaleko našich hranic zuří válka, narůstají společenské nerovnosti a zvyšující se ceny energií přivádějí statisíce lidí na pokraj chudoby. Tomu všemu vévodí zhoršující se klimatická krize, která už dávno není jen dystopickým scénářem budoucnosti. Její důsledky již nyní zcela reálně dopadají nejen na miliony lidí po celém světě, ale i na obyvatelstvo České republiky. Našim vládám a ekonomickým elitám se nedaří na tyto krize nalézt adekvátní odpověď. Narůstá společenská frustrace, hrozí rozpad sociální soudržnosti a sílí hlasy krajní pravice. Potácíme se mezi neschopnými vládami a hrozbou fašizace naší společnosti.“</a:t>
            </a:r>
          </a:p>
          <a:p>
            <a:pPr algn="l"/>
            <a:r>
              <a:rPr lang="cs-CZ" sz="2400" i="1" dirty="0">
                <a:solidFill>
                  <a:srgbClr val="404248"/>
                </a:solidFill>
              </a:rPr>
              <a:t>							</a:t>
            </a:r>
            <a:r>
              <a:rPr lang="cs-CZ" sz="900" i="1" dirty="0">
                <a:solidFill>
                  <a:srgbClr val="404248"/>
                </a:solidFill>
              </a:rPr>
              <a:t>-</a:t>
            </a:r>
            <a:r>
              <a:rPr lang="cs-CZ" sz="900" i="0" cap="all" dirty="0">
                <a:solidFill>
                  <a:srgbClr val="404248"/>
                </a:solidFill>
                <a:effectLst/>
              </a:rPr>
              <a:t>PROHLÁŠENÍ STUDENTSTVA A AKADEMICKÝCH PRACOVNÍKŮ A PRACOVNIC O OKUPAČNÍ STÁVCE ČESKÝCH UNIVERZIT 17. LISTOPADU 2022</a:t>
            </a:r>
          </a:p>
          <a:p>
            <a:br>
              <a:rPr lang="cs-CZ" sz="2400" dirty="0"/>
            </a:br>
            <a:endParaRPr lang="cs-CZ" sz="2400" i="1" dirty="0"/>
          </a:p>
        </p:txBody>
      </p:sp>
    </p:spTree>
    <p:extLst>
      <p:ext uri="{BB962C8B-B14F-4D97-AF65-F5344CB8AC3E}">
        <p14:creationId xmlns:p14="http://schemas.microsoft.com/office/powerpoint/2010/main" val="3038784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E2BF11EA-893D-0E37-AAC4-B716CDE4D5E7}"/>
              </a:ext>
            </a:extLst>
          </p:cNvPr>
          <p:cNvPicPr>
            <a:picLocks noChangeAspect="1"/>
          </p:cNvPicPr>
          <p:nvPr/>
        </p:nvPicPr>
        <p:blipFill>
          <a:blip r:embed="rId2"/>
          <a:stretch>
            <a:fillRect/>
          </a:stretch>
        </p:blipFill>
        <p:spPr>
          <a:xfrm>
            <a:off x="1502431" y="654148"/>
            <a:ext cx="8770574" cy="5549704"/>
          </a:xfrm>
          <a:prstGeom prst="rect">
            <a:avLst/>
          </a:prstGeom>
        </p:spPr>
      </p:pic>
      <p:pic>
        <p:nvPicPr>
          <p:cNvPr id="5" name="Obrázek 4">
            <a:extLst>
              <a:ext uri="{FF2B5EF4-FFF2-40B4-BE49-F238E27FC236}">
                <a16:creationId xmlns:a16="http://schemas.microsoft.com/office/drawing/2014/main" id="{F3405D83-4B29-F79A-BC3C-E4B8870B3D02}"/>
              </a:ext>
            </a:extLst>
          </p:cNvPr>
          <p:cNvPicPr>
            <a:picLocks noChangeAspect="1"/>
          </p:cNvPicPr>
          <p:nvPr/>
        </p:nvPicPr>
        <p:blipFill>
          <a:blip r:embed="rId3"/>
          <a:stretch>
            <a:fillRect/>
          </a:stretch>
        </p:blipFill>
        <p:spPr>
          <a:xfrm rot="21137559">
            <a:off x="1585340" y="868803"/>
            <a:ext cx="8548773" cy="5120392"/>
          </a:xfrm>
          <a:prstGeom prst="rect">
            <a:avLst/>
          </a:prstGeom>
        </p:spPr>
      </p:pic>
      <p:pic>
        <p:nvPicPr>
          <p:cNvPr id="7" name="Obrázek 6">
            <a:extLst>
              <a:ext uri="{FF2B5EF4-FFF2-40B4-BE49-F238E27FC236}">
                <a16:creationId xmlns:a16="http://schemas.microsoft.com/office/drawing/2014/main" id="{D7740B4A-35A4-1473-C0C4-7A6E4BFA47A9}"/>
              </a:ext>
            </a:extLst>
          </p:cNvPr>
          <p:cNvPicPr>
            <a:picLocks noChangeAspect="1"/>
          </p:cNvPicPr>
          <p:nvPr/>
        </p:nvPicPr>
        <p:blipFill>
          <a:blip r:embed="rId4"/>
          <a:stretch>
            <a:fillRect/>
          </a:stretch>
        </p:blipFill>
        <p:spPr>
          <a:xfrm rot="437012">
            <a:off x="2052324" y="1090217"/>
            <a:ext cx="7208766" cy="5178490"/>
          </a:xfrm>
          <a:prstGeom prst="rect">
            <a:avLst/>
          </a:prstGeom>
        </p:spPr>
      </p:pic>
    </p:spTree>
    <p:extLst>
      <p:ext uri="{BB962C8B-B14F-4D97-AF65-F5344CB8AC3E}">
        <p14:creationId xmlns:p14="http://schemas.microsoft.com/office/powerpoint/2010/main" val="308998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3E31359B-C7FD-1ED1-A054-D03A68375B92}"/>
              </a:ext>
            </a:extLst>
          </p:cNvPr>
          <p:cNvPicPr>
            <a:picLocks noChangeAspect="1"/>
          </p:cNvPicPr>
          <p:nvPr/>
        </p:nvPicPr>
        <p:blipFill>
          <a:blip r:embed="rId2"/>
          <a:stretch>
            <a:fillRect/>
          </a:stretch>
        </p:blipFill>
        <p:spPr>
          <a:xfrm>
            <a:off x="1956580" y="401199"/>
            <a:ext cx="8278839" cy="6055601"/>
          </a:xfrm>
          <a:prstGeom prst="rect">
            <a:avLst/>
          </a:prstGeom>
        </p:spPr>
      </p:pic>
    </p:spTree>
    <p:extLst>
      <p:ext uri="{BB962C8B-B14F-4D97-AF65-F5344CB8AC3E}">
        <p14:creationId xmlns:p14="http://schemas.microsoft.com/office/powerpoint/2010/main" val="1393879334"/>
      </p:ext>
    </p:extLst>
  </p:cSld>
  <p:clrMapOvr>
    <a:masterClrMapping/>
  </p:clrMapOvr>
</p:sld>
</file>

<file path=ppt/theme/theme1.xml><?xml version="1.0" encoding="utf-8"?>
<a:theme xmlns:a="http://schemas.openxmlformats.org/drawingml/2006/main" name="Balík">
  <a:themeElements>
    <a:clrScheme name="Zelená">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TM10001115[[fn=Balík]]</Template>
  <TotalTime>2614</TotalTime>
  <Words>198</Words>
  <Application>Microsoft Office PowerPoint</Application>
  <PresentationFormat>Širokoúhlá obrazovka</PresentationFormat>
  <Paragraphs>6</Paragraphs>
  <Slides>11</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11</vt:i4>
      </vt:variant>
    </vt:vector>
  </HeadingPairs>
  <TitlesOfParts>
    <vt:vector size="14" baseType="lpstr">
      <vt:lpstr>Arial</vt:lpstr>
      <vt:lpstr>Gill Sans MT</vt:lpstr>
      <vt:lpstr>Balík</vt:lpstr>
      <vt:lpstr>Připojení se k protestu studentstva vysokých škol za klima ve dnech 15.–17. listopadu 2023</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Návrh usnesení:  „AS FF UHK vyjadřUJE pochopení celorepublikovému protestu NA UNIVERZITÁCH VE dneCH 15. AŽ 17. 11. 2023 SNAŽÍCÍ SE O udržitelnější, demokratičtější a spravedlivější budoucnost A VARUJÍCÍ PŘED KLIMATICKOU KRIZÍ.“</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Připojení se k protestu studentstva vysokých škol za klima ve dnech 15.–17. listopadu 2023</dc:title>
  <dc:creator>Roman Vyšanský</dc:creator>
  <cp:lastModifiedBy>Roman Vyšanský</cp:lastModifiedBy>
  <cp:revision>1</cp:revision>
  <dcterms:created xsi:type="dcterms:W3CDTF">2023-10-24T18:36:04Z</dcterms:created>
  <dcterms:modified xsi:type="dcterms:W3CDTF">2023-10-26T14:10:21Z</dcterms:modified>
</cp:coreProperties>
</file>