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12" r:id="rId1"/>
  </p:sldMasterIdLst>
  <p:notesMasterIdLst>
    <p:notesMasterId r:id="rId16"/>
  </p:notesMasterIdLst>
  <p:sldIdLst>
    <p:sldId id="256" r:id="rId2"/>
    <p:sldId id="321" r:id="rId3"/>
    <p:sldId id="322" r:id="rId4"/>
    <p:sldId id="325" r:id="rId5"/>
    <p:sldId id="326" r:id="rId6"/>
    <p:sldId id="323" r:id="rId7"/>
    <p:sldId id="328" r:id="rId8"/>
    <p:sldId id="329" r:id="rId9"/>
    <p:sldId id="324" r:id="rId10"/>
    <p:sldId id="331" r:id="rId11"/>
    <p:sldId id="333" r:id="rId12"/>
    <p:sldId id="332" r:id="rId13"/>
    <p:sldId id="327" r:id="rId14"/>
    <p:sldId id="33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660"/>
  </p:normalViewPr>
  <p:slideViewPr>
    <p:cSldViewPr>
      <p:cViewPr varScale="1">
        <p:scale>
          <a:sx n="76" d="100"/>
          <a:sy n="76" d="100"/>
        </p:scale>
        <p:origin x="141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7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8FE53-A1E7-470B-B1F1-AFFFA39ECEC7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2521-4C6C-446C-A5D3-6D868521ED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365A77-C499-4DFE-AC78-3A15CA1E2187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EAB16-115F-4DDD-BA33-0B3ADD9D2718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0B36-9285-4CAB-9DAB-15E15120703D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C061-59B3-4883-818C-F05F181BB4BA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D36C-AC4C-48E8-8A5C-E96113396AE1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95D4-E58E-4906-AC7B-3A7B8123768E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4940-EF83-4596-A8CC-E221B849015D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C3A6-FB0C-4445-9082-96FC8A461A4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DC3-2932-42C7-B0D5-2E1493906C03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A216F88-768F-4F9C-A718-B28FA1D9DA73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F94C21-10A6-4DDE-92EC-4C1084760901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8163DA-DBCE-431E-8670-728649CA3C77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2.jpeg"/><Relationship Id="rId9" Type="http://schemas.openxmlformats.org/officeDocument/2006/relationships/customXml" Target="../ink/ink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20433"/>
            <a:ext cx="514350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RNDr</a:t>
            </a:r>
            <a:r>
              <a:rPr lang="sk-SK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Oleksandr Kozlov, PhD.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2890" y="2636912"/>
            <a:ext cx="8501122" cy="150247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en-US" sz="4000" dirty="0">
                <a:effectLst/>
              </a:rPr>
              <a:t>Development of novel SFC/MS methods for the analysis of metabolites </a:t>
            </a:r>
            <a:endParaRPr lang="ru-RU" sz="4000" cap="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EE9B35-8E38-43B2-ABA9-675368BDF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0"/>
            <a:ext cx="4062517" cy="98072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4B72C4-8D17-4BA8-B30E-CB4C04EFB379}"/>
              </a:ext>
            </a:extLst>
          </p:cNvPr>
          <p:cNvGrpSpPr/>
          <p:nvPr/>
        </p:nvGrpSpPr>
        <p:grpSpPr>
          <a:xfrm>
            <a:off x="7635860" y="6410068"/>
            <a:ext cx="360" cy="360"/>
            <a:chOff x="7635860" y="641006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14:cNvPr>
              <p14:cNvContentPartPr/>
              <p14:nvPr/>
            </p14:nvContentPartPr>
            <p14:xfrm>
              <a:off x="1293380" y="2480308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4380" y="2471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14:cNvPr>
              <p14:cNvContentPartPr/>
              <p14:nvPr/>
            </p14:nvContentPartPr>
            <p14:xfrm>
              <a:off x="1322540" y="2655268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3900" y="264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14:cNvPr>
              <p14:cNvContentPartPr/>
              <p14:nvPr/>
            </p14:nvContentPartPr>
            <p14:xfrm>
              <a:off x="1400300" y="2762548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300" y="2753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14:cNvPr>
              <p14:cNvContentPartPr/>
              <p14:nvPr/>
            </p14:nvContentPartPr>
            <p14:xfrm>
              <a:off x="1301660" y="2606668"/>
              <a:ext cx="21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2660" y="2597668"/>
                <a:ext cx="198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28927E-CF94-44FD-856A-D3E20AD92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49133" y="62427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787E72A-1569-D65A-DB80-2BB68469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1DBD2C7-5DA4-2B29-019B-26B3DB919542}"/>
              </a:ext>
            </a:extLst>
          </p:cNvPr>
          <p:cNvSpPr txBox="1">
            <a:spLocks/>
          </p:cNvSpPr>
          <p:nvPr/>
        </p:nvSpPr>
        <p:spPr>
          <a:xfrm>
            <a:off x="65484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FA539A9-CF0F-89EE-5D5C-5716F677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68" y="1319159"/>
            <a:ext cx="3484747" cy="508622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C71F2D8-45B4-A01C-F08B-BCD92C10D694}"/>
              </a:ext>
            </a:extLst>
          </p:cNvPr>
          <p:cNvSpPr txBox="1"/>
          <p:nvPr/>
        </p:nvSpPr>
        <p:spPr>
          <a:xfrm>
            <a:off x="65484" y="1534684"/>
            <a:ext cx="5256584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cs typeface="Arial" panose="020B0604020202020204" pitchFamily="34" charset="0"/>
              </a:rPr>
              <a:t>Coelution of MG and DG with </a:t>
            </a:r>
            <a:r>
              <a:rPr lang="en-US" sz="1800" dirty="0">
                <a:cs typeface="Arial" panose="020B0604020202020204" pitchFamily="34" charset="0"/>
              </a:rPr>
              <a:t>highly abundant </a:t>
            </a:r>
            <a:r>
              <a:rPr lang="en-US" sz="1800" b="1" dirty="0">
                <a:cs typeface="Arial" panose="020B0604020202020204" pitchFamily="34" charset="0"/>
              </a:rPr>
              <a:t>triacylglycerols (TG) </a:t>
            </a:r>
            <a:r>
              <a:rPr lang="en-US" sz="1800" dirty="0">
                <a:cs typeface="Arial" panose="020B0604020202020204" pitchFamily="34" charset="0"/>
              </a:rPr>
              <a:t>in biological samples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MS response may be affected due to </a:t>
            </a:r>
            <a:r>
              <a:rPr lang="en-US" b="1" dirty="0">
                <a:cs typeface="Arial" panose="020B0604020202020204" pitchFamily="34" charset="0"/>
              </a:rPr>
              <a:t>ion suppression </a:t>
            </a:r>
            <a:r>
              <a:rPr lang="en-US" dirty="0">
                <a:cs typeface="Arial" panose="020B0604020202020204" pitchFamily="34" charset="0"/>
              </a:rPr>
              <a:t>effects         </a:t>
            </a:r>
            <a:r>
              <a:rPr lang="en-US" b="1" dirty="0">
                <a:cs typeface="Arial" panose="020B0604020202020204" pitchFamily="34" charset="0"/>
              </a:rPr>
              <a:t>inaccurate quantification</a:t>
            </a:r>
          </a:p>
          <a:p>
            <a:pPr>
              <a:lnSpc>
                <a:spcPct val="150000"/>
              </a:lnSpc>
            </a:pPr>
            <a:endParaRPr lang="en-US" b="1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Solution: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cs typeface="Arial" panose="020B0604020202020204" pitchFamily="34" charset="0"/>
              </a:rPr>
              <a:t>Coupling of achiral and chiral columns</a:t>
            </a:r>
            <a:r>
              <a:rPr lang="en-US" b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modulation of acylglycerol selectivity</a:t>
            </a:r>
            <a:endParaRPr lang="en-US" sz="1800" dirty="0">
              <a:cs typeface="Arial" panose="020B0604020202020204" pitchFamily="34" charset="0"/>
            </a:endParaRP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5AF6BA64-34B8-D641-AE32-FE351BF6E037}"/>
              </a:ext>
            </a:extLst>
          </p:cNvPr>
          <p:cNvCxnSpPr>
            <a:cxnSpLocks/>
          </p:cNvCxnSpPr>
          <p:nvPr/>
        </p:nvCxnSpPr>
        <p:spPr>
          <a:xfrm>
            <a:off x="2693776" y="3428173"/>
            <a:ext cx="510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93412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D0E2CCB-1B4F-7496-766C-D4B0AE5A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3E20A56-9E90-37B3-538E-53D4139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88" y="2468714"/>
            <a:ext cx="4705812" cy="4052339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4E0FFA4-7B55-5BF8-42F5-7AFC55574F19}"/>
              </a:ext>
            </a:extLst>
          </p:cNvPr>
          <p:cNvSpPr txBox="1">
            <a:spLocks/>
          </p:cNvSpPr>
          <p:nvPr/>
        </p:nvSpPr>
        <p:spPr>
          <a:xfrm>
            <a:off x="130968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CAE4EF6-991F-3515-7954-53AF73D5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3" y="1519703"/>
            <a:ext cx="4104456" cy="238891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D83B861-2EF9-F5EA-F39A-2F64A82927F3}"/>
              </a:ext>
            </a:extLst>
          </p:cNvPr>
          <p:cNvSpPr txBox="1"/>
          <p:nvPr/>
        </p:nvSpPr>
        <p:spPr>
          <a:xfrm>
            <a:off x="-115245" y="4908196"/>
            <a:ext cx="4577024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Single amylose-based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chiral columns</a:t>
            </a: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9E569CAC-7995-01AB-F538-EEF4DD16B621}"/>
              </a:ext>
            </a:extLst>
          </p:cNvPr>
          <p:cNvCxnSpPr>
            <a:cxnSpLocks/>
          </p:cNvCxnSpPr>
          <p:nvPr/>
        </p:nvCxnSpPr>
        <p:spPr>
          <a:xfrm flipV="1">
            <a:off x="2173267" y="3972092"/>
            <a:ext cx="0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C16969B0-2211-FD9B-9DFA-0B98361C0E56}"/>
              </a:ext>
            </a:extLst>
          </p:cNvPr>
          <p:cNvSpPr txBox="1"/>
          <p:nvPr/>
        </p:nvSpPr>
        <p:spPr>
          <a:xfrm>
            <a:off x="3851920" y="917006"/>
            <a:ext cx="5399709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Coupling of chiral and achiral (C18) columns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8EF995A5-DA1A-D0F1-B1BF-9BE9A2E91D6D}"/>
              </a:ext>
            </a:extLst>
          </p:cNvPr>
          <p:cNvCxnSpPr>
            <a:cxnSpLocks/>
          </p:cNvCxnSpPr>
          <p:nvPr/>
        </p:nvCxnSpPr>
        <p:spPr>
          <a:xfrm>
            <a:off x="6873524" y="1390212"/>
            <a:ext cx="0" cy="1035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0381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76400EF-3841-DDD2-AAE9-38AFB08C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6379DF5-3CFE-6C5A-A45E-38B11DF6304A}"/>
              </a:ext>
            </a:extLst>
          </p:cNvPr>
          <p:cNvSpPr txBox="1">
            <a:spLocks/>
          </p:cNvSpPr>
          <p:nvPr/>
        </p:nvSpPr>
        <p:spPr>
          <a:xfrm>
            <a:off x="65484" y="260648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 in biological samples</a:t>
            </a:r>
          </a:p>
        </p:txBody>
      </p:sp>
      <p:pic>
        <p:nvPicPr>
          <p:cNvPr id="7" name="Obrázok 6" descr="Obrázok, na ktorom je text, snímka obrazovky, webová stránka, webová lokalita&#10;&#10;Automaticky generovaný popis">
            <a:extLst>
              <a:ext uri="{FF2B5EF4-FFF2-40B4-BE49-F238E27FC236}">
                <a16:creationId xmlns:a16="http://schemas.microsoft.com/office/drawing/2014/main" id="{D7E9C8D7-EFF1-2620-194D-DC64E0F6B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50" y="4653136"/>
            <a:ext cx="4415900" cy="190006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1BAA92A-B169-CB87-39AB-636781DD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07"/>
          <a:stretch/>
        </p:blipFill>
        <p:spPr>
          <a:xfrm>
            <a:off x="87991" y="1007970"/>
            <a:ext cx="5505638" cy="232856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4D984D7-ED81-321B-D24A-55EAB982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28" t="48359" r="11876" b="2949"/>
          <a:stretch/>
        </p:blipFill>
        <p:spPr>
          <a:xfrm>
            <a:off x="119650" y="3429000"/>
            <a:ext cx="4250183" cy="2328569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09342B7B-61B5-7FD5-0A73-CDE70D8A9A57}"/>
              </a:ext>
            </a:extLst>
          </p:cNvPr>
          <p:cNvSpPr txBox="1"/>
          <p:nvPr/>
        </p:nvSpPr>
        <p:spPr>
          <a:xfrm>
            <a:off x="5598632" y="2204864"/>
            <a:ext cx="34963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Chiral SFC-MS analysis of egg yolk, human plasma, and porcine brain samples showed different ratios of enantiomers, suggesting their unique roles within each</a:t>
            </a:r>
          </a:p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sample type.</a:t>
            </a:r>
            <a:endParaRPr lang="sk-SK" sz="1600" spc="100" dirty="0"/>
          </a:p>
        </p:txBody>
      </p:sp>
    </p:spTree>
    <p:extLst>
      <p:ext uri="{BB962C8B-B14F-4D97-AF65-F5344CB8AC3E}">
        <p14:creationId xmlns:p14="http://schemas.microsoft.com/office/powerpoint/2010/main" val="17751849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 descr="Obrázok, na ktorom je text, diagram, rad, písmo&#10;&#10;Automaticky generovaný popis">
            <a:extLst>
              <a:ext uri="{FF2B5EF4-FFF2-40B4-BE49-F238E27FC236}">
                <a16:creationId xmlns:a16="http://schemas.microsoft.com/office/drawing/2014/main" id="{A470FA53-0FE9-88C3-E0CA-191FE610A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82" y="3453371"/>
            <a:ext cx="6193290" cy="261071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8D053A-550C-4283-9FAD-04135974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B232389-9B3A-432B-9A63-6320CAFBE480}"/>
              </a:ext>
            </a:extLst>
          </p:cNvPr>
          <p:cNvSpPr txBox="1">
            <a:spLocks/>
          </p:cNvSpPr>
          <p:nvPr/>
        </p:nvSpPr>
        <p:spPr>
          <a:xfrm>
            <a:off x="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4.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24BF4C3-FBC5-8D7F-3916-DDE0F8D47169}"/>
              </a:ext>
            </a:extLst>
          </p:cNvPr>
          <p:cNvSpPr txBox="1"/>
          <p:nvPr/>
        </p:nvSpPr>
        <p:spPr>
          <a:xfrm>
            <a:off x="55718" y="850085"/>
            <a:ext cx="895731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Proof of concept </a:t>
            </a:r>
            <a:r>
              <a:rPr lang="en-US" sz="1600" dirty="0"/>
              <a:t>for the application of a commercial SFC-MS instrument for the comprehensive analysis of metabolites with the </a:t>
            </a:r>
            <a:r>
              <a:rPr lang="en-US" sz="1600" b="1" dirty="0"/>
              <a:t>full range of polarities</a:t>
            </a:r>
            <a:r>
              <a:rPr lang="en-US" sz="1600" dirty="0"/>
              <a:t> was demonstrated.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developed single-platform SFC−MS lipidomic/metabolomic method is based on </a:t>
            </a:r>
            <a:r>
              <a:rPr lang="en-US" sz="1600" b="1" i="0" u="none" strike="noStrike" baseline="0" dirty="0"/>
              <a:t>two consecutive injections of lipid and polar metabolite extracts </a:t>
            </a:r>
            <a:r>
              <a:rPr lang="en-US" sz="1600" b="0" i="0" u="none" strike="noStrike" baseline="0" dirty="0"/>
              <a:t>from </a:t>
            </a:r>
            <a:r>
              <a:rPr lang="en-US" sz="1600" b="0" i="0" u="none" strike="noStrike" baseline="0" dirty="0" err="1"/>
              <a:t>biphase</a:t>
            </a:r>
            <a:r>
              <a:rPr lang="en-US" sz="1600" b="0" i="0" u="none" strike="noStrike" baseline="0" dirty="0"/>
              <a:t> methyl </a:t>
            </a:r>
            <a:r>
              <a:rPr lang="en-US" sz="1600" b="0" i="1" u="none" strike="noStrike" baseline="0" dirty="0"/>
              <a:t>tert</a:t>
            </a:r>
            <a:r>
              <a:rPr lang="en-US" sz="1600" b="0" i="0" u="none" strike="noStrike" baseline="0" dirty="0"/>
              <a:t>-butyl ether extraction.</a:t>
            </a:r>
          </a:p>
          <a:p>
            <a:pPr algn="l"/>
            <a:endParaRPr lang="en-US" sz="1600" b="0" i="0" u="none" strike="noStrike" baseline="0" dirty="0"/>
          </a:p>
        </p:txBody>
      </p:sp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E7317CD-3932-EAB1-47F5-AFDF73C6B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6164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E3DE235-C951-8EAA-E519-C53005D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C214005-5FA3-9E37-8C0B-D08A166FC56F}"/>
              </a:ext>
            </a:extLst>
          </p:cNvPr>
          <p:cNvSpPr txBox="1">
            <a:spLocks/>
          </p:cNvSpPr>
          <p:nvPr/>
        </p:nvSpPr>
        <p:spPr>
          <a:xfrm>
            <a:off x="-3169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4</a:t>
            </a:r>
            <a:r>
              <a:rPr lang="cs-CZ" sz="2400" dirty="0">
                <a:solidFill>
                  <a:srgbClr val="FFC000"/>
                </a:solidFill>
              </a:rPr>
              <a:t>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ok 6" descr="Obrázok, na ktorom je text, diagram, plán, rad&#10;&#10;Automaticky generovaný popis">
            <a:extLst>
              <a:ext uri="{FF2B5EF4-FFF2-40B4-BE49-F238E27FC236}">
                <a16:creationId xmlns:a16="http://schemas.microsoft.com/office/drawing/2014/main" id="{5818408E-F8E6-83FA-FCC0-61F1E2276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77" y="675207"/>
            <a:ext cx="4030891" cy="5683921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612E1D4D-77BF-6620-68FE-17E03FB2247D}"/>
              </a:ext>
            </a:extLst>
          </p:cNvPr>
          <p:cNvSpPr txBox="1"/>
          <p:nvPr/>
        </p:nvSpPr>
        <p:spPr>
          <a:xfrm>
            <a:off x="-8609" y="626392"/>
            <a:ext cx="4948667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/>
              <a:t>Fast and comprehensive SFC-MS analysis</a:t>
            </a:r>
            <a:r>
              <a:rPr lang="en-US" sz="1800" b="0" i="0" u="none" strike="noStrike" baseline="0" dirty="0"/>
              <a:t> of lipids and polar metabolites from plasma was performed from the same vial by adjustment of the needle placement using a simple analytical platform based on a </a:t>
            </a:r>
            <a:r>
              <a:rPr lang="en-US" sz="1800" b="1" i="0" u="none" strike="noStrike" baseline="0" dirty="0"/>
              <a:t>single instrument, column, and mobile phase</a:t>
            </a:r>
            <a:r>
              <a:rPr lang="en-US" sz="1800" b="0" i="0" u="none" strike="noStrike" baseline="0" dirty="0"/>
              <a:t>.</a:t>
            </a:r>
            <a:endParaRPr lang="sk-SK" sz="1800" dirty="0"/>
          </a:p>
        </p:txBody>
      </p:sp>
      <p:pic>
        <p:nvPicPr>
          <p:cNvPr id="1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A4B0829-1AD4-B7A1-FAEA-7677AA1BB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895763"/>
            <a:ext cx="487363" cy="487363"/>
          </a:xfrm>
          <a:prstGeom prst="rect">
            <a:avLst/>
          </a:prstGeom>
        </p:spPr>
      </p:pic>
      <p:pic>
        <p:nvPicPr>
          <p:cNvPr id="4" name="Obrázok 3" descr="Obrázok, na ktorom je text, snímka obrazovky, písmo, rad&#10;&#10;Automaticky generovaný popis">
            <a:extLst>
              <a:ext uri="{FF2B5EF4-FFF2-40B4-BE49-F238E27FC236}">
                <a16:creationId xmlns:a16="http://schemas.microsoft.com/office/drawing/2014/main" id="{4F717AA6-5397-31CD-BE12-09C8EA783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" y="3952699"/>
            <a:ext cx="4860031" cy="1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4012FC-F55C-45AD-82F5-B0E7CE1A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ACCE6465-6725-412B-9942-6D973097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2" y="260648"/>
            <a:ext cx="8229600" cy="58259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Aim of postdoctoral project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F0A387-EBB6-4AC8-9F26-CCE7BAD2001A}"/>
              </a:ext>
            </a:extLst>
          </p:cNvPr>
          <p:cNvSpPr txBox="1"/>
          <p:nvPr/>
        </p:nvSpPr>
        <p:spPr>
          <a:xfrm>
            <a:off x="683568" y="2459504"/>
            <a:ext cx="799258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aim</a:t>
            </a:r>
            <a:r>
              <a:rPr lang="cs-CZ" dirty="0"/>
              <a:t> </a:t>
            </a:r>
            <a:r>
              <a:rPr lang="en-US" dirty="0"/>
              <a:t>of the</a:t>
            </a:r>
            <a:r>
              <a:rPr lang="cs-CZ" dirty="0"/>
              <a:t> </a:t>
            </a:r>
            <a:r>
              <a:rPr lang="cs-CZ" dirty="0" err="1"/>
              <a:t>postdoctoral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en-US" dirty="0"/>
              <a:t>is t</a:t>
            </a:r>
            <a:r>
              <a:rPr lang="cs-CZ" dirty="0"/>
              <a:t>he</a:t>
            </a:r>
            <a:r>
              <a:rPr lang="en-US" dirty="0"/>
              <a:t> develop</a:t>
            </a:r>
            <a:r>
              <a:rPr lang="cs-CZ" dirty="0" err="1"/>
              <a:t>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new supercritical fluid chromatography (</a:t>
            </a:r>
            <a:r>
              <a:rPr lang="cs-CZ" dirty="0"/>
              <a:t>UHP</a:t>
            </a:r>
            <a:r>
              <a:rPr lang="en-US" dirty="0"/>
              <a:t>SFC) coupled to mass spectrometry (MS) methods for the analysis of both lipophilic and hydrophilic metabolites in biological samples. </a:t>
            </a:r>
            <a:endParaRPr lang="sk-SK" sz="2400" dirty="0">
              <a:solidFill>
                <a:schemeClr val="accent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690B859-3C77-4450-8C8D-358A0CF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8785" y="6255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0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DFC231-9B4B-4308-AA53-CFCCD880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39B639D-4B5B-4517-8F62-3AA00B30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84931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rgbClr val="FFC000"/>
                </a:solidFill>
              </a:rPr>
              <a:t>SFC/MS </a:t>
            </a:r>
            <a:r>
              <a:rPr lang="cs-CZ" sz="3600" dirty="0" err="1">
                <a:solidFill>
                  <a:srgbClr val="FFC000"/>
                </a:solidFill>
              </a:rPr>
              <a:t>analysis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of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lipids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32D481B-171A-428D-9614-FB518A8FE6CD}"/>
              </a:ext>
            </a:extLst>
          </p:cNvPr>
          <p:cNvSpPr/>
          <p:nvPr/>
        </p:nvSpPr>
        <p:spPr>
          <a:xfrm>
            <a:off x="179512" y="1556792"/>
            <a:ext cx="88747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SFC usually employs CO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-based mobile phases with certain portions (1–50%,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v/v) of a polar organic co-solvent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(methanol, isopropanol)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0000"/>
                </a:solidFill>
              </a:rPr>
              <a:t>Ultrahigh</a:t>
            </a:r>
            <a:r>
              <a:rPr lang="cs-CZ" dirty="0">
                <a:solidFill>
                  <a:srgbClr val="000000"/>
                </a:solidFill>
              </a:rPr>
              <a:t>-performance SFC – </a:t>
            </a:r>
            <a:r>
              <a:rPr lang="en-US" dirty="0">
                <a:solidFill>
                  <a:srgbClr val="000000"/>
                </a:solidFill>
              </a:rPr>
              <a:t>us</a:t>
            </a:r>
            <a:r>
              <a:rPr lang="cs-CZ" dirty="0" err="1">
                <a:solidFill>
                  <a:srgbClr val="000000"/>
                </a:solidFill>
              </a:rPr>
              <a:t>ing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cs-CZ" dirty="0" err="1">
                <a:solidFill>
                  <a:srgbClr val="000000"/>
                </a:solidFill>
              </a:rPr>
              <a:t>columns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with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sub–2 </a:t>
            </a:r>
            <a:r>
              <a:rPr lang="en-US" dirty="0" err="1">
                <a:solidFill>
                  <a:srgbClr val="000000"/>
                </a:solidFill>
              </a:rPr>
              <a:t>μm</a:t>
            </a:r>
            <a:r>
              <a:rPr lang="en-US" dirty="0">
                <a:solidFill>
                  <a:srgbClr val="000000"/>
                </a:solidFill>
              </a:rPr>
              <a:t> particles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Lipids are a wide group of important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metabolites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that</a:t>
            </a:r>
            <a:r>
              <a:rPr lang="cs-CZ" dirty="0">
                <a:solidFill>
                  <a:srgbClr val="000000"/>
                </a:solidFill>
              </a:rPr>
              <a:t> are </a:t>
            </a:r>
            <a:r>
              <a:rPr lang="en-US" dirty="0">
                <a:solidFill>
                  <a:srgbClr val="000000"/>
                </a:solidFill>
              </a:rPr>
              <a:t>involved in a wide range of functions in living organisms</a:t>
            </a:r>
            <a:r>
              <a:rPr lang="cs-CZ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</a:rPr>
              <a:t>Lipid species c</a:t>
            </a:r>
            <a:r>
              <a:rPr lang="en-US" dirty="0">
                <a:solidFill>
                  <a:srgbClr val="000000"/>
                </a:solidFill>
              </a:rPr>
              <a:t>an be used as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biomarkers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en-US" dirty="0">
                <a:solidFill>
                  <a:srgbClr val="000000"/>
                </a:solidFill>
              </a:rPr>
              <a:t> serious diseases, including cancer</a:t>
            </a:r>
            <a:r>
              <a:rPr lang="cs-CZ" dirty="0">
                <a:solidFill>
                  <a:srgbClr val="000000"/>
                </a:solidFill>
              </a:rPr>
              <a:t>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000000"/>
                </a:solidFill>
              </a:rPr>
              <a:t>Mass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spectrometry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(MS)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is</a:t>
            </a:r>
            <a:r>
              <a:rPr lang="cs-CZ" dirty="0">
                <a:solidFill>
                  <a:srgbClr val="000000"/>
                </a:solidFill>
              </a:rPr>
              <a:t> a </a:t>
            </a:r>
            <a:r>
              <a:rPr lang="cs-CZ" dirty="0" err="1">
                <a:solidFill>
                  <a:srgbClr val="000000"/>
                </a:solidFill>
              </a:rPr>
              <a:t>key</a:t>
            </a:r>
            <a:r>
              <a:rPr lang="en-US" dirty="0">
                <a:solidFill>
                  <a:srgbClr val="000000"/>
                </a:solidFill>
              </a:rPr>
              <a:t> analytical technique </a:t>
            </a:r>
            <a:r>
              <a:rPr lang="cs-CZ" dirty="0" err="1">
                <a:solidFill>
                  <a:srgbClr val="000000"/>
                </a:solidFill>
              </a:rPr>
              <a:t>for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the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detection</a:t>
            </a:r>
            <a:r>
              <a:rPr lang="cs-CZ" dirty="0">
                <a:solidFill>
                  <a:srgbClr val="000000"/>
                </a:solidFill>
              </a:rPr>
              <a:t> and </a:t>
            </a:r>
            <a:r>
              <a:rPr lang="cs-CZ" dirty="0" err="1">
                <a:solidFill>
                  <a:srgbClr val="000000"/>
                </a:solidFill>
              </a:rPr>
              <a:t>identification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lipids</a:t>
            </a:r>
            <a:r>
              <a:rPr lang="cs-CZ" dirty="0">
                <a:solidFill>
                  <a:srgbClr val="000000"/>
                </a:solidFill>
              </a:rPr>
              <a:t>. 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3DB38D7-27B1-46A0-AF47-904ECECF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9909" y="6265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2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6327AE-6BDB-4566-B0A3-FA640376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885D44CB-CA6D-444C-907F-210A7AEF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56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</a:rPr>
              <a:t>1</a:t>
            </a:r>
            <a:r>
              <a:rPr lang="cs-CZ" sz="2400" dirty="0">
                <a:solidFill>
                  <a:srgbClr val="FFC000"/>
                </a:solidFill>
              </a:rPr>
              <a:t>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FF34C2-2ACB-4F75-8A3A-880DA60B0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764704"/>
            <a:ext cx="6404863" cy="576048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E867A6-913C-46E8-9A54-1FD2A542B950}"/>
              </a:ext>
            </a:extLst>
          </p:cNvPr>
          <p:cNvSpPr/>
          <p:nvPr/>
        </p:nvSpPr>
        <p:spPr>
          <a:xfrm>
            <a:off x="98623" y="1628800"/>
            <a:ext cx="2808312" cy="299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Peak annotation: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CE – cholesteryl esters;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DG – diacylglycerols;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TG – triacylglycerols;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ceramides;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hexosylceramides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PE – phosphatidylethanolamines;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PC – phosphatidylcholines;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SM – sphingomyelins;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LPC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lysophosphatidylcholines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932CED-C5A6-4E14-8FDF-F52974BAF0FC}"/>
              </a:ext>
            </a:extLst>
          </p:cNvPr>
          <p:cNvCxnSpPr/>
          <p:nvPr/>
        </p:nvCxnSpPr>
        <p:spPr>
          <a:xfrm>
            <a:off x="8298964" y="220486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7AF1A6C-B900-4471-B6B5-539680D2B879}"/>
              </a:ext>
            </a:extLst>
          </p:cNvPr>
          <p:cNvCxnSpPr/>
          <p:nvPr/>
        </p:nvCxnSpPr>
        <p:spPr>
          <a:xfrm>
            <a:off x="8316416" y="328498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A817864-7258-4DCC-B802-B6937832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667" y="4726470"/>
            <a:ext cx="1005459" cy="10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9F3F0-EEE8-4089-BC4E-C299DABD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1B3915-1360-4DF1-9D80-74992635A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" y="1963706"/>
            <a:ext cx="3691914" cy="295959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FA5F04F3-1ABF-47DE-B774-A0F1AFEC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4" y="10398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9C28F5C-9441-431D-97B4-5249B67DBB36}"/>
              </a:ext>
            </a:extLst>
          </p:cNvPr>
          <p:cNvSpPr/>
          <p:nvPr/>
        </p:nvSpPr>
        <p:spPr>
          <a:xfrm>
            <a:off x="20960" y="764704"/>
            <a:ext cx="912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effects of mobile phase composition and gradient, flow rate, back pressure, temperature, and column coupling were evaluated in detail.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2DE58F-BA09-4E5C-B91D-80B45281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5" y="3385559"/>
            <a:ext cx="5447168" cy="295959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4558F0C-E8D6-4E59-89FC-88538D2488AD}"/>
              </a:ext>
            </a:extLst>
          </p:cNvPr>
          <p:cNvSpPr/>
          <p:nvPr/>
        </p:nvSpPr>
        <p:spPr>
          <a:xfrm>
            <a:off x="286266" y="156537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Influence of temperature:</a:t>
            </a:r>
            <a:endParaRPr lang="cs-CZ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80360BD-FBF0-46E1-93AB-A84338499C62}"/>
              </a:ext>
            </a:extLst>
          </p:cNvPr>
          <p:cNvSpPr/>
          <p:nvPr/>
        </p:nvSpPr>
        <p:spPr>
          <a:xfrm>
            <a:off x="5372785" y="283288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Column coupling:</a:t>
            </a:r>
            <a:endParaRPr lang="cs-CZ" b="1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39EEA36-BB2F-4B96-AC71-FFFA83EF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5292629"/>
            <a:ext cx="768135" cy="7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2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D3018-249D-4E9C-B465-0399A93C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F41630-8AD9-476D-A427-2F126C5BC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16" y="3071981"/>
            <a:ext cx="4896544" cy="3498309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B7F6213-EBD7-48FB-848C-471FF317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3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8AD607A-354F-47DE-A595-BE5AFAE2F1BC}"/>
              </a:ext>
            </a:extLst>
          </p:cNvPr>
          <p:cNvSpPr/>
          <p:nvPr/>
        </p:nvSpPr>
        <p:spPr>
          <a:xfrm>
            <a:off x="0" y="692696"/>
            <a:ext cx="91230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Conclusions: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UHPSFC intraclass separation of lipids was achieved according to the acyl chain composition together with preserved interclass selectivity.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nature of the stationary phase was the main factor influencing intraclass separations of lipids.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Torus Diol and Torus 1-AA columns showed the best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column temperature and column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coupling had the prominent effect 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the separation of lipids.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Separation of selected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</a:t>
            </a:r>
            <a:r>
              <a:rPr lang="en-US" sz="1600" dirty="0" err="1">
                <a:solidFill>
                  <a:srgbClr val="000000"/>
                </a:solidFill>
              </a:rPr>
              <a:t>regioisomers</a:t>
            </a:r>
            <a:r>
              <a:rPr lang="en-US" sz="1600" dirty="0">
                <a:solidFill>
                  <a:srgbClr val="000000"/>
                </a:solidFill>
              </a:rPr>
              <a:t> and isobaric species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was achieved in some cases.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C98A18-BC2C-4D0F-BA87-825ECBB4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5229200"/>
            <a:ext cx="991419" cy="9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781DE-454B-4876-8F52-80CAC514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58549401-668C-4B8F-85FF-2DB3E3ECA9D7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7" name="BlokTextu 20">
            <a:extLst>
              <a:ext uri="{FF2B5EF4-FFF2-40B4-BE49-F238E27FC236}">
                <a16:creationId xmlns:a16="http://schemas.microsoft.com/office/drawing/2014/main" id="{F9314CF0-C791-424E-8869-B1A83416B303}"/>
              </a:ext>
            </a:extLst>
          </p:cNvPr>
          <p:cNvSpPr txBox="1"/>
          <p:nvPr/>
        </p:nvSpPr>
        <p:spPr>
          <a:xfrm>
            <a:off x="179512" y="4376274"/>
            <a:ext cx="943585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Monoacylglycerols (MG) and diacylglycerols (</a:t>
            </a:r>
            <a:r>
              <a:rPr lang="sk-SK" sz="1600" dirty="0">
                <a:cs typeface="Arial" panose="020B0604020202020204" pitchFamily="34" charset="0"/>
              </a:rPr>
              <a:t>DG</a:t>
            </a:r>
            <a:r>
              <a:rPr lang="en-US" sz="1600" dirty="0">
                <a:cs typeface="Arial" panose="020B0604020202020204" pitchFamily="34" charset="0"/>
              </a:rPr>
              <a:t>)</a:t>
            </a:r>
            <a:r>
              <a:rPr lang="sk-SK" sz="1600" dirty="0">
                <a:cs typeface="Arial" panose="020B0604020202020204" pitchFamily="34" charset="0"/>
              </a:rPr>
              <a:t> are </a:t>
            </a:r>
            <a:r>
              <a:rPr lang="sk-SK" sz="1600" dirty="0" err="1">
                <a:cs typeface="Arial" panose="020B0604020202020204" pitchFamily="34" charset="0"/>
              </a:rPr>
              <a:t>important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in</a:t>
            </a:r>
            <a:r>
              <a:rPr lang="sk-SK" sz="1600" dirty="0">
                <a:cs typeface="Arial" panose="020B0604020202020204" pitchFamily="34" charset="0"/>
              </a:rPr>
              <a:t> a </a:t>
            </a:r>
            <a:r>
              <a:rPr lang="sk-SK" sz="1600" dirty="0" err="1">
                <a:cs typeface="Arial" panose="020B0604020202020204" pitchFamily="34" charset="0"/>
              </a:rPr>
              <a:t>wide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range</a:t>
            </a:r>
            <a:r>
              <a:rPr lang="sk-SK" sz="1600" dirty="0">
                <a:cs typeface="Arial" panose="020B0604020202020204" pitchFamily="34" charset="0"/>
              </a:rPr>
              <a:t> of </a:t>
            </a:r>
            <a:r>
              <a:rPr lang="sk-SK" sz="1600" dirty="0" err="1">
                <a:cs typeface="Arial" panose="020B0604020202020204" pitchFamily="34" charset="0"/>
              </a:rPr>
              <a:t>metabolic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pathways</a:t>
            </a:r>
            <a:r>
              <a:rPr lang="en-US" sz="1600" dirty="0">
                <a:cs typeface="Arial" panose="020B0604020202020204" pitchFamily="34" charset="0"/>
              </a:rPr>
              <a:t>; signaling molecules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Emulsifiers in the pharmaceutical, food and cosmetics industries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Enantiomeric MG and DG are potential precursors for the synthesis of lipids</a:t>
            </a:r>
            <a:endParaRPr lang="sk-SK" sz="1600" dirty="0">
              <a:cs typeface="Arial" panose="020B0604020202020204" pitchFamily="34" charset="0"/>
            </a:endParaRP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6F16384-333A-CF16-0634-2D754821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103143"/>
            <a:ext cx="487363" cy="487363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D529E349-0FB3-6659-C5C2-2B04E118E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723582"/>
              </p:ext>
            </p:extLst>
          </p:nvPr>
        </p:nvGraphicFramePr>
        <p:xfrm>
          <a:off x="1547664" y="923495"/>
          <a:ext cx="5544616" cy="32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857822" imgH="4067230" progId="CorelDraw.Graphic.23">
                  <p:embed/>
                </p:oleObj>
              </mc:Choice>
              <mc:Fallback>
                <p:oleObj name="CorelDRAW" r:id="rId5" imgW="6857822" imgH="4067230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923495"/>
                        <a:ext cx="5544616" cy="328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905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3F5565-94D2-74C8-A821-BBA17360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FF220F8-AB07-6425-467B-25E04FDAA252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Zástupný symbol pro obsah 1">
            <a:extLst>
              <a:ext uri="{FF2B5EF4-FFF2-40B4-BE49-F238E27FC236}">
                <a16:creationId xmlns:a16="http://schemas.microsoft.com/office/drawing/2014/main" id="{FC406F82-73C8-4310-7977-7B52C6FB3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848242"/>
            <a:ext cx="7920880" cy="516151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600" b="1" dirty="0" err="1"/>
              <a:t>Synthesis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en-US" sz="1600" b="1" dirty="0"/>
              <a:t>MG and DG enantiomers </a:t>
            </a:r>
            <a:r>
              <a:rPr lang="en-US" sz="1600" dirty="0"/>
              <a:t>using the 7 most commonly occurring fatty acids in biological samples such as palmitic, stearic, oleic, linoleic, linolenic, arachidonic, and docosahexaenoic acids was performed.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cs-CZ" sz="1600" b="1" dirty="0" err="1"/>
              <a:t>Chiral</a:t>
            </a:r>
            <a:r>
              <a:rPr lang="cs-CZ" sz="1600" b="1" dirty="0"/>
              <a:t> SFC/MS </a:t>
            </a:r>
            <a:r>
              <a:rPr lang="cs-CZ" sz="1600" b="1" dirty="0" err="1"/>
              <a:t>method</a:t>
            </a:r>
            <a:r>
              <a:rPr lang="cs-CZ" sz="1600" b="1" dirty="0"/>
              <a:t> development</a:t>
            </a:r>
            <a:r>
              <a:rPr lang="en-US" sz="1600" b="1" dirty="0"/>
              <a:t>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Column chemistry, mobile phase composition and gradient, flow rate,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backpressure, and temperature were carefully assessed.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/>
              <a:t>Lipase-catalyzed hydrolysis of triacylglycerols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The developed method was used for the analysis of hydrolysis products of triacylglycerols and to evaluate selectivity of lipases from porcine pancreas and </a:t>
            </a:r>
            <a:r>
              <a:rPr lang="en-US" sz="1600" i="1" dirty="0"/>
              <a:t>Pseudomonas fluorescens.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4B0CA001-DF7E-DA43-DEEE-48B857240D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134042"/>
              </p:ext>
            </p:extLst>
          </p:nvPr>
        </p:nvGraphicFramePr>
        <p:xfrm>
          <a:off x="5796136" y="5284738"/>
          <a:ext cx="2592288" cy="152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82839" imgH="636962" progId="CorelDraw.Graphic.23">
                  <p:embed/>
                </p:oleObj>
              </mc:Choice>
              <mc:Fallback>
                <p:oleObj name="CorelDRAW" r:id="rId4" imgW="1082839" imgH="63696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5284738"/>
                        <a:ext cx="2592288" cy="1524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F6F023C-1105-8E8B-8807-37FB33312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0742" y="6009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C5D0E5-6989-41C3-8B39-8E633590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850BB1C-5260-48ED-8979-2A549F688003}"/>
              </a:ext>
            </a:extLst>
          </p:cNvPr>
          <p:cNvSpPr txBox="1">
            <a:spLocks/>
          </p:cNvSpPr>
          <p:nvPr/>
        </p:nvSpPr>
        <p:spPr>
          <a:xfrm>
            <a:off x="48907" y="139762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7A4D0B7-50E5-4621-8AF7-8678B66F5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279" y="4005064"/>
            <a:ext cx="5280475" cy="2305653"/>
          </a:xfrm>
          <a:prstGeom prst="rect">
            <a:avLst/>
          </a:prstGeom>
        </p:spPr>
      </p:pic>
      <p:pic>
        <p:nvPicPr>
          <p:cNvPr id="5" name="Obrázok 4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56B55466-D206-F2D8-1BCC-719286559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" y="1484784"/>
            <a:ext cx="3384376" cy="324615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20A7A2C-F26C-6309-EC18-0946FD181BD1}"/>
              </a:ext>
            </a:extLst>
          </p:cNvPr>
          <p:cNvSpPr txBox="1"/>
          <p:nvPr/>
        </p:nvSpPr>
        <p:spPr>
          <a:xfrm>
            <a:off x="3481801" y="835225"/>
            <a:ext cx="5652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Conclusions: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baseline separation of all MG and DG in 5 min under the optimized conditions was achieved.</a:t>
            </a:r>
          </a:p>
          <a:p>
            <a:endParaRPr lang="en-US" sz="16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most prominent effects of stationary phase and mobile phase modifier types on the </a:t>
            </a:r>
            <a:r>
              <a:rPr lang="en-US" sz="1600" dirty="0" err="1">
                <a:solidFill>
                  <a:srgbClr val="000000"/>
                </a:solidFill>
              </a:rPr>
              <a:t>enantioseparation</a:t>
            </a:r>
            <a:r>
              <a:rPr lang="en-US" sz="1600" dirty="0">
                <a:solidFill>
                  <a:srgbClr val="000000"/>
                </a:solidFill>
              </a:rPr>
              <a:t> was confirmed.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different stereoselectivities of lipases were observed, which strongly depended on the type of prochiral substrate.</a:t>
            </a: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ADB5E04-91D3-C377-EA25-765331E2E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5423" y="6258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9465</TotalTime>
  <Words>815</Words>
  <Application>Microsoft Office PowerPoint</Application>
  <PresentationFormat>Prezentácia na obrazovke (4:3)</PresentationFormat>
  <Paragraphs>98</Paragraphs>
  <Slides>14</Slides>
  <Notes>0</Notes>
  <HiddenSlides>0</HiddenSlides>
  <MMClips>11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Lucida Sans Unicode</vt:lpstr>
      <vt:lpstr>Verdana</vt:lpstr>
      <vt:lpstr>Wingdings 2</vt:lpstr>
      <vt:lpstr>Wingdings 3</vt:lpstr>
      <vt:lpstr>Открытая</vt:lpstr>
      <vt:lpstr>CorelDRAW</vt:lpstr>
      <vt:lpstr> Development of novel SFC/MS methods for the analysis of metabolites </vt:lpstr>
      <vt:lpstr>Aim of postdoctoral project</vt:lpstr>
      <vt:lpstr>SFC/MS analysis of lipids</vt:lpstr>
      <vt:lpstr>1. UHPSFC intraclass separation of lipids</vt:lpstr>
      <vt:lpstr>1. UHPSFC intraclass separation of lipids</vt:lpstr>
      <vt:lpstr>1. UHPSFC intraclass separation of lipids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CYKLOFRuktány v chirálnej lc separáciI</dc:title>
  <dc:creator>Sashko</dc:creator>
  <cp:lastModifiedBy>Kozlov Oleksandr</cp:lastModifiedBy>
  <cp:revision>636</cp:revision>
  <dcterms:created xsi:type="dcterms:W3CDTF">2014-10-18T18:23:00Z</dcterms:created>
  <dcterms:modified xsi:type="dcterms:W3CDTF">2025-01-30T19:27:28Z</dcterms:modified>
</cp:coreProperties>
</file>