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300" r:id="rId3"/>
    <p:sldId id="264" r:id="rId4"/>
    <p:sldId id="299" r:id="rId5"/>
    <p:sldId id="301" r:id="rId6"/>
    <p:sldId id="305" r:id="rId7"/>
    <p:sldId id="307" r:id="rId8"/>
    <p:sldId id="306" r:id="rId9"/>
    <p:sldId id="304" r:id="rId10"/>
    <p:sldId id="309" r:id="rId11"/>
    <p:sldId id="313" r:id="rId12"/>
    <p:sldId id="316" r:id="rId13"/>
    <p:sldId id="263" r:id="rId14"/>
    <p:sldId id="319" r:id="rId15"/>
    <p:sldId id="268" r:id="rId16"/>
    <p:sldId id="266" r:id="rId17"/>
    <p:sldId id="325" r:id="rId18"/>
    <p:sldId id="320" r:id="rId19"/>
    <p:sldId id="327" r:id="rId20"/>
    <p:sldId id="279" r:id="rId21"/>
    <p:sldId id="340" r:id="rId22"/>
    <p:sldId id="329" r:id="rId23"/>
    <p:sldId id="330" r:id="rId24"/>
    <p:sldId id="342" r:id="rId25"/>
    <p:sldId id="343" r:id="rId26"/>
    <p:sldId id="344" r:id="rId27"/>
    <p:sldId id="345" r:id="rId28"/>
    <p:sldId id="349" r:id="rId29"/>
    <p:sldId id="350" r:id="rId30"/>
    <p:sldId id="351" r:id="rId31"/>
    <p:sldId id="352" r:id="rId32"/>
    <p:sldId id="346" r:id="rId33"/>
    <p:sldId id="353" r:id="rId34"/>
    <p:sldId id="347" r:id="rId35"/>
    <p:sldId id="288" r:id="rId36"/>
    <p:sldId id="286" r:id="rId37"/>
    <p:sldId id="333" r:id="rId38"/>
    <p:sldId id="348" r:id="rId39"/>
    <p:sldId id="334" r:id="rId40"/>
    <p:sldId id="354" r:id="rId41"/>
    <p:sldId id="360" r:id="rId42"/>
    <p:sldId id="355" r:id="rId43"/>
    <p:sldId id="356" r:id="rId44"/>
    <p:sldId id="357" r:id="rId45"/>
    <p:sldId id="358" r:id="rId46"/>
    <p:sldId id="338" r:id="rId47"/>
    <p:sldId id="278" r:id="rId48"/>
    <p:sldId id="339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138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8" d="100"/>
          <a:sy n="28" d="100"/>
        </p:scale>
        <p:origin x="-1266" y="-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34E574-2D48-41FE-9874-5EEA21B27219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90185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1CF2B-D1AB-4E89-91B0-B9B1ECB17333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32252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527BFF-C4EC-4408-872C-187BC36AD76E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037164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DDF3E-F81C-42C9-AF6F-FFEACAF43067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58911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72C3EC-E34A-4A01-A41A-F9FACE5EB924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11328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088BA7-1805-4772-B002-86AC17182CC0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0080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12C3BA-B1A5-4FE1-83A2-56D3B62BD4CC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2695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6BDEB-C6E5-4991-B417-A355C601D065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66401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D8E232-10FE-4FD1-8072-B818400DC662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30051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EDFC0C-A366-4A7C-BCC6-536E063FCEFF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33421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0A03B2-F8DA-4665-949B-0C71F5FCC3E1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7421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 smtClean="0"/>
              <a:t>Klepnutím upravíte styl předlohy nadpisu.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 smtClean="0"/>
              <a:t>Klepnutím upravíte styly předlohy textu.</a:t>
            </a:r>
          </a:p>
          <a:p>
            <a:pPr lvl="1"/>
            <a:r>
              <a:rPr lang="en-CA" altLang="cs-CZ" smtClean="0"/>
              <a:t>Druhá úroveň</a:t>
            </a:r>
          </a:p>
          <a:p>
            <a:pPr lvl="2"/>
            <a:r>
              <a:rPr lang="en-CA" altLang="cs-CZ" smtClean="0"/>
              <a:t>Třetí úroveň</a:t>
            </a:r>
          </a:p>
          <a:p>
            <a:pPr lvl="3"/>
            <a:r>
              <a:rPr lang="en-CA" altLang="cs-CZ" smtClean="0"/>
              <a:t>Čtvrtá úroveň</a:t>
            </a:r>
          </a:p>
          <a:p>
            <a:pPr lvl="4"/>
            <a:r>
              <a:rPr lang="en-CA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BE2EA2-BFDB-4FE3-BFCF-64D1D5492D6E}" type="slidenum">
              <a:rPr lang="en-CA" altLang="cs-CZ"/>
              <a:pPr/>
              <a:t>‹#›</a:t>
            </a:fld>
            <a:endParaRPr lang="en-CA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609600" y="2895600"/>
            <a:ext cx="7924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4400"/>
              <a:t>Vývoj přírody ve čtvrtohorách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/>
          <a:stretch>
            <a:fillRect/>
          </a:stretch>
        </p:blipFill>
        <p:spPr bwMode="auto">
          <a:xfrm>
            <a:off x="2509838" y="1566863"/>
            <a:ext cx="4043362" cy="498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09600" y="228600"/>
            <a:ext cx="79248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Příroda střední Evropy v pozdním pliocénu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podobná jako v současnosti, ale druhově bohatší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8382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90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90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90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Proč byla Evropa postižena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/>
              <a:t>„ledovými dobami“ nejvíce?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Evropa	- malý kontinent, pohoří v rovnoběžkovém směru, na jihu								poloostrovy pouze ke 35. rovnoběžce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Asie - velký kontinent, pouze Himálajský systém jako migrační							bariéra, poloostrovy na jihu zasahují až do tropického pásma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Severní Amerika - velký kontinent, pohoří v poledníkovém směru,													na jihu zúžení v oblasti Mexického zálivu,																ale možný přechod do Jižní Ameriky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kontinenty jižní polokoule	- většina rozlohy v tropické oblasti																					- změna hlavně v poměru plochy																								deštných lesů a savan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026"/>
          <p:cNvSpPr txBox="1">
            <a:spLocks noChangeArrowheads="1"/>
          </p:cNvSpPr>
          <p:nvPr/>
        </p:nvSpPr>
        <p:spPr bwMode="auto">
          <a:xfrm>
            <a:off x="381000" y="228600"/>
            <a:ext cx="8382000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90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90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90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Členění čtvrtohor (kvartéru)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pleistocén	-	spodní (-1,8 až 0,78 milionu let) - střídání ledových  															a meziledových dob s cyklem 40.000 let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							- střední (-780 až 130 tisíc let) - střídání ledových																		(100.000 let) a meziledových (20.000 let) dob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							- svrchní (-130 až 10,3 tisíc let) - poslední interglaciál															a cca 100.000 let dlouhá doba ledová																				přerušená minimálně 22 teplejšími obdobími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holocén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glaciály	- donau, günz, mindel, riss, würm; jména podle alpských								řek - alpský systém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						- Elster (halštrovské zalednění), Saale (sálské z.), Warthe								(vartské z.), Weichsel (viselské z.); jména podle													severoněmeckých řek - severský systém; interglaciály									pojmenovány podle měst, ke kterým dosahovalo moře 								- Holstein (Elster/Saale), Eem (Warthe/ Weichsel)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"/>
          <a:stretch>
            <a:fillRect/>
          </a:stretch>
        </p:blipFill>
        <p:spPr bwMode="auto">
          <a:xfrm>
            <a:off x="-3175" y="1447800"/>
            <a:ext cx="47021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1"/>
          <a:stretch>
            <a:fillRect/>
          </a:stretch>
        </p:blipFill>
        <p:spPr bwMode="auto">
          <a:xfrm>
            <a:off x="4662488" y="492125"/>
            <a:ext cx="4481512" cy="636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09600" y="228600"/>
            <a:ext cx="3429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Glaciální cyklus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8382000" cy="33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90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90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90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Příroda střední Evropy v období glaciálu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klima silně kontinentální - dosti chladné, ale ne trvalý mráz (léto krátké, dosti teplé, zima dlouhá, velmi mrazivá), především velmi suché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nejpodobnější klimatické podmínky dnes na jižní Sibiři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území Čech mezi severským a alpským ledovcem; oblast Slovenska a Maďarska teplejší, Karpaty i vlhčí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524000"/>
            <a:ext cx="4895850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Příroda střední Evropy v období glaciálu</a:t>
            </a: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8382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90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90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90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Příroda střední Evropy v období glaciálu</a:t>
            </a:r>
            <a:endParaRPr lang="cs-CZ" altLang="cs-CZ" sz="240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020763"/>
            <a:ext cx="53911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8382000" cy="587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90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90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90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Příroda střední Evropy v období glaciálu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vegetace nížin - směs dnešních druhů teplomilných, suchomilných,											tundrových, ruderálních a slaniskových (merlíky,												pelyňky, chrpy, devaterník, chvojník, místy trávy)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vegetace středních poloh - směs druhů severské tundry (dryádka)																			a středoevropských hor - arkto-alpínské																		a boreo-montánní disjunkce dneška;																				místy i lesíky s borovicí lesní, klečí,																				břízou a lískou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vegetace vyšších poloh (nad 600 m n. m.) - lišejníková tundra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hory - mrazové pustiny a horské ledovce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Karpaty - vlhčí klima - alespoň v kotlinách lesy tvořené modřínem,						borovicí limbou, b. lesní, smrkem a břízami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8382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90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90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90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Příroda střední Evropy v období glaciálu</a:t>
            </a:r>
            <a:endParaRPr lang="cs-CZ" altLang="cs-CZ" sz="2400"/>
          </a:p>
        </p:txBody>
      </p:sp>
      <p:pic>
        <p:nvPicPr>
          <p:cNvPr id="19459" name="Picture 3" descr="C:\já\UHK\Biogeografie\obrázky\paleogeografie\krajina kvarté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4196" r="3101" b="4333"/>
          <a:stretch>
            <a:fillRect/>
          </a:stretch>
        </p:blipFill>
        <p:spPr bwMode="auto">
          <a:xfrm>
            <a:off x="250825" y="849313"/>
            <a:ext cx="8656638" cy="600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50825" y="228600"/>
            <a:ext cx="8642350" cy="667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90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90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90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Fauna střední Evropy v pleistocénu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cs-CZ" altLang="cs-CZ" sz="2400"/>
              <a:t>interglaciál  - fauny antiquové (slon lesní </a:t>
            </a:r>
            <a:r>
              <a:rPr lang="cs-CZ" altLang="cs-CZ" sz="2400" i="1"/>
              <a:t>Palaeoloxodon antiquus</a:t>
            </a:r>
            <a:r>
              <a:rPr lang="cs-CZ" altLang="cs-CZ" sz="2400"/>
              <a:t>,																						nosorožec Merckův </a:t>
            </a:r>
            <a:r>
              <a:rPr lang="cs-CZ" altLang="cs-CZ" sz="2400" i="1"/>
              <a:t>Dicerorhinus																							kirchbergensis</a:t>
            </a:r>
            <a:r>
              <a:rPr lang="cs-CZ" altLang="cs-CZ" sz="2400"/>
              <a:t>, jelen, srnec, tur, zubr,																					veverka, myšice)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cs-CZ" altLang="cs-CZ" sz="2400"/>
              <a:t>glaciál  - fauny mamutové (mamut </a:t>
            </a:r>
            <a:r>
              <a:rPr lang="cs-CZ" altLang="cs-CZ" sz="2400" i="1"/>
              <a:t>Mammuthus primigenius</a:t>
            </a:r>
            <a:r>
              <a:rPr lang="cs-CZ" altLang="cs-CZ" sz="2400"/>
              <a:t>,																							nosorožec srstnatý </a:t>
            </a:r>
            <a:r>
              <a:rPr lang="cs-CZ" altLang="cs-CZ" sz="2400" i="1"/>
              <a:t>Coelodonta																									antiquitatis</a:t>
            </a:r>
            <a:r>
              <a:rPr lang="cs-CZ" altLang="cs-CZ" sz="2400"/>
              <a:t>, veledaněk </a:t>
            </a:r>
            <a:r>
              <a:rPr lang="cs-CZ" altLang="cs-CZ" sz="2400" i="1"/>
              <a:t>Megaceros																							giganteus</a:t>
            </a:r>
            <a:r>
              <a:rPr lang="cs-CZ" altLang="cs-CZ" sz="2400"/>
              <a:t>, pižmoň </a:t>
            </a:r>
            <a:r>
              <a:rPr lang="cs-CZ" altLang="cs-CZ" sz="2400" i="1"/>
              <a:t>Ovibos moschatus</a:t>
            </a:r>
            <a:r>
              <a:rPr lang="cs-CZ" altLang="cs-CZ" sz="2400"/>
              <a:t>, sob																		</a:t>
            </a:r>
            <a:r>
              <a:rPr lang="cs-CZ" altLang="cs-CZ" sz="2400" i="1"/>
              <a:t>Rangifer tarandus</a:t>
            </a:r>
            <a:r>
              <a:rPr lang="cs-CZ" altLang="cs-CZ" sz="2400"/>
              <a:t>, kůň (</a:t>
            </a:r>
            <a:r>
              <a:rPr lang="cs-CZ" altLang="cs-CZ" sz="2400" i="1"/>
              <a:t>Equus</a:t>
            </a:r>
            <a:r>
              <a:rPr lang="cs-CZ" altLang="cs-CZ" sz="2400"/>
              <a:t>), sajga																				(</a:t>
            </a:r>
            <a:r>
              <a:rPr lang="cs-CZ" altLang="cs-CZ" sz="2400" i="1"/>
              <a:t>Saiga</a:t>
            </a:r>
            <a:r>
              <a:rPr lang="cs-CZ" altLang="cs-CZ" sz="2400"/>
              <a:t>), hraboš </a:t>
            </a:r>
            <a:r>
              <a:rPr lang="cs-CZ" altLang="cs-CZ" sz="2400" i="1"/>
              <a:t>Microtus gregalis</a:t>
            </a:r>
            <a:r>
              <a:rPr lang="cs-CZ" altLang="cs-CZ" sz="2400"/>
              <a:t>, lumík																			(</a:t>
            </a:r>
            <a:r>
              <a:rPr lang="cs-CZ" altLang="cs-CZ" sz="2400" i="1"/>
              <a:t>Lemmus</a:t>
            </a:r>
            <a:r>
              <a:rPr lang="cs-CZ" altLang="cs-CZ" sz="2400"/>
              <a:t>), pišťucha (</a:t>
            </a:r>
            <a:r>
              <a:rPr lang="cs-CZ" altLang="cs-CZ" sz="2400" i="1"/>
              <a:t>Ochotona</a:t>
            </a:r>
            <a:r>
              <a:rPr lang="cs-CZ" altLang="cs-CZ" sz="2400"/>
              <a:t>), svišť																				(</a:t>
            </a:r>
            <a:r>
              <a:rPr lang="cs-CZ" altLang="cs-CZ" sz="2400" i="1"/>
              <a:t>Marmota</a:t>
            </a:r>
            <a:r>
              <a:rPr lang="cs-CZ" altLang="cs-CZ" sz="2400"/>
              <a:t>), medvěd jeskynní </a:t>
            </a:r>
            <a:r>
              <a:rPr lang="cs-CZ" altLang="cs-CZ" sz="2400" i="1"/>
              <a:t>Ursus																						spelaeus</a:t>
            </a:r>
            <a:r>
              <a:rPr lang="cs-CZ" altLang="cs-CZ" sz="2400"/>
              <a:t>, lev jeskynní </a:t>
            </a:r>
            <a:r>
              <a:rPr lang="cs-CZ" altLang="cs-CZ" sz="2400" i="1"/>
              <a:t>Panthera spelaea</a:t>
            </a:r>
            <a:r>
              <a:rPr lang="cs-CZ" altLang="cs-CZ" sz="2400"/>
              <a:t>,																		šavlozubec (</a:t>
            </a:r>
            <a:r>
              <a:rPr lang="cs-CZ" altLang="cs-CZ" sz="2400" i="1"/>
              <a:t>Machairodus</a:t>
            </a:r>
            <a:r>
              <a:rPr lang="cs-CZ" altLang="cs-CZ" sz="2400"/>
              <a:t>) hyena jeskynní																	</a:t>
            </a:r>
            <a:r>
              <a:rPr lang="cs-CZ" altLang="cs-CZ" sz="2400" i="1"/>
              <a:t>Percrocuta spelaea</a:t>
            </a:r>
            <a:r>
              <a:rPr lang="cs-CZ" altLang="cs-CZ" sz="2400"/>
              <a:t>, liška polární </a:t>
            </a:r>
            <a:r>
              <a:rPr lang="cs-CZ" altLang="cs-CZ" sz="2400" i="1"/>
              <a:t>Alopex																			lagopus</a:t>
            </a:r>
            <a:r>
              <a:rPr lang="cs-CZ" altLang="cs-CZ" sz="2400"/>
              <a:t>, rosomák </a:t>
            </a:r>
            <a:r>
              <a:rPr lang="cs-CZ" altLang="cs-CZ" sz="2400" i="1"/>
              <a:t>Gulo gulo</a:t>
            </a:r>
            <a:r>
              <a:rPr lang="cs-CZ" altLang="cs-CZ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já\UHK\Biogeografie\obrázky\paleogeografie\chronostratigraf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50"/>
            <a:ext cx="85344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050"/>
          <p:cNvSpPr txBox="1">
            <a:spLocks noChangeArrowheads="1"/>
          </p:cNvSpPr>
          <p:nvPr/>
        </p:nvSpPr>
        <p:spPr bwMode="auto">
          <a:xfrm>
            <a:off x="609600" y="228600"/>
            <a:ext cx="79248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Fauna střední Evropy v pleistocénu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/>
              <a:t>fauny antiquové (interglaciál) × fauny mamutové (glaciál)</a:t>
            </a:r>
          </a:p>
        </p:txBody>
      </p:sp>
      <p:pic>
        <p:nvPicPr>
          <p:cNvPr id="21507" name="Picture 2051" descr="zvir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5" t="6847" b="25424"/>
          <a:stretch>
            <a:fillRect/>
          </a:stretch>
        </p:blipFill>
        <p:spPr bwMode="auto">
          <a:xfrm>
            <a:off x="5210175" y="2209800"/>
            <a:ext cx="30194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2052" descr="zvir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8" r="32846" b="76169"/>
          <a:stretch>
            <a:fillRect/>
          </a:stretch>
        </p:blipFill>
        <p:spPr bwMode="auto">
          <a:xfrm>
            <a:off x="5181600" y="1828800"/>
            <a:ext cx="1143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2053" descr="zvirata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40140" r="74460" b="28519"/>
          <a:stretch>
            <a:fillRect/>
          </a:stretch>
        </p:blipFill>
        <p:spPr bwMode="auto">
          <a:xfrm>
            <a:off x="990600" y="4114800"/>
            <a:ext cx="1371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0" name="Picture 2054" descr="zvir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0" t="55186" r="49492" b="29762"/>
          <a:stretch>
            <a:fillRect/>
          </a:stretch>
        </p:blipFill>
        <p:spPr bwMode="auto">
          <a:xfrm>
            <a:off x="2286000" y="5029200"/>
            <a:ext cx="1676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1" name="Picture 2055" descr="zvir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0" t="27594" r="54248" b="52338"/>
          <a:stretch>
            <a:fillRect/>
          </a:stretch>
        </p:blipFill>
        <p:spPr bwMode="auto">
          <a:xfrm>
            <a:off x="2514600" y="3505200"/>
            <a:ext cx="1371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2" name="Picture 2056" descr="zvir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6271" r="76839" b="71152"/>
          <a:stretch>
            <a:fillRect/>
          </a:stretch>
        </p:blipFill>
        <p:spPr bwMode="auto">
          <a:xfrm>
            <a:off x="1066800" y="2209800"/>
            <a:ext cx="1219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3" name="Picture 2057" descr="zvir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7" t="12543" r="56625" b="77423"/>
          <a:stretch>
            <a:fillRect/>
          </a:stretch>
        </p:blipFill>
        <p:spPr bwMode="auto">
          <a:xfrm>
            <a:off x="2667000" y="2514600"/>
            <a:ext cx="990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2219" r="2" b="1984"/>
          <a:stretch>
            <a:fillRect/>
          </a:stretch>
        </p:blipFill>
        <p:spPr bwMode="auto">
          <a:xfrm>
            <a:off x="0" y="260350"/>
            <a:ext cx="9144000" cy="630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26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Fauna střední Evropy v období glaciálu</a:t>
            </a:r>
          </a:p>
        </p:txBody>
      </p:sp>
      <p:pic>
        <p:nvPicPr>
          <p:cNvPr id="23555" name="Picture 1034" descr="Mamuti na sněhu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63738"/>
            <a:ext cx="5202238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Line 1036"/>
          <p:cNvSpPr>
            <a:spLocks noChangeShapeType="1"/>
          </p:cNvSpPr>
          <p:nvPr/>
        </p:nvSpPr>
        <p:spPr bwMode="auto">
          <a:xfrm flipV="1">
            <a:off x="1752600" y="1905000"/>
            <a:ext cx="5486400" cy="3276600"/>
          </a:xfrm>
          <a:prstGeom prst="line">
            <a:avLst/>
          </a:prstGeom>
          <a:noFill/>
          <a:ln w="57150">
            <a:solidFill>
              <a:srgbClr val="FA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57" name="Line 1037"/>
          <p:cNvSpPr>
            <a:spLocks noChangeShapeType="1"/>
          </p:cNvSpPr>
          <p:nvPr/>
        </p:nvSpPr>
        <p:spPr bwMode="auto">
          <a:xfrm>
            <a:off x="1676400" y="1828800"/>
            <a:ext cx="5562600" cy="3352800"/>
          </a:xfrm>
          <a:prstGeom prst="line">
            <a:avLst/>
          </a:prstGeom>
          <a:noFill/>
          <a:ln w="57150">
            <a:solidFill>
              <a:srgbClr val="FA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Fauna střední Evropy v období glaciálu</a:t>
            </a:r>
          </a:p>
        </p:txBody>
      </p:sp>
      <p:pic>
        <p:nvPicPr>
          <p:cNvPr id="24579" name="Picture 6" descr="Mamut v díř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60960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1371600" y="1219200"/>
            <a:ext cx="6400800" cy="4876800"/>
          </a:xfrm>
          <a:prstGeom prst="line">
            <a:avLst/>
          </a:prstGeom>
          <a:noFill/>
          <a:ln w="57150">
            <a:solidFill>
              <a:srgbClr val="FA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1" name="Line 4"/>
          <p:cNvSpPr>
            <a:spLocks noChangeShapeType="1"/>
          </p:cNvSpPr>
          <p:nvPr/>
        </p:nvSpPr>
        <p:spPr bwMode="auto">
          <a:xfrm flipV="1">
            <a:off x="1371600" y="1219200"/>
            <a:ext cx="6400800" cy="4876800"/>
          </a:xfrm>
          <a:prstGeom prst="line">
            <a:avLst/>
          </a:prstGeom>
          <a:noFill/>
          <a:ln w="57150">
            <a:solidFill>
              <a:srgbClr val="FA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Fauna střední Evropy v období glaciálu</a:t>
            </a:r>
          </a:p>
        </p:txBody>
      </p:sp>
      <p:pic>
        <p:nvPicPr>
          <p:cNvPr id="25603" name="Picture 6" descr="Mammuthus imper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143000"/>
            <a:ext cx="41084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 descr="Mamuti a Smilodo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1143000"/>
            <a:ext cx="444341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Fauna střední Evropy v období glaciálu</a:t>
            </a:r>
          </a:p>
        </p:txBody>
      </p:sp>
      <p:pic>
        <p:nvPicPr>
          <p:cNvPr id="26627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038"/>
            <a:ext cx="9180513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Fauna střední Evropy v období glaciálu</a:t>
            </a:r>
          </a:p>
        </p:txBody>
      </p:sp>
      <p:pic>
        <p:nvPicPr>
          <p:cNvPr id="27651" name="Picture 4" descr="Smilodon a Bison antiqu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3662" r="2411" b="3662"/>
          <a:stretch>
            <a:fillRect/>
          </a:stretch>
        </p:blipFill>
        <p:spPr bwMode="auto">
          <a:xfrm>
            <a:off x="152400" y="1143000"/>
            <a:ext cx="8839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Fauna střední Evropy v období glaciálu</a:t>
            </a:r>
          </a:p>
        </p:txBody>
      </p:sp>
      <p:pic>
        <p:nvPicPr>
          <p:cNvPr id="28675" name="Picture 4" descr="Smilodon a Bison antiqu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3662" r="2411" b="3662"/>
          <a:stretch>
            <a:fillRect/>
          </a:stretch>
        </p:blipFill>
        <p:spPr bwMode="auto">
          <a:xfrm>
            <a:off x="152400" y="1143000"/>
            <a:ext cx="8839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 descr="Machairodus giganteus stu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4038"/>
            <a:ext cx="3886200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Fauna střední Evropy v období glaciálu</a:t>
            </a:r>
          </a:p>
        </p:txBody>
      </p:sp>
      <p:pic>
        <p:nvPicPr>
          <p:cNvPr id="30723" name="Picture 5" descr="kůň Přewalského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875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812925"/>
            <a:ext cx="8875713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066800" y="228600"/>
            <a:ext cx="7010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/>
              <a:t>Graf změn průměrných ročních teplot ve střední Evropě během třetihor (a čtvrtohor)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Fauna střední Evropy v období glaciálu</a:t>
            </a:r>
          </a:p>
        </p:txBody>
      </p:sp>
      <p:pic>
        <p:nvPicPr>
          <p:cNvPr id="31747" name="Picture 4" descr="sajga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"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Fauna střední Evropy v období glaciálu</a:t>
            </a:r>
          </a:p>
        </p:txBody>
      </p:sp>
      <p:pic>
        <p:nvPicPr>
          <p:cNvPr id="32771" name="Picture 5" descr="sajg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038"/>
            <a:ext cx="9144000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Fauna střední Evropy v období glaciálu</a:t>
            </a:r>
          </a:p>
        </p:txBody>
      </p:sp>
      <p:pic>
        <p:nvPicPr>
          <p:cNvPr id="33795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9463"/>
            <a:ext cx="9144000" cy="6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Fauna střední Evropy v období glaciálu</a:t>
            </a:r>
          </a:p>
        </p:txBody>
      </p:sp>
      <p:pic>
        <p:nvPicPr>
          <p:cNvPr id="34819" name="Picture 6" descr="Megace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37719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7" descr="Megaceros a vl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30940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026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Fauna střední Evropy v období glaciálu</a:t>
            </a:r>
          </a:p>
        </p:txBody>
      </p:sp>
      <p:pic>
        <p:nvPicPr>
          <p:cNvPr id="3584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867" r="1125" b="1431"/>
          <a:stretch>
            <a:fillRect/>
          </a:stretch>
        </p:blipFill>
        <p:spPr bwMode="auto">
          <a:xfrm>
            <a:off x="0" y="779463"/>
            <a:ext cx="9144000" cy="6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Fauna střední Evropy v období glaciálu</a:t>
            </a:r>
          </a:p>
        </p:txBody>
      </p:sp>
      <p:pic>
        <p:nvPicPr>
          <p:cNvPr id="36867" name="Picture 5" descr="cave-lion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188" r="583" b="10219"/>
          <a:stretch>
            <a:fillRect/>
          </a:stretch>
        </p:blipFill>
        <p:spPr bwMode="auto">
          <a:xfrm>
            <a:off x="0" y="2344738"/>
            <a:ext cx="9144000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Fauna střední Evropy v období glaciálu</a:t>
            </a:r>
          </a:p>
        </p:txBody>
      </p:sp>
      <p:pic>
        <p:nvPicPr>
          <p:cNvPr id="37891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038"/>
            <a:ext cx="9145588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Fauna střední Evropy v období glaciálu</a:t>
            </a:r>
          </a:p>
        </p:txBody>
      </p:sp>
      <p:pic>
        <p:nvPicPr>
          <p:cNvPr id="38915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400"/>
            <a:ext cx="9144000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7"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83820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90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90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90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Hlavní zdroje informací o přírodě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/>
              <a:t>ve čtvrtohorách (pleistocénu)</a:t>
            </a:r>
          </a:p>
          <a:p>
            <a:pPr>
              <a:spcBef>
                <a:spcPct val="35000"/>
              </a:spcBef>
              <a:buFontTx/>
              <a:buNone/>
            </a:pPr>
            <a:r>
              <a:rPr lang="cs-CZ" altLang="cs-CZ" sz="2400"/>
              <a:t>„klasické“ geologické informace - stratigrafie hornin a půd, vrty																								v oceánských sedimentech,																										stopy po činnosti ledovců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8229600" cy="653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90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90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90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pozdní pliocén (-2,3 až 1,8 milionu let)</a:t>
            </a:r>
          </a:p>
          <a:p>
            <a:pPr>
              <a:spcBef>
                <a:spcPct val="30000"/>
              </a:spcBef>
              <a:buFontTx/>
              <a:buNone/>
            </a:pPr>
            <a:r>
              <a:rPr lang="cs-CZ" altLang="cs-CZ" sz="2400"/>
              <a:t>- výzdvih Tibetské plošiny</a:t>
            </a:r>
          </a:p>
          <a:p>
            <a:pPr>
              <a:spcBef>
                <a:spcPct val="30000"/>
              </a:spcBef>
              <a:buFontTx/>
              <a:buNone/>
            </a:pPr>
            <a:r>
              <a:rPr lang="cs-CZ" altLang="cs-CZ" sz="2400"/>
              <a:t>- pokles Skotsko-grónského (faersko-islandského) podmořského	prahu do	hloubky 1.300 m </a:t>
            </a:r>
            <a:r>
              <a:rPr lang="cs-CZ" altLang="cs-CZ" sz="2400">
                <a:sym typeface="Symbol" panose="05050102010706020507" pitchFamily="18" charset="2"/>
              </a:rPr>
              <a:t></a:t>
            </a:r>
            <a:r>
              <a:rPr lang="cs-CZ" altLang="cs-CZ" sz="2400"/>
              <a:t> změna oceánské cirkulace:	pronikání teplé	vody z rovníkové oblasti dále na sever, v oblasti	styku s chladným severským vzduchem odpar </a:t>
            </a:r>
            <a:r>
              <a:rPr lang="cs-CZ" altLang="cs-CZ" sz="2400">
                <a:sym typeface="Symbol" panose="05050102010706020507" pitchFamily="18" charset="2"/>
              </a:rPr>
              <a:t></a:t>
            </a:r>
            <a:r>
              <a:rPr lang="cs-CZ" altLang="cs-CZ" sz="2400"/>
              <a:t> sníh </a:t>
            </a:r>
            <a:r>
              <a:rPr lang="cs-CZ" altLang="cs-CZ" sz="2400">
                <a:sym typeface="Symbol" panose="05050102010706020507" pitchFamily="18" charset="2"/>
              </a:rPr>
              <a:t></a:t>
            </a:r>
            <a:r>
              <a:rPr lang="cs-CZ" altLang="cs-CZ" sz="2400"/>
              <a:t> růst	severního kontinentálního ledovce</a:t>
            </a:r>
          </a:p>
          <a:p>
            <a:pPr>
              <a:spcBef>
                <a:spcPct val="30000"/>
              </a:spcBef>
              <a:buFontTx/>
              <a:buNone/>
            </a:pPr>
            <a:r>
              <a:rPr lang="cs-CZ" altLang="cs-CZ" sz="2400"/>
              <a:t>- zintensivnění vulkanické činnosti (doprovodný jev tektonického		neklidu) </a:t>
            </a:r>
            <a:r>
              <a:rPr lang="cs-CZ" altLang="cs-CZ" sz="2400">
                <a:sym typeface="Symbol" panose="05050102010706020507" pitchFamily="18" charset="2"/>
              </a:rPr>
              <a:t></a:t>
            </a:r>
            <a:r>
              <a:rPr lang="cs-CZ" altLang="cs-CZ" sz="2400"/>
              <a:t> velké množství prachu v ovzduší </a:t>
            </a:r>
            <a:r>
              <a:rPr lang="cs-CZ" altLang="cs-CZ" sz="2400">
                <a:sym typeface="Symbol" panose="05050102010706020507" pitchFamily="18" charset="2"/>
              </a:rPr>
              <a:t></a:t>
            </a:r>
            <a:r>
              <a:rPr lang="cs-CZ" altLang="cs-CZ" sz="2400"/>
              <a:t> větší množství		sluneční energie odraženo do kosmického prostoru </a:t>
            </a:r>
            <a:r>
              <a:rPr lang="cs-CZ" altLang="cs-CZ" sz="2400">
                <a:sym typeface="Symbol" panose="05050102010706020507" pitchFamily="18" charset="2"/>
              </a:rPr>
              <a:t></a:t>
            </a:r>
            <a:r>
              <a:rPr lang="cs-CZ" altLang="cs-CZ" sz="2400"/>
              <a:t> zrychlení		ochlazování zemského klimatu</a:t>
            </a:r>
          </a:p>
          <a:p>
            <a:pPr algn="ctr">
              <a:spcBef>
                <a:spcPct val="30000"/>
              </a:spcBef>
              <a:buFontTx/>
              <a:buNone/>
            </a:pPr>
            <a:r>
              <a:rPr lang="cs-CZ" altLang="cs-CZ" sz="2400">
                <a:sym typeface="Symbol" panose="05050102010706020507" pitchFamily="18" charset="2"/>
              </a:rPr>
              <a:t></a:t>
            </a:r>
            <a:endParaRPr lang="cs-CZ" altLang="cs-CZ" sz="2400"/>
          </a:p>
          <a:p>
            <a:pPr algn="ctr">
              <a:spcBef>
                <a:spcPct val="30000"/>
              </a:spcBef>
              <a:buFontTx/>
              <a:buNone/>
            </a:pPr>
            <a:r>
              <a:rPr lang="cs-CZ" altLang="cs-CZ" sz="2400"/>
              <a:t>změna klimatického chodu planety</a:t>
            </a:r>
          </a:p>
          <a:p>
            <a:pPr algn="ctr">
              <a:spcBef>
                <a:spcPct val="30000"/>
              </a:spcBef>
              <a:buFontTx/>
              <a:buNone/>
            </a:pPr>
            <a:r>
              <a:rPr lang="cs-CZ" altLang="cs-CZ" sz="2400">
                <a:sym typeface="Symbol" panose="05050102010706020507" pitchFamily="18" charset="2"/>
              </a:rPr>
              <a:t></a:t>
            </a:r>
            <a:endParaRPr lang="cs-CZ" altLang="cs-CZ" sz="2400"/>
          </a:p>
          <a:p>
            <a:pPr algn="ctr">
              <a:spcBef>
                <a:spcPct val="30000"/>
              </a:spcBef>
              <a:buFontTx/>
              <a:buNone/>
            </a:pPr>
            <a:r>
              <a:rPr lang="cs-CZ" altLang="cs-CZ" sz="2400"/>
              <a:t>začátek střídání dob ledových a meziledových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857250"/>
            <a:ext cx="9128125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1"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1"/>
          <a:stretch>
            <a:fillRect/>
          </a:stretch>
        </p:blipFill>
        <p:spPr bwMode="auto">
          <a:xfrm>
            <a:off x="2449513" y="0"/>
            <a:ext cx="421005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8382000" cy="578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90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90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90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Hlavní zdroje informací o přírodě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/>
              <a:t>ve čtvrtohorách (pleistocénu)</a:t>
            </a:r>
          </a:p>
          <a:p>
            <a:pPr>
              <a:spcBef>
                <a:spcPct val="35000"/>
              </a:spcBef>
              <a:buFontTx/>
              <a:buNone/>
            </a:pPr>
            <a:r>
              <a:rPr lang="cs-CZ" altLang="cs-CZ" sz="2400"/>
              <a:t>„klasické“ geologické informace - stratigrafie hornin a půd, vrty																								v oceánských sedimentech,																										stopy po činnosti ledovců</a:t>
            </a:r>
          </a:p>
          <a:p>
            <a:pPr>
              <a:spcBef>
                <a:spcPct val="35000"/>
              </a:spcBef>
              <a:buFontTx/>
              <a:buNone/>
            </a:pPr>
            <a:r>
              <a:rPr lang="cs-CZ" altLang="cs-CZ" sz="2400"/>
              <a:t>ledovcové vrty - informace o změnách složení atmosféry, teploty,													vlhkosti, sluneční aktivity, rychlosti a směru															větru, sopečné aktivity</a:t>
            </a:r>
          </a:p>
          <a:p>
            <a:pPr>
              <a:spcBef>
                <a:spcPct val="35000"/>
              </a:spcBef>
              <a:buFontTx/>
              <a:buNone/>
            </a:pPr>
            <a:r>
              <a:rPr lang="cs-CZ" altLang="cs-CZ" sz="2400"/>
              <a:t>palynologie +/vs. rostlinné zbytky (šišky, semena, kusy dřeva,																											uhlíky) - hlavně v rašelinách</a:t>
            </a:r>
          </a:p>
          <a:p>
            <a:pPr>
              <a:spcBef>
                <a:spcPct val="35000"/>
              </a:spcBef>
              <a:buFontTx/>
              <a:buNone/>
            </a:pPr>
            <a:r>
              <a:rPr lang="cs-CZ" altLang="cs-CZ" sz="2400"/>
              <a:t>řasy (některé zelené + rozsivky) a lasturnatky - jezerní sedimenty</a:t>
            </a:r>
          </a:p>
          <a:p>
            <a:pPr>
              <a:spcBef>
                <a:spcPct val="35000"/>
              </a:spcBef>
              <a:buFontTx/>
              <a:buNone/>
            </a:pPr>
            <a:r>
              <a:rPr lang="cs-CZ" altLang="cs-CZ" sz="2400"/>
              <a:t>zbytky obratlovců, především savců (kosti, zuby) - krasové oblasti												(thanatocenosy × taphocenosy), asfaltová jezírka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0"/>
            <a:ext cx="476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8382000" cy="6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90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90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90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Hlavní zdroje informací o přírodě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/>
              <a:t>ve čtvrtohorách (pleistocénu)</a:t>
            </a:r>
          </a:p>
          <a:p>
            <a:pPr>
              <a:spcBef>
                <a:spcPct val="35000"/>
              </a:spcBef>
              <a:buFontTx/>
              <a:buNone/>
            </a:pPr>
            <a:r>
              <a:rPr lang="cs-CZ" altLang="cs-CZ" sz="2400"/>
              <a:t>„klasické“ geologické informace - stratigrafie hornin a půd, vrty																								v oceánských sedimentech,																										stopy po činnosti ledovců</a:t>
            </a:r>
          </a:p>
          <a:p>
            <a:pPr>
              <a:spcBef>
                <a:spcPct val="35000"/>
              </a:spcBef>
              <a:buFontTx/>
              <a:buNone/>
            </a:pPr>
            <a:r>
              <a:rPr lang="cs-CZ" altLang="cs-CZ" sz="2400"/>
              <a:t>ledovcové vrty - informace o změnách složení atmosféry, teploty,													vlhkosti, sluneční aktivity, rychlosti a směru															větru, sopečné aktivity</a:t>
            </a:r>
          </a:p>
          <a:p>
            <a:pPr>
              <a:spcBef>
                <a:spcPct val="35000"/>
              </a:spcBef>
              <a:buFontTx/>
              <a:buNone/>
            </a:pPr>
            <a:r>
              <a:rPr lang="cs-CZ" altLang="cs-CZ" sz="2400"/>
              <a:t>palynologie +/vs. rostlinné zbytky (šišky, semena, kusy dřeva,																											uhlíky) - hlavně v rašelinách</a:t>
            </a:r>
          </a:p>
          <a:p>
            <a:pPr>
              <a:spcBef>
                <a:spcPct val="35000"/>
              </a:spcBef>
              <a:buFontTx/>
              <a:buNone/>
            </a:pPr>
            <a:r>
              <a:rPr lang="cs-CZ" altLang="cs-CZ" sz="2400"/>
              <a:t>řasy (některé zelené + rozsivky) a lasturnatky - jezerní sedimenty</a:t>
            </a:r>
          </a:p>
          <a:p>
            <a:pPr>
              <a:spcBef>
                <a:spcPct val="35000"/>
              </a:spcBef>
              <a:buFontTx/>
              <a:buNone/>
            </a:pPr>
            <a:r>
              <a:rPr lang="cs-CZ" altLang="cs-CZ" sz="2400"/>
              <a:t>zbytky obratlovců, především savců (kosti, zuby) - krasové oblasti												(thanatocenosy × taphocenosy), asfaltová jezírka </a:t>
            </a:r>
          </a:p>
          <a:p>
            <a:pPr>
              <a:spcBef>
                <a:spcPct val="35000"/>
              </a:spcBef>
              <a:buFontTx/>
              <a:buNone/>
            </a:pPr>
            <a:r>
              <a:rPr lang="cs-CZ" altLang="cs-CZ" sz="2400"/>
              <a:t>schránky měkkýšů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90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90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90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dirty="0"/>
              <a:t>Jaké podmínky musí nastat, aby začaly ledové doby?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cs-CZ" altLang="cs-CZ" sz="2400" dirty="0"/>
              <a:t>	- určitá „</a:t>
            </a:r>
            <a:r>
              <a:rPr lang="cs-CZ" altLang="cs-CZ" sz="2400" dirty="0" smtClean="0"/>
              <a:t>konstelace</a:t>
            </a:r>
            <a:r>
              <a:rPr lang="cs-CZ" altLang="cs-CZ" sz="2400" dirty="0"/>
              <a:t>“ parametrů </a:t>
            </a:r>
            <a:r>
              <a:rPr lang="cs-CZ" altLang="cs-CZ" sz="2400" dirty="0" err="1"/>
              <a:t>Milankovičových</a:t>
            </a:r>
            <a:r>
              <a:rPr lang="cs-CZ" altLang="cs-CZ" sz="2400" dirty="0"/>
              <a:t> cyklů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Milankovičovy cykly</a:t>
            </a:r>
          </a:p>
        </p:txBody>
      </p:sp>
      <p:pic>
        <p:nvPicPr>
          <p:cNvPr id="7171" name="Picture 4" descr="C:\já\UHK\Biogeografie\obrázky\Milankovic Milut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1125538"/>
            <a:ext cx="2032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3635375" y="4892675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/>
              <a:t>Milutin Milanković</a:t>
            </a: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8153400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90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90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90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Množství slunečního záření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excentricita oběžné dráhy - 0 až 0,06 s periodou cca 100.000 let																			(maximální excentricita - rozdíl mezi																		perihelionem a aphelionem 30%, 																				minimální 0%; v současnosti 7%)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sklon zemské osy - 21,8° do 24,4° s periodou cca 40.000 let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precese zemské osy - perioda cca 26.000 let (vliv gravitačního působení Slunce a Měsíce)</a:t>
            </a:r>
          </a:p>
        </p:txBody>
      </p:sp>
      <p:pic>
        <p:nvPicPr>
          <p:cNvPr id="8195" name="Picture 3" descr="excentricit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45"/>
          <a:stretch>
            <a:fillRect/>
          </a:stretch>
        </p:blipFill>
        <p:spPr bwMode="auto">
          <a:xfrm>
            <a:off x="0" y="3829050"/>
            <a:ext cx="4572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sklon_prece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56113"/>
            <a:ext cx="4572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/>
              <a:t>Milankovičovy cykly</a:t>
            </a:r>
          </a:p>
        </p:txBody>
      </p:sp>
      <p:pic>
        <p:nvPicPr>
          <p:cNvPr id="9219" name="Picture 3" descr="krivky_astr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5"/>
          <a:stretch>
            <a:fillRect/>
          </a:stretch>
        </p:blipFill>
        <p:spPr bwMode="auto">
          <a:xfrm>
            <a:off x="1989138" y="762000"/>
            <a:ext cx="5249862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:\já\UHK\Biogeografie\obrázky\Milankovic Milut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2032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6200" y="6400800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/>
              <a:t>Milutin Milanković</a:t>
            </a: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250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90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90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90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dirty="0"/>
              <a:t>Jaké podmínky musí nastat, aby začaly ledové doby?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cs-CZ" altLang="cs-CZ" sz="2400" dirty="0"/>
              <a:t>	- určitá „</a:t>
            </a:r>
            <a:r>
              <a:rPr lang="cs-CZ" altLang="cs-CZ" sz="2400" dirty="0" smtClean="0"/>
              <a:t>konstelace</a:t>
            </a:r>
            <a:r>
              <a:rPr lang="cs-CZ" altLang="cs-CZ" sz="2400" dirty="0"/>
              <a:t>“ parametrů </a:t>
            </a:r>
            <a:r>
              <a:rPr lang="cs-CZ" altLang="cs-CZ" sz="2400" dirty="0" err="1"/>
              <a:t>Milankovičových</a:t>
            </a:r>
            <a:r>
              <a:rPr lang="cs-CZ" altLang="cs-CZ" sz="2400" dirty="0"/>
              <a:t> cyklů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cs-CZ" altLang="cs-CZ" sz="2400" dirty="0"/>
              <a:t>	- dostatečně velká a vysoká pevnina v polární oblasti, mimo vliv							teplých mořských proudů a s určitým minimálním přísunem srážek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cs-CZ" altLang="cs-CZ" sz="2400" dirty="0"/>
              <a:t>	- relativně nízká koncentrace „skleníkových plynů“ v atmosféře	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"/>
          <a:stretch>
            <a:fillRect/>
          </a:stretch>
        </p:blipFill>
        <p:spPr bwMode="auto">
          <a:xfrm>
            <a:off x="381000" y="2846388"/>
            <a:ext cx="8382000" cy="401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ázdná prezentace">
  <a:themeElements>
    <a:clrScheme name="Prázdná prezenta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ázdná prezenta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Prázdná prezent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ázdná prezenta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Office\Sablony\Prázdná prezentace.pot</Template>
  <TotalTime>621</TotalTime>
  <Words>2135</Words>
  <Application>Microsoft Office PowerPoint</Application>
  <PresentationFormat>Předvádění na obrazovce (4:3)</PresentationFormat>
  <Paragraphs>91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3" baseType="lpstr">
      <vt:lpstr>Times New Roman</vt:lpstr>
      <vt:lpstr>Arial</vt:lpstr>
      <vt:lpstr>Calibri</vt:lpstr>
      <vt:lpstr>Symbol</vt:lpstr>
      <vt:lpstr>Prázdná prezentace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Muzeum východních Čech v HK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Muzeum</dc:creator>
  <cp:lastModifiedBy>Uživatel systému Windows</cp:lastModifiedBy>
  <cp:revision>57</cp:revision>
  <dcterms:created xsi:type="dcterms:W3CDTF">2006-11-28T12:49:39Z</dcterms:created>
  <dcterms:modified xsi:type="dcterms:W3CDTF">2021-11-16T11:52:43Z</dcterms:modified>
</cp:coreProperties>
</file>