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</p:sldMasterIdLst>
  <p:notesMasterIdLst>
    <p:notesMasterId r:id="rId43"/>
  </p:notesMasterIdLst>
  <p:sldIdLst>
    <p:sldId id="258" r:id="rId5"/>
    <p:sldId id="393" r:id="rId6"/>
    <p:sldId id="395" r:id="rId7"/>
    <p:sldId id="394" r:id="rId8"/>
    <p:sldId id="260" r:id="rId9"/>
    <p:sldId id="261" r:id="rId10"/>
    <p:sldId id="324" r:id="rId11"/>
    <p:sldId id="262" r:id="rId12"/>
    <p:sldId id="278" r:id="rId13"/>
    <p:sldId id="281" r:id="rId14"/>
    <p:sldId id="282" r:id="rId15"/>
    <p:sldId id="283" r:id="rId16"/>
    <p:sldId id="284" r:id="rId17"/>
    <p:sldId id="330" r:id="rId18"/>
    <p:sldId id="414" r:id="rId19"/>
    <p:sldId id="415" r:id="rId20"/>
    <p:sldId id="325" r:id="rId21"/>
    <p:sldId id="392" r:id="rId22"/>
    <p:sldId id="304" r:id="rId23"/>
    <p:sldId id="416" r:id="rId24"/>
    <p:sldId id="418" r:id="rId25"/>
    <p:sldId id="419" r:id="rId26"/>
    <p:sldId id="420" r:id="rId27"/>
    <p:sldId id="421" r:id="rId28"/>
    <p:sldId id="422" r:id="rId29"/>
    <p:sldId id="266" r:id="rId30"/>
    <p:sldId id="309" r:id="rId31"/>
    <p:sldId id="310" r:id="rId32"/>
    <p:sldId id="413" r:id="rId33"/>
    <p:sldId id="280" r:id="rId34"/>
    <p:sldId id="287" r:id="rId35"/>
    <p:sldId id="404" r:id="rId36"/>
    <p:sldId id="412" r:id="rId37"/>
    <p:sldId id="406" r:id="rId38"/>
    <p:sldId id="390" r:id="rId39"/>
    <p:sldId id="363" r:id="rId40"/>
    <p:sldId id="385" r:id="rId41"/>
    <p:sldId id="263" r:id="rId42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enia Sans" panose="02000503080000020004" pitchFamily="50" charset="-18"/>
      <p:regular r:id="rId49"/>
      <p:bold r:id="rId50"/>
      <p:italic r:id="rId51"/>
      <p:boldItalic r:id="rId52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 City" id="{D2A79B43-3622-4B1B-8A46-EE1F15784A00}">
          <p14:sldIdLst>
            <p14:sldId id="258"/>
            <p14:sldId id="393"/>
            <p14:sldId id="395"/>
          </p14:sldIdLst>
        </p14:section>
        <p14:section name="University of Hradec Králové" id="{90F51752-76D7-48BD-AD1C-FBE1065232F7}">
          <p14:sldIdLst>
            <p14:sldId id="394"/>
            <p14:sldId id="260"/>
            <p14:sldId id="261"/>
          </p14:sldIdLst>
        </p14:section>
        <p14:section name="Study &amp; Students" id="{A7EA688A-D848-4BB8-A26C-E282763016B7}">
          <p14:sldIdLst>
            <p14:sldId id="324"/>
            <p14:sldId id="262"/>
            <p14:sldId id="278"/>
            <p14:sldId id="281"/>
            <p14:sldId id="282"/>
            <p14:sldId id="283"/>
            <p14:sldId id="284"/>
            <p14:sldId id="330"/>
            <p14:sldId id="414"/>
            <p14:sldId id="415"/>
          </p14:sldIdLst>
        </p14:section>
        <p14:section name="Science &amp; Research" id="{223DB728-CCED-442E-8F46-0B1D9DC93200}">
          <p14:sldIdLst>
            <p14:sldId id="325"/>
            <p14:sldId id="392"/>
            <p14:sldId id="304"/>
            <p14:sldId id="416"/>
            <p14:sldId id="418"/>
            <p14:sldId id="419"/>
            <p14:sldId id="420"/>
            <p14:sldId id="421"/>
            <p14:sldId id="422"/>
            <p14:sldId id="266"/>
            <p14:sldId id="309"/>
            <p14:sldId id="310"/>
            <p14:sldId id="413"/>
            <p14:sldId id="280"/>
            <p14:sldId id="287"/>
            <p14:sldId id="404"/>
            <p14:sldId id="412"/>
            <p14:sldId id="406"/>
            <p14:sldId id="390"/>
          </p14:sldIdLst>
        </p14:section>
        <p14:section name="Future of UHK" id="{C7DE7608-36A2-487B-AF31-530E2D5CF94A}">
          <p14:sldIdLst>
            <p14:sldId id="363"/>
            <p14:sldId id="385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  <p:cmAuthor id="5" name="Strnad Matyáš" initials="SM" lastIdx="6" clrIdx="4">
    <p:extLst>
      <p:ext uri="{19B8F6BF-5375-455C-9EA6-DF929625EA0E}">
        <p15:presenceInfo xmlns:p15="http://schemas.microsoft.com/office/powerpoint/2012/main" userId="S-1-5-21-2318265290-742961591-722532207-82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00"/>
    <a:srgbClr val="BFBFBF"/>
    <a:srgbClr val="009FDF"/>
    <a:srgbClr val="CE0058"/>
    <a:srgbClr val="84BD00"/>
    <a:srgbClr val="009FE3"/>
    <a:srgbClr val="606060"/>
    <a:srgbClr val="8F8F8F"/>
    <a:srgbClr val="E00069"/>
    <a:srgbClr val="F7A4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321" autoAdjust="0"/>
  </p:normalViewPr>
  <p:slideViewPr>
    <p:cSldViewPr snapToGrid="0">
      <p:cViewPr varScale="1">
        <p:scale>
          <a:sx n="99" d="100"/>
          <a:sy n="99" d="100"/>
        </p:scale>
        <p:origin x="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FEP20JGV\UHK%20Prezentace%20-%20Study_data_Lenka_Badinska%20(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strnama1\Documents\International%20Marketing%20Specialist\Presentation%20UHK\2024\Science_GACR_TACR_data_Edita_Cudova_b&#345;ezen%2024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Other_projects_data_Edita_Cudova_b&#345;ezen%2024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Other_projects_data_Edita_Cudova_b&#345;ezen%2024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Kopie%20-%20Technology%20Transfer_2023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Kopie%20-%20Technology%20Transfer_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AppData\Local\Microsoft\Windows\INetCache\Content.Outlook\FEP20JGV\UHK%20Prezentace%20-%20Study_data_Lenka_Badinska%20(00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Publications_Radek_Vejvod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prezentace%20uhk%20revize%20a%20dopln&#283;n&#237;%20Vejvoda%203_2024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locha\V&#283;da%20a%20RIV\2024\data%20do%20prezentace%20UHK%20-%20Maty&#225;&#353;%20Strnad\Science_WOS_a_Scopus_data_z_hodnocen&#237;_RVVI_Radek_Vejvod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rnama1\Documents\International%20Marketing%20Specialist\Presentation%20UHK\2024\Science_GACR_TACR_data_Edita_Cudova_b&#345;ezen%2024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445742224551353E-2"/>
          <c:y val="3.4623694026533154E-2"/>
          <c:w val="0.92492386066960719"/>
          <c:h val="0.71815808365383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studenti!$A$6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studenti!$B$6:$H$6</c:f>
              <c:numCache>
                <c:formatCode>General</c:formatCode>
                <c:ptCount val="7"/>
                <c:pt idx="0">
                  <c:v>66</c:v>
                </c:pt>
                <c:pt idx="1">
                  <c:v>83</c:v>
                </c:pt>
                <c:pt idx="2">
                  <c:v>92</c:v>
                </c:pt>
                <c:pt idx="3">
                  <c:v>29</c:v>
                </c:pt>
                <c:pt idx="4">
                  <c:v>78</c:v>
                </c:pt>
                <c:pt idx="5">
                  <c:v>98</c:v>
                </c:pt>
                <c:pt idx="6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C-4895-9688-803C16BAFFEB}"/>
            </c:ext>
          </c:extLst>
        </c:ser>
        <c:ser>
          <c:idx val="1"/>
          <c:order val="1"/>
          <c:tx>
            <c:strRef>
              <c:f>studenti!$A$7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studenti!$B$7:$H$7</c:f>
              <c:numCache>
                <c:formatCode>General</c:formatCode>
                <c:ptCount val="7"/>
                <c:pt idx="0">
                  <c:v>123</c:v>
                </c:pt>
                <c:pt idx="1">
                  <c:v>132</c:v>
                </c:pt>
                <c:pt idx="2">
                  <c:v>143</c:v>
                </c:pt>
                <c:pt idx="3">
                  <c:v>72</c:v>
                </c:pt>
                <c:pt idx="4">
                  <c:v>108</c:v>
                </c:pt>
                <c:pt idx="5">
                  <c:v>201</c:v>
                </c:pt>
                <c:pt idx="6">
                  <c:v>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CC-4895-9688-803C16BAFFEB}"/>
            </c:ext>
          </c:extLst>
        </c:ser>
        <c:ser>
          <c:idx val="2"/>
          <c:order val="2"/>
          <c:tx>
            <c:strRef>
              <c:f>studenti!$A$8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studenti!$B$8:$H$8</c:f>
              <c:numCache>
                <c:formatCode>General</c:formatCode>
                <c:ptCount val="7"/>
                <c:pt idx="0">
                  <c:v>111</c:v>
                </c:pt>
                <c:pt idx="1">
                  <c:v>106</c:v>
                </c:pt>
                <c:pt idx="2">
                  <c:v>122</c:v>
                </c:pt>
                <c:pt idx="3">
                  <c:v>41</c:v>
                </c:pt>
                <c:pt idx="4">
                  <c:v>120</c:v>
                </c:pt>
                <c:pt idx="5">
                  <c:v>188</c:v>
                </c:pt>
                <c:pt idx="6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CC-4895-9688-803C16BAFFEB}"/>
            </c:ext>
          </c:extLst>
        </c:ser>
        <c:ser>
          <c:idx val="3"/>
          <c:order val="3"/>
          <c:tx>
            <c:strRef>
              <c:f>studenti!$A$9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studenti!$B$5:$H$5</c:f>
              <c:strCache>
                <c:ptCount val="7"/>
                <c:pt idx="0">
                  <c:v>2017/18</c:v>
                </c:pt>
                <c:pt idx="1">
                  <c:v>2018/19</c:v>
                </c:pt>
                <c:pt idx="2">
                  <c:v>2019/20</c:v>
                </c:pt>
                <c:pt idx="3">
                  <c:v>2020/21</c:v>
                </c:pt>
                <c:pt idx="4">
                  <c:v>2021/22</c:v>
                </c:pt>
                <c:pt idx="5">
                  <c:v>2022/23</c:v>
                </c:pt>
                <c:pt idx="6">
                  <c:v>2023/24</c:v>
                </c:pt>
              </c:strCache>
            </c:strRef>
          </c:cat>
          <c:val>
            <c:numRef>
              <c:f>studenti!$B$9:$H$9</c:f>
              <c:numCache>
                <c:formatCode>General</c:formatCode>
                <c:ptCount val="7"/>
                <c:pt idx="0">
                  <c:v>28</c:v>
                </c:pt>
                <c:pt idx="1">
                  <c:v>37</c:v>
                </c:pt>
                <c:pt idx="2">
                  <c:v>30</c:v>
                </c:pt>
                <c:pt idx="3">
                  <c:v>19</c:v>
                </c:pt>
                <c:pt idx="4">
                  <c:v>28</c:v>
                </c:pt>
                <c:pt idx="5">
                  <c:v>45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CC-4895-9688-803C16BAF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The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Czech Science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Foundation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– </a:t>
            </a:r>
            <a:b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</a:b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number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of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projects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by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faculties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</a:t>
            </a:r>
            <a:r>
              <a:rPr lang="cs-CZ" sz="2000" b="0" i="0" u="none" strike="noStrike" baseline="0" dirty="0">
                <a:solidFill>
                  <a:schemeClr val="tx1"/>
                </a:solidFill>
              </a:rPr>
              <a:t> </a:t>
            </a:r>
            <a:endParaRPr lang="cs-CZ" sz="20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9380234505862647E-2"/>
          <c:y val="0.22783140283140282"/>
          <c:w val="0.91758793969849251"/>
          <c:h val="0.405644666712393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List1!$L$4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BFBFBF">
                <a:lumMod val="50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List1!$L$5:$L$8</c:f>
              <c:numCache>
                <c:formatCode>General</c:formatCode>
                <c:ptCount val="4"/>
                <c:pt idx="0">
                  <c:v>3</c:v>
                </c:pt>
                <c:pt idx="1">
                  <c:v>2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E9-459E-9B01-D5211573D3A5}"/>
            </c:ext>
          </c:extLst>
        </c:ser>
        <c:ser>
          <c:idx val="1"/>
          <c:order val="1"/>
          <c:tx>
            <c:strRef>
              <c:f>List1!$M$4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BFBFBF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List1!$M$5:$M$8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E9-459E-9B01-D5211573D3A5}"/>
            </c:ext>
          </c:extLst>
        </c:ser>
        <c:ser>
          <c:idx val="2"/>
          <c:order val="2"/>
          <c:tx>
            <c:strRef>
              <c:f>List1!$N$4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List1!$N$5:$N$8</c:f>
              <c:numCache>
                <c:formatCode>General</c:formatCode>
                <c:ptCount val="4"/>
                <c:pt idx="0">
                  <c:v>9</c:v>
                </c:pt>
                <c:pt idx="1">
                  <c:v>2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E9-459E-9B01-D5211573D3A5}"/>
            </c:ext>
          </c:extLst>
        </c:ser>
        <c:ser>
          <c:idx val="3"/>
          <c:order val="3"/>
          <c:tx>
            <c:strRef>
              <c:f>List1!$O$4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7A4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List1!$O$5:$O$8</c:f>
              <c:numCache>
                <c:formatCode>General</c:formatCode>
                <c:ptCount val="4"/>
                <c:pt idx="0">
                  <c:v>12</c:v>
                </c:pt>
                <c:pt idx="1">
                  <c:v>2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E9-459E-9B01-D5211573D3A5}"/>
            </c:ext>
          </c:extLst>
        </c:ser>
        <c:ser>
          <c:idx val="4"/>
          <c:order val="4"/>
          <c:tx>
            <c:strRef>
              <c:f>List1!$P$4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89BD2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List1!$P$5:$P$8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E9-459E-9B01-D5211573D3A5}"/>
            </c:ext>
          </c:extLst>
        </c:ser>
        <c:ser>
          <c:idx val="5"/>
          <c:order val="5"/>
          <c:tx>
            <c:strRef>
              <c:f>List1!$Q$4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List1!$Q$5:$Q$8</c:f>
              <c:numCache>
                <c:formatCode>General</c:formatCode>
                <c:ptCount val="4"/>
                <c:pt idx="0">
                  <c:v>9</c:v>
                </c:pt>
                <c:pt idx="1">
                  <c:v>1</c:v>
                </c:pt>
                <c:pt idx="2">
                  <c:v>0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FE9-459E-9B01-D5211573D3A5}"/>
            </c:ext>
          </c:extLst>
        </c:ser>
        <c:ser>
          <c:idx val="6"/>
          <c:order val="6"/>
          <c:tx>
            <c:strRef>
              <c:f>List1!$R$4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0006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List1!$R$5:$R$8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0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FE9-459E-9B01-D5211573D3A5}"/>
            </c:ext>
          </c:extLst>
        </c:ser>
        <c:ser>
          <c:idx val="7"/>
          <c:order val="7"/>
          <c:tx>
            <c:strRef>
              <c:f>List1!$S$4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List1!$K$5:$K$8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List1!$S$5:$S$8</c:f>
              <c:numCache>
                <c:formatCode>General</c:formatCode>
                <c:ptCount val="4"/>
                <c:pt idx="0">
                  <c:v>10</c:v>
                </c:pt>
                <c:pt idx="1">
                  <c:v>1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FE9-459E-9B01-D5211573D3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1945136"/>
        <c:axId val="971950960"/>
      </c:barChart>
      <c:catAx>
        <c:axId val="97194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50960"/>
        <c:crosses val="autoZero"/>
        <c:auto val="1"/>
        <c:lblAlgn val="ctr"/>
        <c:lblOffset val="100"/>
        <c:noMultiLvlLbl val="0"/>
      </c:catAx>
      <c:valAx>
        <c:axId val="97195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194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05530394399963"/>
          <c:y val="0.91699342238090675"/>
          <c:w val="0.57420287131194037"/>
          <c:h val="5.97882543163117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err="1">
                <a:solidFill>
                  <a:schemeClr val="tx1"/>
                </a:solidFill>
              </a:rPr>
              <a:t>Other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projects</a:t>
            </a:r>
            <a:r>
              <a:rPr lang="cs-CZ" sz="1600" b="1">
                <a:solidFill>
                  <a:schemeClr val="tx1"/>
                </a:solidFill>
              </a:rPr>
              <a:t> by </a:t>
            </a:r>
            <a:r>
              <a:rPr lang="cs-CZ" sz="1600" b="1" err="1">
                <a:solidFill>
                  <a:schemeClr val="tx1"/>
                </a:solidFill>
              </a:rPr>
              <a:t>faculties</a:t>
            </a:r>
            <a:r>
              <a:rPr lang="cs-CZ" sz="1600" b="1">
                <a:solidFill>
                  <a:schemeClr val="tx1"/>
                </a:solidFill>
              </a:rPr>
              <a:t> (</a:t>
            </a:r>
            <a:r>
              <a:rPr lang="cs-CZ" sz="1600" b="1" err="1">
                <a:solidFill>
                  <a:schemeClr val="tx1"/>
                </a:solidFill>
              </a:rPr>
              <a:t>used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funds</a:t>
            </a:r>
            <a:r>
              <a:rPr lang="cs-CZ" sz="1600" b="1">
                <a:solidFill>
                  <a:schemeClr val="tx1"/>
                </a:solidFill>
              </a:rPr>
              <a:t> in EUR)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479594344814427E-2"/>
          <c:y val="0.17010046060842288"/>
          <c:w val="0.89879052098935197"/>
          <c:h val="0.556450431949203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Philosophical Faculty 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List1!$C$4:$L$4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112480</c:v>
                </c:pt>
                <c:pt idx="9">
                  <c:v>42708.333333333336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2D-4DDF-A6B3-B4C0DEEA7227}"/>
            </c:ext>
          </c:extLst>
        </c:ser>
        <c:ser>
          <c:idx val="1"/>
          <c:order val="1"/>
          <c:tx>
            <c:strRef>
              <c:f>List1!$B$5</c:f>
              <c:strCache>
                <c:ptCount val="1"/>
                <c:pt idx="0">
                  <c:v>Faculty of Informatics and Management 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List1!$C$5:$L$5</c:f>
              <c:numCache>
                <c:formatCode>#,##0</c:formatCode>
                <c:ptCount val="10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24889</c:v>
                </c:pt>
                <c:pt idx="5">
                  <c:v>7840</c:v>
                </c:pt>
                <c:pt idx="6">
                  <c:v>55596</c:v>
                </c:pt>
                <c:pt idx="7">
                  <c:v>187486</c:v>
                </c:pt>
                <c:pt idx="8">
                  <c:v>376196.75</c:v>
                </c:pt>
                <c:pt idx="9">
                  <c:v>438343.875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2D-4DDF-A6B3-B4C0DEEA7227}"/>
            </c:ext>
          </c:extLst>
        </c:ser>
        <c:ser>
          <c:idx val="2"/>
          <c:order val="2"/>
          <c:tx>
            <c:strRef>
              <c:f>List1!$B$6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List1!$C$6:$L$6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7470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108584.93083333333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2D-4DDF-A6B3-B4C0DEEA7227}"/>
            </c:ext>
          </c:extLst>
        </c:ser>
        <c:ser>
          <c:idx val="3"/>
          <c:order val="3"/>
          <c:tx>
            <c:strRef>
              <c:f>List1!$B$7</c:f>
              <c:strCache>
                <c:ptCount val="1"/>
                <c:pt idx="0">
                  <c:v>Faculty of Science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List1!$C$3:$L$3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List1!$C$7:$L$7</c:f>
              <c:numCache>
                <c:formatCode>#,##0</c:formatCode>
                <c:ptCount val="10"/>
                <c:pt idx="0">
                  <c:v>0</c:v>
                </c:pt>
                <c:pt idx="1">
                  <c:v>39409</c:v>
                </c:pt>
                <c:pt idx="2">
                  <c:v>9627</c:v>
                </c:pt>
                <c:pt idx="3">
                  <c:v>14973</c:v>
                </c:pt>
                <c:pt idx="4">
                  <c:v>34468</c:v>
                </c:pt>
                <c:pt idx="5">
                  <c:v>262197</c:v>
                </c:pt>
                <c:pt idx="6">
                  <c:v>296065</c:v>
                </c:pt>
                <c:pt idx="7">
                  <c:v>332520</c:v>
                </c:pt>
                <c:pt idx="8">
                  <c:v>364396.83333333331</c:v>
                </c:pt>
                <c:pt idx="9">
                  <c:v>328565.08333333331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12D-4DDF-A6B3-B4C0DEEA72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79871451506492"/>
          <c:y val="0.82048984814851855"/>
          <c:w val="0.79939183367566835"/>
          <c:h val="0.179510151851481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err="1">
                <a:solidFill>
                  <a:schemeClr val="tx1"/>
                </a:solidFill>
              </a:rPr>
              <a:t>Other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projects</a:t>
            </a:r>
            <a:r>
              <a:rPr lang="cs-CZ" sz="1600" b="1">
                <a:solidFill>
                  <a:schemeClr val="tx1"/>
                </a:solidFill>
              </a:rPr>
              <a:t> by </a:t>
            </a:r>
            <a:r>
              <a:rPr lang="cs-CZ" sz="1600" b="1" err="1">
                <a:solidFill>
                  <a:schemeClr val="tx1"/>
                </a:solidFill>
              </a:rPr>
              <a:t>provider</a:t>
            </a:r>
            <a:r>
              <a:rPr lang="cs-CZ" sz="1600" b="1">
                <a:solidFill>
                  <a:schemeClr val="tx1"/>
                </a:solidFill>
              </a:rPr>
              <a:t> (</a:t>
            </a:r>
            <a:r>
              <a:rPr lang="cs-CZ" sz="1600" b="1" err="1">
                <a:solidFill>
                  <a:schemeClr val="tx1"/>
                </a:solidFill>
              </a:rPr>
              <a:t>used</a:t>
            </a:r>
            <a:r>
              <a:rPr lang="cs-CZ" sz="1600" b="1">
                <a:solidFill>
                  <a:schemeClr val="tx1"/>
                </a:solidFill>
              </a:rPr>
              <a:t> </a:t>
            </a:r>
            <a:r>
              <a:rPr lang="cs-CZ" sz="1600" b="1" err="1">
                <a:solidFill>
                  <a:schemeClr val="tx1"/>
                </a:solidFill>
              </a:rPr>
              <a:t>funds</a:t>
            </a:r>
            <a:r>
              <a:rPr lang="cs-CZ" sz="1600" b="1">
                <a:solidFill>
                  <a:schemeClr val="tx1"/>
                </a:solidFill>
              </a:rPr>
              <a:t> in EUR)</a:t>
            </a:r>
          </a:p>
        </c:rich>
      </c:tx>
      <c:layout>
        <c:manualLayout>
          <c:xMode val="edge"/>
          <c:yMode val="edge"/>
          <c:x val="0.13301310847963199"/>
          <c:y val="2.79317322072666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148218017417324"/>
          <c:y val="0.12593865728418452"/>
          <c:w val="0.8538233017967074"/>
          <c:h val="0.532884905780313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List1!$B$12</c:f>
              <c:strCache>
                <c:ptCount val="1"/>
                <c:pt idx="0">
                  <c:v>Ministry of Culture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List1!$C$12:$L$12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74362</c:v>
                </c:pt>
                <c:pt idx="3">
                  <c:v>101440</c:v>
                </c:pt>
                <c:pt idx="4">
                  <c:v>188714</c:v>
                </c:pt>
                <c:pt idx="5">
                  <c:v>203069</c:v>
                </c:pt>
                <c:pt idx="6">
                  <c:v>126713</c:v>
                </c:pt>
                <c:pt idx="7">
                  <c:v>112992</c:v>
                </c:pt>
                <c:pt idx="8">
                  <c:v>112479.58333333333</c:v>
                </c:pt>
                <c:pt idx="9">
                  <c:v>188418.25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B2-46BA-9CDB-247BE945814E}"/>
            </c:ext>
          </c:extLst>
        </c:ser>
        <c:ser>
          <c:idx val="1"/>
          <c:order val="1"/>
          <c:tx>
            <c:strRef>
              <c:f>List1!$B$13</c:f>
              <c:strCache>
                <c:ptCount val="1"/>
                <c:pt idx="0">
                  <c:v>Ministry of Foreign Affairs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List1!$C$13:$L$13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2741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B2-46BA-9CDB-247BE945814E}"/>
            </c:ext>
          </c:extLst>
        </c:ser>
        <c:ser>
          <c:idx val="2"/>
          <c:order val="2"/>
          <c:tx>
            <c:strRef>
              <c:f>List1!$B$14</c:f>
              <c:strCache>
                <c:ptCount val="1"/>
                <c:pt idx="0">
                  <c:v>Ministry of Health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List1!$C$14:$L$14</c:f>
              <c:numCache>
                <c:formatCode>#,##0</c:formatCode>
                <c:ptCount val="10"/>
                <c:pt idx="0">
                  <c:v>6570</c:v>
                </c:pt>
                <c:pt idx="1">
                  <c:v>0</c:v>
                </c:pt>
                <c:pt idx="2">
                  <c:v>0</c:v>
                </c:pt>
                <c:pt idx="3">
                  <c:v>3426</c:v>
                </c:pt>
                <c:pt idx="4">
                  <c:v>34408</c:v>
                </c:pt>
                <c:pt idx="5">
                  <c:v>129425</c:v>
                </c:pt>
                <c:pt idx="6">
                  <c:v>151091</c:v>
                </c:pt>
                <c:pt idx="7">
                  <c:v>179016</c:v>
                </c:pt>
                <c:pt idx="8">
                  <c:v>218250</c:v>
                </c:pt>
                <c:pt idx="9">
                  <c:v>106583.33333333333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B2-46BA-9CDB-247BE945814E}"/>
            </c:ext>
          </c:extLst>
        </c:ser>
        <c:ser>
          <c:idx val="3"/>
          <c:order val="3"/>
          <c:tx>
            <c:strRef>
              <c:f>List1!$B$15</c:f>
              <c:strCache>
                <c:ptCount val="1"/>
                <c:pt idx="0">
                  <c:v>Ministry of Industry and Trade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List1!$C$15:$L$15</c:f>
              <c:numCache>
                <c:formatCode>#,##0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24889</c:v>
                </c:pt>
                <c:pt idx="5">
                  <c:v>111290</c:v>
                </c:pt>
                <c:pt idx="6">
                  <c:v>183887</c:v>
                </c:pt>
                <c:pt idx="7">
                  <c:v>340990</c:v>
                </c:pt>
                <c:pt idx="8">
                  <c:v>522343.58333333331</c:v>
                </c:pt>
                <c:pt idx="9">
                  <c:v>623200.625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B2-46BA-9CDB-247BE945814E}"/>
            </c:ext>
          </c:extLst>
        </c:ser>
        <c:ser>
          <c:idx val="4"/>
          <c:order val="4"/>
          <c:tx>
            <c:strRef>
              <c:f>List1!$B$16</c:f>
              <c:strCache>
                <c:ptCount val="1"/>
                <c:pt idx="0">
                  <c:v>Ministry of the Environment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List1!$C$11:$L$11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List1!$C$16:$L$16</c:f>
              <c:numCache>
                <c:formatCode>#,##0</c:formatCode>
                <c:ptCount val="10"/>
                <c:pt idx="0">
                  <c:v>20099</c:v>
                </c:pt>
                <c:pt idx="1">
                  <c:v>41140</c:v>
                </c:pt>
                <c:pt idx="2">
                  <c:v>45685</c:v>
                </c:pt>
                <c:pt idx="3">
                  <c:v>16263</c:v>
                </c:pt>
                <c:pt idx="4">
                  <c:v>0</c:v>
                </c:pt>
                <c:pt idx="5">
                  <c:v>29332</c:v>
                </c:pt>
                <c:pt idx="6">
                  <c:v>16682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7B2-46BA-9CDB-247BE9458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4111919"/>
        <c:axId val="684108175"/>
      </c:barChart>
      <c:catAx>
        <c:axId val="684111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08175"/>
        <c:crosses val="autoZero"/>
        <c:auto val="1"/>
        <c:lblAlgn val="ctr"/>
        <c:lblOffset val="100"/>
        <c:noMultiLvlLbl val="0"/>
      </c:catAx>
      <c:valAx>
        <c:axId val="684108175"/>
        <c:scaling>
          <c:orientation val="minMax"/>
          <c:max val="65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41119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006511080007767E-2"/>
          <c:y val="0.74844216425443255"/>
          <c:w val="0.94043907566800233"/>
          <c:h val="0.251557835745567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Patent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A-4A44-85EB-CEF1F35E92AB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Granted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4A-4A44-85EB-CEF1F35E92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20515392"/>
        <c:axId val="963758624"/>
      </c:barChart>
      <c:catAx>
        <c:axId val="112051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3758624"/>
        <c:crosses val="autoZero"/>
        <c:auto val="1"/>
        <c:lblAlgn val="ctr"/>
        <c:lblOffset val="100"/>
        <c:noMultiLvlLbl val="0"/>
      </c:catAx>
      <c:valAx>
        <c:axId val="96375862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05153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Utility application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List1!$E$2:$E$9</c:f>
              <c:numCache>
                <c:formatCode>General</c:formatCode>
                <c:ptCount val="8"/>
                <c:pt idx="0">
                  <c:v>2012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List1!$F$2:$F$9</c:f>
              <c:numCache>
                <c:formatCode>General</c:formatCode>
                <c:ptCount val="8"/>
                <c:pt idx="0">
                  <c:v>4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  <c:pt idx="4">
                  <c:v>4</c:v>
                </c:pt>
                <c:pt idx="5">
                  <c:v>2</c:v>
                </c:pt>
                <c:pt idx="6">
                  <c:v>5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F7-48C9-92FF-AC4AC5B223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0297120"/>
        <c:axId val="1006081504"/>
      </c:barChart>
      <c:catAx>
        <c:axId val="1250297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6081504"/>
        <c:crosses val="autoZero"/>
        <c:auto val="1"/>
        <c:lblAlgn val="ctr"/>
        <c:lblOffset val="100"/>
        <c:noMultiLvlLbl val="0"/>
      </c:catAx>
      <c:valAx>
        <c:axId val="100608150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02971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91928025125894E-2"/>
          <c:y val="0.13005677210056771"/>
          <c:w val="0.92837863009059352"/>
          <c:h val="0.6363808690580343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zaměstnanci!$A$4</c:f>
              <c:strCache>
                <c:ptCount val="1"/>
                <c:pt idx="0">
                  <c:v>Faculty of Education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zaměstnanci!$B$4:$H$4</c:f>
              <c:numCache>
                <c:formatCode>General</c:formatCode>
                <c:ptCount val="7"/>
                <c:pt idx="0">
                  <c:v>10</c:v>
                </c:pt>
                <c:pt idx="1">
                  <c:v>7</c:v>
                </c:pt>
                <c:pt idx="2">
                  <c:v>10</c:v>
                </c:pt>
                <c:pt idx="3">
                  <c:v>13</c:v>
                </c:pt>
                <c:pt idx="4">
                  <c:v>13</c:v>
                </c:pt>
                <c:pt idx="5">
                  <c:v>9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6D-4FAC-8F1C-18F1C89471C2}"/>
            </c:ext>
          </c:extLst>
        </c:ser>
        <c:ser>
          <c:idx val="1"/>
          <c:order val="1"/>
          <c:tx>
            <c:strRef>
              <c:f>zaměstnanci!$A$5</c:f>
              <c:strCache>
                <c:ptCount val="1"/>
                <c:pt idx="0">
                  <c:v>Faculty of Informatics and Management</c:v>
                </c:pt>
              </c:strCache>
            </c:strRef>
          </c:tx>
          <c:spPr>
            <a:solidFill>
              <a:srgbClr val="009FD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zaměstnanci!$B$5:$H$5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8</c:v>
                </c:pt>
                <c:pt idx="3">
                  <c:v>22</c:v>
                </c:pt>
                <c:pt idx="4">
                  <c:v>23</c:v>
                </c:pt>
                <c:pt idx="5">
                  <c:v>17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6D-4FAC-8F1C-18F1C89471C2}"/>
            </c:ext>
          </c:extLst>
        </c:ser>
        <c:ser>
          <c:idx val="2"/>
          <c:order val="2"/>
          <c:tx>
            <c:strRef>
              <c:f>zaměstnanci!$A$6</c:f>
              <c:strCache>
                <c:ptCount val="1"/>
                <c:pt idx="0">
                  <c:v>Philosophical Faculty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zaměstnanci!$B$6:$H$6</c:f>
              <c:numCache>
                <c:formatCode>General</c:formatCode>
                <c:ptCount val="7"/>
                <c:pt idx="0">
                  <c:v>15</c:v>
                </c:pt>
                <c:pt idx="1">
                  <c:v>15</c:v>
                </c:pt>
                <c:pt idx="2">
                  <c:v>26</c:v>
                </c:pt>
                <c:pt idx="3">
                  <c:v>37</c:v>
                </c:pt>
                <c:pt idx="4">
                  <c:v>31</c:v>
                </c:pt>
                <c:pt idx="5">
                  <c:v>21</c:v>
                </c:pt>
                <c:pt idx="6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6D-4FAC-8F1C-18F1C89471C2}"/>
            </c:ext>
          </c:extLst>
        </c:ser>
        <c:ser>
          <c:idx val="3"/>
          <c:order val="3"/>
          <c:tx>
            <c:strRef>
              <c:f>zaměstnanci!$A$7</c:f>
              <c:strCache>
                <c:ptCount val="1"/>
                <c:pt idx="0">
                  <c:v>Faculty of Science 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zaměstnanci!$B$7:$H$7</c:f>
              <c:numCache>
                <c:formatCode>General</c:formatCode>
                <c:ptCount val="7"/>
                <c:pt idx="0">
                  <c:v>11</c:v>
                </c:pt>
                <c:pt idx="1">
                  <c:v>15</c:v>
                </c:pt>
                <c:pt idx="2">
                  <c:v>23</c:v>
                </c:pt>
                <c:pt idx="3">
                  <c:v>51</c:v>
                </c:pt>
                <c:pt idx="4">
                  <c:v>40</c:v>
                </c:pt>
                <c:pt idx="5">
                  <c:v>24</c:v>
                </c:pt>
                <c:pt idx="6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6D-4FAC-8F1C-18F1C89471C2}"/>
            </c:ext>
          </c:extLst>
        </c:ser>
        <c:ser>
          <c:idx val="4"/>
          <c:order val="4"/>
          <c:tx>
            <c:strRef>
              <c:f>zaměstnanci!$A$8</c:f>
              <c:strCache>
                <c:ptCount val="1"/>
                <c:pt idx="0">
                  <c:v>Rectorate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86D-4FAC-8F1C-18F1C89471C2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zaměstnanci!$B$3:$H$3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zaměstnanci!$B$8:$H$8</c:f>
              <c:numCache>
                <c:formatCode>General</c:formatCode>
                <c:ptCount val="7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8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86D-4FAC-8F1C-18F1C89471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8406640"/>
        <c:axId val="398402376"/>
      </c:barChart>
      <c:catAx>
        <c:axId val="39840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2376"/>
        <c:crosses val="autoZero"/>
        <c:auto val="1"/>
        <c:lblAlgn val="ctr"/>
        <c:lblOffset val="100"/>
        <c:noMultiLvlLbl val="0"/>
      </c:catAx>
      <c:valAx>
        <c:axId val="398402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40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790595452676859E-2"/>
          <c:y val="0.85574764265577918"/>
          <c:w val="0.96037061632356191"/>
          <c:h val="0.128820452998930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F43-49EB-8F93-176143E18E83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F43-49EB-8F93-176143E18E83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F43-49EB-8F93-176143E18E83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F43-49EB-8F93-176143E18E83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F43-49EB-8F93-176143E18E83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F43-49EB-8F93-176143E18E83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F43-49EB-8F93-176143E18E83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F43-49EB-8F93-176143E18E83}"/>
              </c:ext>
            </c:extLst>
          </c:dPt>
          <c:cat>
            <c:numRef>
              <c:f>List1!$B$2:$B$11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List1!$C$2:$C$11</c:f>
              <c:numCache>
                <c:formatCode>General</c:formatCode>
                <c:ptCount val="10"/>
                <c:pt idx="0">
                  <c:v>337</c:v>
                </c:pt>
                <c:pt idx="1">
                  <c:v>490</c:v>
                </c:pt>
                <c:pt idx="2">
                  <c:v>496</c:v>
                </c:pt>
                <c:pt idx="3">
                  <c:v>405</c:v>
                </c:pt>
                <c:pt idx="4">
                  <c:v>461</c:v>
                </c:pt>
                <c:pt idx="5">
                  <c:v>475</c:v>
                </c:pt>
                <c:pt idx="6">
                  <c:v>544</c:v>
                </c:pt>
                <c:pt idx="7">
                  <c:v>585</c:v>
                </c:pt>
                <c:pt idx="8">
                  <c:v>505</c:v>
                </c:pt>
                <c:pt idx="9">
                  <c:v>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43-49EB-8F93-176143E18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93422495"/>
        <c:axId val="139802771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List1!$B$2:$B$11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7F43-49EB-8F93-176143E18E83}"/>
                  </c:ext>
                </c:extLst>
              </c15:ser>
            </c15:filteredBarSeries>
          </c:ext>
        </c:extLst>
      </c:barChart>
      <c:catAx>
        <c:axId val="1193422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8027711"/>
        <c:crosses val="autoZero"/>
        <c:auto val="1"/>
        <c:lblAlgn val="ctr"/>
        <c:lblOffset val="100"/>
        <c:noMultiLvlLbl val="0"/>
      </c:catAx>
      <c:valAx>
        <c:axId val="1398027711"/>
        <c:scaling>
          <c:orientation val="minMax"/>
          <c:max val="6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34224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E0058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76-4C40-A804-9F3C2562B2D3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A76-4C40-A804-9F3C2562B2D3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76-4C40-A804-9F3C2562B2D3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A76-4C40-A804-9F3C2562B2D3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A76-4C40-A804-9F3C2562B2D3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A76-4C40-A804-9F3C2562B2D3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A76-4C40-A804-9F3C2562B2D3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A76-4C40-A804-9F3C2562B2D3}"/>
              </c:ext>
            </c:extLst>
          </c:dPt>
          <c:cat>
            <c:numRef>
              <c:f>List1!$B$14:$B$23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List1!$C$14:$C$23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313</c:v>
                </c:pt>
                <c:pt idx="6">
                  <c:v>440</c:v>
                </c:pt>
                <c:pt idx="7">
                  <c:v>512</c:v>
                </c:pt>
                <c:pt idx="8">
                  <c:v>466</c:v>
                </c:pt>
                <c:pt idx="9">
                  <c:v>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76-4C40-A804-9F3C2562B2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0125551"/>
        <c:axId val="1411362319"/>
      </c:barChart>
      <c:catAx>
        <c:axId val="141012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362319"/>
        <c:crosses val="autoZero"/>
        <c:auto val="1"/>
        <c:lblAlgn val="ctr"/>
        <c:lblOffset val="100"/>
        <c:noMultiLvlLbl val="0"/>
      </c:catAx>
      <c:valAx>
        <c:axId val="1411362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01255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5C9-49D5-A10D-60AF675313C9}"/>
              </c:ext>
            </c:extLst>
          </c:dPt>
          <c:dPt>
            <c:idx val="1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C9-49D5-A10D-60AF675313C9}"/>
              </c:ext>
            </c:extLst>
          </c:dPt>
          <c:dPt>
            <c:idx val="2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5C9-49D5-A10D-60AF675313C9}"/>
              </c:ext>
            </c:extLst>
          </c:dPt>
          <c:dPt>
            <c:idx val="4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C9-49D5-A10D-60AF675313C9}"/>
              </c:ext>
            </c:extLst>
          </c:dPt>
          <c:dPt>
            <c:idx val="5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5C9-49D5-A10D-60AF675313C9}"/>
              </c:ext>
            </c:extLst>
          </c:dPt>
          <c:dPt>
            <c:idx val="6"/>
            <c:invertIfNegative val="0"/>
            <c:bubble3D val="0"/>
            <c:spPr>
              <a:solidFill>
                <a:srgbClr val="009FD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5C9-49D5-A10D-60AF675313C9}"/>
              </c:ext>
            </c:extLst>
          </c:dPt>
          <c:dPt>
            <c:idx val="8"/>
            <c:invertIfNegative val="0"/>
            <c:bubble3D val="0"/>
            <c:spPr>
              <a:solidFill>
                <a:srgbClr val="FFA3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5C9-49D5-A10D-60AF675313C9}"/>
              </c:ext>
            </c:extLst>
          </c:dPt>
          <c:dPt>
            <c:idx val="9"/>
            <c:invertIfNegative val="0"/>
            <c:bubble3D val="0"/>
            <c:spPr>
              <a:solidFill>
                <a:srgbClr val="84BD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5C9-49D5-A10D-60AF675313C9}"/>
              </c:ext>
            </c:extLst>
          </c:dPt>
          <c:cat>
            <c:numRef>
              <c:f>List1!$B$26:$B$35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List1!$C$26:$C$35</c:f>
              <c:numCache>
                <c:formatCode>General</c:formatCode>
                <c:ptCount val="10"/>
                <c:pt idx="0">
                  <c:v>247</c:v>
                </c:pt>
                <c:pt idx="1">
                  <c:v>374</c:v>
                </c:pt>
                <c:pt idx="2">
                  <c:v>286</c:v>
                </c:pt>
                <c:pt idx="3">
                  <c:v>227</c:v>
                </c:pt>
                <c:pt idx="4">
                  <c:v>208</c:v>
                </c:pt>
                <c:pt idx="5">
                  <c:v>169</c:v>
                </c:pt>
                <c:pt idx="6">
                  <c:v>114</c:v>
                </c:pt>
                <c:pt idx="7">
                  <c:v>66</c:v>
                </c:pt>
                <c:pt idx="8">
                  <c:v>42</c:v>
                </c:pt>
                <c:pt idx="9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C9-49D5-A10D-60AF67531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11597695"/>
        <c:axId val="1202251295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List1!$B$26:$B$35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5C9-49D5-A10D-60AF675313C9}"/>
                  </c:ext>
                </c:extLst>
              </c15:ser>
            </c15:filteredBarSeries>
          </c:ext>
        </c:extLst>
      </c:barChart>
      <c:catAx>
        <c:axId val="141159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2251295"/>
        <c:crosses val="autoZero"/>
        <c:auto val="1"/>
        <c:lblAlgn val="ctr"/>
        <c:lblOffset val="100"/>
        <c:noMultiLvlLbl val="0"/>
      </c:catAx>
      <c:valAx>
        <c:axId val="12022512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15976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38946336527214E-2"/>
          <c:y val="4.1092856419604279E-2"/>
          <c:w val="0.92443548472103643"/>
          <c:h val="0.49996905426269822"/>
        </c:manualLayout>
      </c:layout>
      <c:lineChart>
        <c:grouping val="standard"/>
        <c:varyColors val="0"/>
        <c:ser>
          <c:idx val="0"/>
          <c:order val="0"/>
          <c:tx>
            <c:strRef>
              <c:f>List1!$A$3</c:f>
              <c:strCache>
                <c:ptCount val="1"/>
                <c:pt idx="0">
                  <c:v>University of Ostrava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List1!$B$3:$K$3</c:f>
              <c:numCache>
                <c:formatCode>General</c:formatCode>
                <c:ptCount val="10"/>
                <c:pt idx="0">
                  <c:v>226</c:v>
                </c:pt>
                <c:pt idx="1">
                  <c:v>269</c:v>
                </c:pt>
                <c:pt idx="2">
                  <c:v>298</c:v>
                </c:pt>
                <c:pt idx="3">
                  <c:v>339</c:v>
                </c:pt>
                <c:pt idx="4">
                  <c:v>351</c:v>
                </c:pt>
                <c:pt idx="5">
                  <c:v>370</c:v>
                </c:pt>
                <c:pt idx="6">
                  <c:v>405</c:v>
                </c:pt>
                <c:pt idx="7">
                  <c:v>501</c:v>
                </c:pt>
                <c:pt idx="8">
                  <c:v>467</c:v>
                </c:pt>
                <c:pt idx="9">
                  <c:v>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9F-4C6D-BD59-C6AE503C6210}"/>
            </c:ext>
          </c:extLst>
        </c:ser>
        <c:ser>
          <c:idx val="1"/>
          <c:order val="1"/>
          <c:tx>
            <c:strRef>
              <c:f>List1!$A$4</c:f>
              <c:strCache>
                <c:ptCount val="1"/>
                <c:pt idx="0">
                  <c:v>University of Hradec Králové</c:v>
                </c:pt>
              </c:strCache>
            </c:strRef>
          </c:tx>
          <c:spPr>
            <a:ln w="666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List1!$B$4:$K$4</c:f>
              <c:numCache>
                <c:formatCode>General</c:formatCode>
                <c:ptCount val="10"/>
                <c:pt idx="0">
                  <c:v>89</c:v>
                </c:pt>
                <c:pt idx="1">
                  <c:v>124</c:v>
                </c:pt>
                <c:pt idx="2">
                  <c:v>203</c:v>
                </c:pt>
                <c:pt idx="3">
                  <c:v>177</c:v>
                </c:pt>
                <c:pt idx="4">
                  <c:v>246</c:v>
                </c:pt>
                <c:pt idx="5">
                  <c:v>315</c:v>
                </c:pt>
                <c:pt idx="6">
                  <c:v>440</c:v>
                </c:pt>
                <c:pt idx="7">
                  <c:v>512</c:v>
                </c:pt>
                <c:pt idx="8">
                  <c:v>467</c:v>
                </c:pt>
                <c:pt idx="9">
                  <c:v>450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9F-4C6D-BD59-C6AE503C6210}"/>
            </c:ext>
          </c:extLst>
        </c:ser>
        <c:ser>
          <c:idx val="2"/>
          <c:order val="2"/>
          <c:tx>
            <c:strRef>
              <c:f>List1!$A$5</c:f>
              <c:strCache>
                <c:ptCount val="1"/>
                <c:pt idx="0">
                  <c:v>University of West Bohemia in Pilsen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List1!$B$5:$K$5</c:f>
              <c:numCache>
                <c:formatCode>General</c:formatCode>
                <c:ptCount val="10"/>
                <c:pt idx="0">
                  <c:v>303</c:v>
                </c:pt>
                <c:pt idx="1">
                  <c:v>345</c:v>
                </c:pt>
                <c:pt idx="2">
                  <c:v>309</c:v>
                </c:pt>
                <c:pt idx="3">
                  <c:v>362</c:v>
                </c:pt>
                <c:pt idx="4">
                  <c:v>335</c:v>
                </c:pt>
                <c:pt idx="5">
                  <c:v>309</c:v>
                </c:pt>
                <c:pt idx="6">
                  <c:v>384</c:v>
                </c:pt>
                <c:pt idx="7">
                  <c:v>417</c:v>
                </c:pt>
                <c:pt idx="8">
                  <c:v>354</c:v>
                </c:pt>
                <c:pt idx="9">
                  <c:v>325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9F-4C6D-BD59-C6AE503C6210}"/>
            </c:ext>
          </c:extLst>
        </c:ser>
        <c:ser>
          <c:idx val="3"/>
          <c:order val="3"/>
          <c:tx>
            <c:strRef>
              <c:f>List1!$A$6</c:f>
              <c:strCache>
                <c:ptCount val="1"/>
                <c:pt idx="0">
                  <c:v>Tomas Bata University in Zlín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List1!$B$6:$K$6</c:f>
              <c:numCache>
                <c:formatCode>General</c:formatCode>
                <c:ptCount val="10"/>
                <c:pt idx="0">
                  <c:v>169</c:v>
                </c:pt>
                <c:pt idx="1">
                  <c:v>190</c:v>
                </c:pt>
                <c:pt idx="2">
                  <c:v>195</c:v>
                </c:pt>
                <c:pt idx="3">
                  <c:v>257</c:v>
                </c:pt>
                <c:pt idx="4">
                  <c:v>302</c:v>
                </c:pt>
                <c:pt idx="5">
                  <c:v>284</c:v>
                </c:pt>
                <c:pt idx="6">
                  <c:v>329</c:v>
                </c:pt>
                <c:pt idx="7">
                  <c:v>371</c:v>
                </c:pt>
                <c:pt idx="8">
                  <c:v>350</c:v>
                </c:pt>
                <c:pt idx="9">
                  <c:v>364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B9F-4C6D-BD59-C6AE503C6210}"/>
            </c:ext>
          </c:extLst>
        </c:ser>
        <c:ser>
          <c:idx val="4"/>
          <c:order val="4"/>
          <c:tx>
            <c:strRef>
              <c:f>List1!$A$7</c:f>
              <c:strCache>
                <c:ptCount val="1"/>
                <c:pt idx="0">
                  <c:v>University of Pardubice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List1!$B$7:$K$7</c:f>
              <c:numCache>
                <c:formatCode>General</c:formatCode>
                <c:ptCount val="10"/>
                <c:pt idx="0">
                  <c:v>298</c:v>
                </c:pt>
                <c:pt idx="1">
                  <c:v>308</c:v>
                </c:pt>
                <c:pt idx="2">
                  <c:v>316</c:v>
                </c:pt>
                <c:pt idx="3">
                  <c:v>348</c:v>
                </c:pt>
                <c:pt idx="4">
                  <c:v>320</c:v>
                </c:pt>
                <c:pt idx="5">
                  <c:v>312</c:v>
                </c:pt>
                <c:pt idx="6">
                  <c:v>333</c:v>
                </c:pt>
                <c:pt idx="7">
                  <c:v>358</c:v>
                </c:pt>
                <c:pt idx="8">
                  <c:v>348</c:v>
                </c:pt>
                <c:pt idx="9">
                  <c:v>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B9F-4C6D-BD59-C6AE503C6210}"/>
            </c:ext>
          </c:extLst>
        </c:ser>
        <c:ser>
          <c:idx val="5"/>
          <c:order val="5"/>
          <c:tx>
            <c:strRef>
              <c:f>List1!$A$8</c:f>
              <c:strCache>
                <c:ptCount val="1"/>
                <c:pt idx="0">
                  <c:v>Technical University of Liberec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List1!$B$8:$K$8</c:f>
              <c:numCache>
                <c:formatCode>General</c:formatCode>
                <c:ptCount val="10"/>
                <c:pt idx="0">
                  <c:v>133</c:v>
                </c:pt>
                <c:pt idx="1">
                  <c:v>172</c:v>
                </c:pt>
                <c:pt idx="2">
                  <c:v>177</c:v>
                </c:pt>
                <c:pt idx="3">
                  <c:v>195</c:v>
                </c:pt>
                <c:pt idx="4">
                  <c:v>210</c:v>
                </c:pt>
                <c:pt idx="5">
                  <c:v>237</c:v>
                </c:pt>
                <c:pt idx="6">
                  <c:v>318</c:v>
                </c:pt>
                <c:pt idx="7">
                  <c:v>371</c:v>
                </c:pt>
                <c:pt idx="8">
                  <c:v>314</c:v>
                </c:pt>
                <c:pt idx="9">
                  <c:v>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B9F-4C6D-BD59-C6AE503C6210}"/>
            </c:ext>
          </c:extLst>
        </c:ser>
        <c:ser>
          <c:idx val="6"/>
          <c:order val="6"/>
          <c:tx>
            <c:strRef>
              <c:f>List1!$A$9</c:f>
              <c:strCache>
                <c:ptCount val="1"/>
                <c:pt idx="0">
                  <c:v>Silesian University in Opava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List1!$B$9:$K$9</c:f>
              <c:numCache>
                <c:formatCode>General</c:formatCode>
                <c:ptCount val="10"/>
                <c:pt idx="0">
                  <c:v>81</c:v>
                </c:pt>
                <c:pt idx="1">
                  <c:v>87</c:v>
                </c:pt>
                <c:pt idx="2">
                  <c:v>73</c:v>
                </c:pt>
                <c:pt idx="3">
                  <c:v>77</c:v>
                </c:pt>
                <c:pt idx="4">
                  <c:v>97</c:v>
                </c:pt>
                <c:pt idx="5">
                  <c:v>98</c:v>
                </c:pt>
                <c:pt idx="6">
                  <c:v>130</c:v>
                </c:pt>
                <c:pt idx="7">
                  <c:v>124</c:v>
                </c:pt>
                <c:pt idx="8">
                  <c:v>114</c:v>
                </c:pt>
                <c:pt idx="9">
                  <c:v>121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8B9F-4C6D-BD59-C6AE503C6210}"/>
            </c:ext>
          </c:extLst>
        </c:ser>
        <c:ser>
          <c:idx val="7"/>
          <c:order val="7"/>
          <c:tx>
            <c:strRef>
              <c:f>List1!$A$10</c:f>
              <c:strCache>
                <c:ptCount val="1"/>
                <c:pt idx="0">
                  <c:v>University of Jan Evangelista Purkyne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List1!$B$2:$K$2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List1!$B$10:$K$10</c:f>
              <c:numCache>
                <c:formatCode>General</c:formatCode>
                <c:ptCount val="10"/>
                <c:pt idx="0">
                  <c:v>105</c:v>
                </c:pt>
                <c:pt idx="1">
                  <c:v>117</c:v>
                </c:pt>
                <c:pt idx="2">
                  <c:v>154</c:v>
                </c:pt>
                <c:pt idx="3">
                  <c:v>157</c:v>
                </c:pt>
                <c:pt idx="4">
                  <c:v>173</c:v>
                </c:pt>
                <c:pt idx="5">
                  <c:v>197</c:v>
                </c:pt>
                <c:pt idx="6">
                  <c:v>236</c:v>
                </c:pt>
                <c:pt idx="7">
                  <c:v>229</c:v>
                </c:pt>
                <c:pt idx="8">
                  <c:v>237</c:v>
                </c:pt>
                <c:pt idx="9">
                  <c:v>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B9F-4C6D-BD59-C6AE503C6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0265391"/>
        <c:axId val="2060737455"/>
      </c:lineChart>
      <c:catAx>
        <c:axId val="210026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737455"/>
        <c:crosses val="autoZero"/>
        <c:auto val="1"/>
        <c:lblAlgn val="ctr"/>
        <c:lblOffset val="100"/>
        <c:noMultiLvlLbl val="0"/>
      </c:catAx>
      <c:valAx>
        <c:axId val="206073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26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24403124308257"/>
          <c:y val="0.69592694814087253"/>
          <c:w val="0.75081849708545467"/>
          <c:h val="0.273957276860484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'kvartily wos,scopus,spolupráce'!$B$2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009FDF"/>
            </a:solidFill>
            <a:ln>
              <a:solidFill>
                <a:srgbClr val="009FDF">
                  <a:alpha val="98000"/>
                </a:srgbClr>
              </a:solidFill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wos,scopus,spolupráce'!$B$3:$B$12</c:f>
              <c:numCache>
                <c:formatCode>General</c:formatCode>
                <c:ptCount val="10"/>
                <c:pt idx="0">
                  <c:v>20</c:v>
                </c:pt>
                <c:pt idx="1">
                  <c:v>27</c:v>
                </c:pt>
                <c:pt idx="2">
                  <c:v>35</c:v>
                </c:pt>
                <c:pt idx="3">
                  <c:v>42</c:v>
                </c:pt>
                <c:pt idx="4">
                  <c:v>60</c:v>
                </c:pt>
                <c:pt idx="5">
                  <c:v>97</c:v>
                </c:pt>
                <c:pt idx="6">
                  <c:v>145</c:v>
                </c:pt>
                <c:pt idx="7">
                  <c:v>194</c:v>
                </c:pt>
                <c:pt idx="8">
                  <c:v>145</c:v>
                </c:pt>
                <c:pt idx="9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B8-403E-AE96-7F8A276F9F72}"/>
            </c:ext>
          </c:extLst>
        </c:ser>
        <c:ser>
          <c:idx val="2"/>
          <c:order val="2"/>
          <c:tx>
            <c:strRef>
              <c:f>'kvartily wos,scopus,spolupráce'!$C$2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rgbClr val="CE0058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wos,scopus,spolupráce'!$C$3:$C$12</c:f>
              <c:numCache>
                <c:formatCode>General</c:formatCode>
                <c:ptCount val="10"/>
                <c:pt idx="0">
                  <c:v>23</c:v>
                </c:pt>
                <c:pt idx="1">
                  <c:v>18</c:v>
                </c:pt>
                <c:pt idx="2">
                  <c:v>47</c:v>
                </c:pt>
                <c:pt idx="3">
                  <c:v>48</c:v>
                </c:pt>
                <c:pt idx="4">
                  <c:v>59</c:v>
                </c:pt>
                <c:pt idx="5">
                  <c:v>85</c:v>
                </c:pt>
                <c:pt idx="6">
                  <c:v>125</c:v>
                </c:pt>
                <c:pt idx="7">
                  <c:v>158</c:v>
                </c:pt>
                <c:pt idx="8">
                  <c:v>155</c:v>
                </c:pt>
                <c:pt idx="9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B8-403E-AE96-7F8A276F9F72}"/>
            </c:ext>
          </c:extLst>
        </c:ser>
        <c:ser>
          <c:idx val="3"/>
          <c:order val="3"/>
          <c:tx>
            <c:strRef>
              <c:f>'kvartily wos,scopus,spolupráce'!$D$2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wos,scopus,spolupráce'!$D$3:$D$12</c:f>
              <c:numCache>
                <c:formatCode>General</c:formatCode>
                <c:ptCount val="10"/>
                <c:pt idx="0">
                  <c:v>10</c:v>
                </c:pt>
                <c:pt idx="1">
                  <c:v>15</c:v>
                </c:pt>
                <c:pt idx="2">
                  <c:v>40</c:v>
                </c:pt>
                <c:pt idx="3">
                  <c:v>27</c:v>
                </c:pt>
                <c:pt idx="4">
                  <c:v>41</c:v>
                </c:pt>
                <c:pt idx="5">
                  <c:v>34</c:v>
                </c:pt>
                <c:pt idx="6">
                  <c:v>46</c:v>
                </c:pt>
                <c:pt idx="7">
                  <c:v>49</c:v>
                </c:pt>
                <c:pt idx="8">
                  <c:v>61</c:v>
                </c:pt>
                <c:pt idx="9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B8-403E-AE96-7F8A276F9F72}"/>
            </c:ext>
          </c:extLst>
        </c:ser>
        <c:ser>
          <c:idx val="4"/>
          <c:order val="4"/>
          <c:tx>
            <c:strRef>
              <c:f>'kvartily wos,scopus,spolupráce'!$E$2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'kvartily wos,scopus,spolupráce'!$A$3:$A$12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'kvartily wos,scopus,spolupráce'!$E$3:$E$12</c:f>
              <c:numCache>
                <c:formatCode>General</c:formatCode>
                <c:ptCount val="10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16</c:v>
                </c:pt>
                <c:pt idx="4">
                  <c:v>31</c:v>
                </c:pt>
                <c:pt idx="5">
                  <c:v>30</c:v>
                </c:pt>
                <c:pt idx="6">
                  <c:v>26</c:v>
                </c:pt>
                <c:pt idx="7">
                  <c:v>33</c:v>
                </c:pt>
                <c:pt idx="8">
                  <c:v>18</c:v>
                </c:pt>
                <c:pt idx="9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EB8-403E-AE96-7F8A276F9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0130144"/>
        <c:axId val="88449041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'kvartily wos,scopus,spolupráce'!$A$2</c15:sqref>
                        </c15:formulaRef>
                      </c:ext>
                    </c:extLst>
                    <c:strCache>
                      <c:ptCount val="1"/>
                      <c:pt idx="0">
                        <c:v>SLAJD 24 UHK Research - Publications WOS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'kvartily wos,scopus,spolupráce'!$A$3:$A$12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2014</c:v>
                      </c:pt>
                      <c:pt idx="1">
                        <c:v>2015</c:v>
                      </c:pt>
                      <c:pt idx="2">
                        <c:v>2016</c:v>
                      </c:pt>
                      <c:pt idx="3">
                        <c:v>2017</c:v>
                      </c:pt>
                      <c:pt idx="4">
                        <c:v>2018</c:v>
                      </c:pt>
                      <c:pt idx="5">
                        <c:v>2019</c:v>
                      </c:pt>
                      <c:pt idx="6">
                        <c:v>2020</c:v>
                      </c:pt>
                      <c:pt idx="7">
                        <c:v>2021</c:v>
                      </c:pt>
                      <c:pt idx="8">
                        <c:v>2022</c:v>
                      </c:pt>
                      <c:pt idx="9">
                        <c:v>2023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4EB8-403E-AE96-7F8A276F9F72}"/>
                  </c:ext>
                </c:extLst>
              </c15:ser>
            </c15:filteredBarSeries>
          </c:ext>
        </c:extLst>
      </c:barChart>
      <c:catAx>
        <c:axId val="100013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4490416"/>
        <c:crosses val="autoZero"/>
        <c:auto val="1"/>
        <c:lblAlgn val="ctr"/>
        <c:lblOffset val="100"/>
        <c:noMultiLvlLbl val="0"/>
      </c:catAx>
      <c:valAx>
        <c:axId val="88449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013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List1!$B$39</c:f>
              <c:strCache>
                <c:ptCount val="1"/>
                <c:pt idx="0">
                  <c:v>Q1</c:v>
                </c:pt>
              </c:strCache>
            </c:strRef>
          </c:tx>
          <c:spPr>
            <a:solidFill>
              <a:srgbClr val="FFA300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List1!$B$40:$B$49</c:f>
              <c:numCache>
                <c:formatCode>General</c:formatCode>
                <c:ptCount val="10"/>
                <c:pt idx="0">
                  <c:v>32</c:v>
                </c:pt>
                <c:pt idx="1">
                  <c:v>36</c:v>
                </c:pt>
                <c:pt idx="2">
                  <c:v>73</c:v>
                </c:pt>
                <c:pt idx="3">
                  <c:v>77</c:v>
                </c:pt>
                <c:pt idx="4">
                  <c:v>92</c:v>
                </c:pt>
                <c:pt idx="5">
                  <c:v>136</c:v>
                </c:pt>
                <c:pt idx="6">
                  <c:v>168</c:v>
                </c:pt>
                <c:pt idx="7">
                  <c:v>243</c:v>
                </c:pt>
                <c:pt idx="8">
                  <c:v>246</c:v>
                </c:pt>
                <c:pt idx="9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27-416A-82AC-B2661BE30E67}"/>
            </c:ext>
          </c:extLst>
        </c:ser>
        <c:ser>
          <c:idx val="2"/>
          <c:order val="1"/>
          <c:tx>
            <c:strRef>
              <c:f>List1!$C$39</c:f>
              <c:strCache>
                <c:ptCount val="1"/>
                <c:pt idx="0">
                  <c:v>Q2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List1!$C$40:$C$49</c:f>
              <c:numCache>
                <c:formatCode>General</c:formatCode>
                <c:ptCount val="10"/>
                <c:pt idx="0">
                  <c:v>27</c:v>
                </c:pt>
                <c:pt idx="1">
                  <c:v>34</c:v>
                </c:pt>
                <c:pt idx="2">
                  <c:v>63</c:v>
                </c:pt>
                <c:pt idx="3">
                  <c:v>50</c:v>
                </c:pt>
                <c:pt idx="4">
                  <c:v>72</c:v>
                </c:pt>
                <c:pt idx="5">
                  <c:v>63</c:v>
                </c:pt>
                <c:pt idx="6">
                  <c:v>79</c:v>
                </c:pt>
                <c:pt idx="7">
                  <c:v>156</c:v>
                </c:pt>
                <c:pt idx="8">
                  <c:v>147</c:v>
                </c:pt>
                <c:pt idx="9">
                  <c:v>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27-416A-82AC-B2661BE30E67}"/>
            </c:ext>
          </c:extLst>
        </c:ser>
        <c:ser>
          <c:idx val="3"/>
          <c:order val="2"/>
          <c:tx>
            <c:strRef>
              <c:f>List1!$D$39</c:f>
              <c:strCache>
                <c:ptCount val="1"/>
                <c:pt idx="0">
                  <c:v>Q3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List1!$D$40:$D$49</c:f>
              <c:numCache>
                <c:formatCode>General</c:formatCode>
                <c:ptCount val="10"/>
                <c:pt idx="0">
                  <c:v>17</c:v>
                </c:pt>
                <c:pt idx="1">
                  <c:v>37</c:v>
                </c:pt>
                <c:pt idx="2">
                  <c:v>39</c:v>
                </c:pt>
                <c:pt idx="3">
                  <c:v>22</c:v>
                </c:pt>
                <c:pt idx="4">
                  <c:v>38</c:v>
                </c:pt>
                <c:pt idx="5">
                  <c:v>45</c:v>
                </c:pt>
                <c:pt idx="6">
                  <c:v>29</c:v>
                </c:pt>
                <c:pt idx="7">
                  <c:v>46</c:v>
                </c:pt>
                <c:pt idx="8">
                  <c:v>49</c:v>
                </c:pt>
                <c:pt idx="9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B27-416A-82AC-B2661BE30E67}"/>
            </c:ext>
          </c:extLst>
        </c:ser>
        <c:ser>
          <c:idx val="4"/>
          <c:order val="3"/>
          <c:tx>
            <c:strRef>
              <c:f>List1!$E$39</c:f>
              <c:strCache>
                <c:ptCount val="1"/>
                <c:pt idx="0">
                  <c:v>Q4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List1!$A$40:$A$49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List1!$E$40:$E$49</c:f>
              <c:numCache>
                <c:formatCode>General</c:formatCode>
                <c:ptCount val="10"/>
                <c:pt idx="0">
                  <c:v>7</c:v>
                </c:pt>
                <c:pt idx="1">
                  <c:v>11</c:v>
                </c:pt>
                <c:pt idx="2">
                  <c:v>14</c:v>
                </c:pt>
                <c:pt idx="3">
                  <c:v>9</c:v>
                </c:pt>
                <c:pt idx="4">
                  <c:v>4</c:v>
                </c:pt>
                <c:pt idx="5">
                  <c:v>8</c:v>
                </c:pt>
                <c:pt idx="6">
                  <c:v>12</c:v>
                </c:pt>
                <c:pt idx="7">
                  <c:v>14</c:v>
                </c:pt>
                <c:pt idx="8">
                  <c:v>14</c:v>
                </c:pt>
                <c:pt idx="9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B27-416A-82AC-B2661BE30E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94633263"/>
        <c:axId val="1437891999"/>
      </c:barChart>
      <c:catAx>
        <c:axId val="129463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7891999"/>
        <c:crosses val="autoZero"/>
        <c:auto val="1"/>
        <c:lblAlgn val="ctr"/>
        <c:lblOffset val="100"/>
        <c:noMultiLvlLbl val="0"/>
      </c:catAx>
      <c:valAx>
        <c:axId val="1437891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633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The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Technology Agency of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the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Czech Republic –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number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of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projects</a:t>
            </a: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 </a:t>
            </a:r>
            <a:b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</a:br>
            <a:r>
              <a:rPr lang="cs-CZ" sz="2000" b="1" i="0" u="none" strike="noStrike" baseline="0" dirty="0">
                <a:solidFill>
                  <a:schemeClr val="tx1"/>
                </a:solidFill>
                <a:effectLst/>
              </a:rPr>
              <a:t>by </a:t>
            </a:r>
            <a:r>
              <a:rPr lang="cs-CZ" sz="2000" b="1" i="0" u="none" strike="noStrike" baseline="0" dirty="0" err="1">
                <a:solidFill>
                  <a:schemeClr val="tx1"/>
                </a:solidFill>
                <a:effectLst/>
              </a:rPr>
              <a:t>faculties</a:t>
            </a:r>
            <a:r>
              <a:rPr lang="cs-CZ" sz="2000" b="0" i="0" u="none" strike="noStrike" baseline="0" dirty="0">
                <a:solidFill>
                  <a:schemeClr val="tx1"/>
                </a:solidFill>
              </a:rPr>
              <a:t> </a:t>
            </a:r>
            <a:endParaRPr lang="cs-CZ" sz="200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0828516057333989"/>
          <c:y val="7.12417258625474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60606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List1!$B$5:$B$8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45-4398-8471-2A3F45D691BE}"/>
            </c:ext>
          </c:extLst>
        </c:ser>
        <c:ser>
          <c:idx val="1"/>
          <c:order val="1"/>
          <c:tx>
            <c:strRef>
              <c:f>List1!$C$4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8F8F8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List1!$C$5:$C$8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45-4398-8471-2A3F45D691BE}"/>
            </c:ext>
          </c:extLst>
        </c:ser>
        <c:ser>
          <c:idx val="2"/>
          <c:order val="2"/>
          <c:tx>
            <c:strRef>
              <c:f>List1!$D$4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List1!$D$5:$D$8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45-4398-8471-2A3F45D691BE}"/>
            </c:ext>
          </c:extLst>
        </c:ser>
        <c:ser>
          <c:idx val="3"/>
          <c:order val="3"/>
          <c:tx>
            <c:strRef>
              <c:f>List1!$E$4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F7A4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List1!$E$5:$E$8</c:f>
              <c:numCache>
                <c:formatCode>General</c:formatCode>
                <c:ptCount val="4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45-4398-8471-2A3F45D691BE}"/>
            </c:ext>
          </c:extLst>
        </c:ser>
        <c:ser>
          <c:idx val="4"/>
          <c:order val="4"/>
          <c:tx>
            <c:strRef>
              <c:f>List1!$F$4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84BD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List1!$F$5:$F$8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45-4398-8471-2A3F45D691BE}"/>
            </c:ext>
          </c:extLst>
        </c:ser>
        <c:ser>
          <c:idx val="5"/>
          <c:order val="5"/>
          <c:tx>
            <c:strRef>
              <c:f>List1!$G$4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9FE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List1!$G$5:$G$8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1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45-4398-8471-2A3F45D691BE}"/>
            </c:ext>
          </c:extLst>
        </c:ser>
        <c:ser>
          <c:idx val="6"/>
          <c:order val="6"/>
          <c:tx>
            <c:strRef>
              <c:f>List1!$H$4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00069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List1!$H$5:$H$8</c:f>
              <c:numCache>
                <c:formatCode>General</c:formatCode>
                <c:ptCount val="4"/>
                <c:pt idx="0">
                  <c:v>2</c:v>
                </c:pt>
                <c:pt idx="1">
                  <c:v>5</c:v>
                </c:pt>
                <c:pt idx="2">
                  <c:v>1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45-4398-8471-2A3F45D691BE}"/>
            </c:ext>
          </c:extLst>
        </c:ser>
        <c:ser>
          <c:idx val="7"/>
          <c:order val="7"/>
          <c:tx>
            <c:strRef>
              <c:f>List1!$I$4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List1!$A$5:$A$8</c:f>
              <c:strCache>
                <c:ptCount val="4"/>
                <c:pt idx="0">
                  <c:v>Philosophical Faculty </c:v>
                </c:pt>
                <c:pt idx="1">
                  <c:v>Faculty of Informatics and Management </c:v>
                </c:pt>
                <c:pt idx="2">
                  <c:v>Faculty of Education</c:v>
                </c:pt>
                <c:pt idx="3">
                  <c:v>Faculty of Science</c:v>
                </c:pt>
              </c:strCache>
            </c:strRef>
          </c:cat>
          <c:val>
            <c:numRef>
              <c:f>List1!$I$5:$I$8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45-4398-8471-2A3F45D691B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88630560"/>
        <c:axId val="688636800"/>
      </c:barChart>
      <c:catAx>
        <c:axId val="688630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636800"/>
        <c:crosses val="autoZero"/>
        <c:auto val="1"/>
        <c:lblAlgn val="ctr"/>
        <c:lblOffset val="100"/>
        <c:noMultiLvlLbl val="0"/>
      </c:catAx>
      <c:valAx>
        <c:axId val="688636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8630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567749633317842"/>
          <c:y val="0.93945219413819858"/>
          <c:w val="0.60937649381505044"/>
          <c:h val="6.05478058618013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34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128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1444B6-308F-4B0E-B3F0-7386B3D2A002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088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6" r:id="rId2"/>
    <p:sldLayoutId id="2147483744" r:id="rId3"/>
    <p:sldLayoutId id="2147483749" r:id="rId4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uhk.cz/en/university-of-hradec-kralove/study/study-programs?frm.faculty=P%26%23344%3BF&amp;frm.language=en&amp;frm.order=asc&amp;frm.orderColumn=name&amp;frm.search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uhk.cz/en/university-of-hradec-kralove/study/study-programs?frm.faculty=FIM&amp;frm.language=en&amp;frm.order=asc&amp;frm.orderColumn=name&amp;frm.search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hk.cz/en/university-of-hradec-kralove/study/study-programs?frm.faculty=FF&amp;frm.language=en&amp;frm.order=asc&amp;frm.orderColumn=name&amp;frm.search=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www.uhk.cz/en/university-of-hradec-kralove/study/study-programs?frm.faculty=P%26%23344%3BF&amp;frm.language=en&amp;frm.order=asc&amp;frm.orderColumn=name&amp;frm.search=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59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56.png"/><Relationship Id="rId12" Type="http://schemas.openxmlformats.org/officeDocument/2006/relationships/hyperlink" Target="https://twitter.com/UHK_cz" TargetMode="External"/><Relationship Id="rId2" Type="http://schemas.openxmlformats.org/officeDocument/2006/relationships/hyperlink" Target="https://www.uhk.cz/en" TargetMode="Externa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58.png"/><Relationship Id="rId5" Type="http://schemas.openxmlformats.org/officeDocument/2006/relationships/image" Target="../media/image55.svg"/><Relationship Id="rId15" Type="http://schemas.openxmlformats.org/officeDocument/2006/relationships/image" Target="../media/image1.png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svg"/><Relationship Id="rId15" Type="http://schemas.openxmlformats.org/officeDocument/2006/relationships/image" Target="../media/image1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30.png"/><Relationship Id="rId7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1" b="6956"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8128" y="2637126"/>
            <a:ext cx="10039867" cy="1965600"/>
          </a:xfrm>
        </p:spPr>
        <p:txBody>
          <a:bodyPr/>
          <a:lstStyle/>
          <a:p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Introduction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the University </a:t>
            </a:r>
            <a:b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</a:br>
            <a:r>
              <a:rPr lang="en-AU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of 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!!Nadpis-bublina">
            <a:extLst>
              <a:ext uri="{FF2B5EF4-FFF2-40B4-BE49-F238E27FC236}">
                <a16:creationId xmlns:a16="http://schemas.microsoft.com/office/drawing/2014/main" id="{3813D7F6-666A-4A28-A629-7398FA711FF4}"/>
              </a:ext>
            </a:extLst>
          </p:cNvPr>
          <p:cNvSpPr txBox="1">
            <a:spLocks/>
          </p:cNvSpPr>
          <p:nvPr/>
        </p:nvSpPr>
        <p:spPr>
          <a:xfrm>
            <a:off x="3310470" y="131286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4" name="Zástupný symbol pro obsah 3">
            <a:extLst>
              <a:ext uri="{FF2B5EF4-FFF2-40B4-BE49-F238E27FC236}">
                <a16:creationId xmlns:a16="http://schemas.microsoft.com/office/drawing/2014/main" id="{32646DB0-99D6-44AD-8094-D2CCDEC74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639" y="2104983"/>
            <a:ext cx="9975863" cy="363144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Undergraduate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Playing a Musical Instrument Focused </a:t>
            </a:r>
            <a:br>
              <a:rPr lang="cs-CZ" sz="1800" dirty="0"/>
            </a:br>
            <a:r>
              <a:rPr lang="cs-CZ" sz="1800" dirty="0"/>
              <a:t>o</a:t>
            </a:r>
            <a:r>
              <a:rPr lang="en-US" sz="1800" dirty="0"/>
              <a:t>n</a:t>
            </a:r>
            <a:r>
              <a:rPr lang="cs-CZ" sz="1800" dirty="0"/>
              <a:t> </a:t>
            </a:r>
            <a:r>
              <a:rPr lang="en-US" sz="1800" dirty="0"/>
              <a:t>Education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Solo Singing Focused on Education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Transcultural Communication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Graduate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Early Childhood Education with a Focus </a:t>
            </a:r>
            <a:br>
              <a:rPr lang="en-US" sz="1800" dirty="0"/>
            </a:br>
            <a:r>
              <a:rPr lang="en-US" sz="1800" dirty="0"/>
              <a:t>on Children with Special Needs</a:t>
            </a:r>
            <a:endParaRPr lang="cs-CZ" sz="18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Teaching at Basic Art Schools - Playing </a:t>
            </a:r>
            <a:br>
              <a:rPr lang="cs-CZ" sz="1800" dirty="0"/>
            </a:br>
            <a:r>
              <a:rPr lang="en-US" sz="1800" dirty="0"/>
              <a:t>a Musical Instrument and Solo Singing	</a:t>
            </a:r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A3B61DB9-97EB-49ED-86EE-B75609B6B4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4639" y="1466511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7" name="!!Nadpis-bublina">
            <a:extLst>
              <a:ext uri="{FF2B5EF4-FFF2-40B4-BE49-F238E27FC236}">
                <a16:creationId xmlns:a16="http://schemas.microsoft.com/office/drawing/2014/main" id="{40DF8CAE-A6FD-4821-8494-5D554D0B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757" y="535781"/>
            <a:ext cx="8834437" cy="625126"/>
          </a:xfrm>
        </p:spPr>
        <p:txBody>
          <a:bodyPr/>
          <a:lstStyle/>
          <a:p>
            <a:r>
              <a:rPr lang="en-US" altLang="cs-CZ"/>
              <a:t>Faculty of Education</a:t>
            </a:r>
            <a:endParaRPr lang="en-US"/>
          </a:p>
        </p:txBody>
      </p:sp>
      <p:sp>
        <p:nvSpPr>
          <p:cNvPr id="18" name="Grafický objekt 13">
            <a:hlinkClick r:id="rId2"/>
            <a:extLst>
              <a:ext uri="{FF2B5EF4-FFF2-40B4-BE49-F238E27FC236}">
                <a16:creationId xmlns:a16="http://schemas.microsoft.com/office/drawing/2014/main" id="{ECE15AB1-985E-441C-ABF0-1DCDCB0BC857}"/>
              </a:ext>
            </a:extLst>
          </p:cNvPr>
          <p:cNvSpPr>
            <a:spLocks noChangeAspect="1"/>
          </p:cNvSpPr>
          <p:nvPr/>
        </p:nvSpPr>
        <p:spPr>
          <a:xfrm flipH="1">
            <a:off x="260361" y="2060264"/>
            <a:ext cx="5016158" cy="3995554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r="-20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26B7084-FBD0-4612-92BC-88517C07D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88026240" cy="77470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7A8695B5-1233-415D-BCBE-B06133B65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040" y="6858000"/>
            <a:ext cx="88026240" cy="774709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7E2E611-917E-4C35-9ED9-ACE78D1AE2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920" y="266934"/>
            <a:ext cx="1127760" cy="114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9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!!Nadpis-bublina">
            <a:extLst>
              <a:ext uri="{FF2B5EF4-FFF2-40B4-BE49-F238E27FC236}">
                <a16:creationId xmlns:a16="http://schemas.microsoft.com/office/drawing/2014/main" id="{0F64E84A-2068-48EF-9913-7576F0571BE5}"/>
              </a:ext>
            </a:extLst>
          </p:cNvPr>
          <p:cNvSpPr txBox="1">
            <a:spLocks/>
          </p:cNvSpPr>
          <p:nvPr/>
        </p:nvSpPr>
        <p:spPr>
          <a:xfrm flipH="1">
            <a:off x="-58941236" y="1535415"/>
            <a:ext cx="67621767" cy="478759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928D2EB7-3778-4E9D-B51C-787766FA1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213" y="2526665"/>
            <a:ext cx="9975850" cy="363220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Undergraduate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Information</a:t>
            </a:r>
            <a:r>
              <a:rPr lang="cs-CZ" sz="1800" dirty="0"/>
              <a:t>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/>
              <a:t>Graduate 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Economics</a:t>
            </a:r>
            <a:r>
              <a:rPr lang="cs-CZ" sz="1800" dirty="0"/>
              <a:t> and Management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Information</a:t>
            </a:r>
            <a:r>
              <a:rPr lang="cs-CZ" sz="1800" dirty="0"/>
              <a:t> Management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800" b="1" dirty="0" err="1"/>
              <a:t>Postgraduate</a:t>
            </a:r>
            <a:endParaRPr lang="cs-CZ" sz="1800" b="1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 err="1"/>
              <a:t>Economics</a:t>
            </a:r>
            <a:r>
              <a:rPr lang="cs-CZ" sz="1800" dirty="0"/>
              <a:t> and Management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800" dirty="0"/>
              <a:t>Applied Informatics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800" dirty="0"/>
              <a:t>Information and Knowledge Management</a:t>
            </a:r>
            <a:r>
              <a:rPr lang="cs-CZ" sz="1800" dirty="0"/>
              <a:t> </a:t>
            </a:r>
            <a:endParaRPr lang="en-AU" sz="1800" dirty="0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2FD544E1-FEBF-4F96-A52F-43D80B9773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3199" y="1888151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6" name="!!Nadpis-bublina">
            <a:extLst>
              <a:ext uri="{FF2B5EF4-FFF2-40B4-BE49-F238E27FC236}">
                <a16:creationId xmlns:a16="http://schemas.microsoft.com/office/drawing/2014/main" id="{E20762F4-2101-4DDF-95FF-79F83A214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388" y="534988"/>
            <a:ext cx="8834437" cy="625475"/>
          </a:xfrm>
        </p:spPr>
        <p:txBody>
          <a:bodyPr/>
          <a:lstStyle/>
          <a:p>
            <a:r>
              <a:rPr lang="en-US" altLang="cs-CZ"/>
              <a:t>Faculty of Informatics and Management</a:t>
            </a:r>
            <a:endParaRPr lang="en-US"/>
          </a:p>
        </p:txBody>
      </p:sp>
      <p:sp>
        <p:nvSpPr>
          <p:cNvPr id="17" name="Grafický objekt 13">
            <a:hlinkClick r:id="rId2"/>
            <a:extLst>
              <a:ext uri="{FF2B5EF4-FFF2-40B4-BE49-F238E27FC236}">
                <a16:creationId xmlns:a16="http://schemas.microsoft.com/office/drawing/2014/main" id="{61817C4D-0B37-427E-920F-0CC9F5E0E539}"/>
              </a:ext>
            </a:extLst>
          </p:cNvPr>
          <p:cNvSpPr>
            <a:spLocks noChangeAspect="1"/>
          </p:cNvSpPr>
          <p:nvPr/>
        </p:nvSpPr>
        <p:spPr>
          <a:xfrm>
            <a:off x="6803310" y="1919678"/>
            <a:ext cx="5071859" cy="4039922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7000" r="-12000" b="-4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A417972-0888-4173-88BC-5ED4C9A46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026240" y="147230"/>
            <a:ext cx="88026240" cy="774709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DC6F7249-154D-41FF-9C32-77EB762E8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13C1264-2B18-4D1F-BB44-C514674AA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527" y="276353"/>
            <a:ext cx="1116994" cy="114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217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D5DCFC1-CCE4-4F42-AF71-0D83DE0A8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071859" cy="6710770"/>
          </a:xfrm>
          <a:prstGeom prst="rect">
            <a:avLst/>
          </a:prstGeom>
        </p:spPr>
      </p:pic>
      <p:sp>
        <p:nvSpPr>
          <p:cNvPr id="14" name="!!Nadpis-bublina">
            <a:extLst>
              <a:ext uri="{FF2B5EF4-FFF2-40B4-BE49-F238E27FC236}">
                <a16:creationId xmlns:a16="http://schemas.microsoft.com/office/drawing/2014/main" id="{7F1D40DD-8ACA-4BA7-BB76-3AC923C1C590}"/>
              </a:ext>
            </a:extLst>
          </p:cNvPr>
          <p:cNvSpPr txBox="1">
            <a:spLocks/>
          </p:cNvSpPr>
          <p:nvPr/>
        </p:nvSpPr>
        <p:spPr>
          <a:xfrm flipH="1">
            <a:off x="-58687236" y="1443975"/>
            <a:ext cx="67621767" cy="4787597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8" name="Zástupný symbol pro obsah 3">
            <a:extLst>
              <a:ext uri="{FF2B5EF4-FFF2-40B4-BE49-F238E27FC236}">
                <a16:creationId xmlns:a16="http://schemas.microsoft.com/office/drawing/2014/main" id="{27D135FF-9907-4357-A349-F60EC487F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Undergraduate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Political</a:t>
            </a:r>
            <a:r>
              <a:rPr lang="cs-CZ" sz="2000" dirty="0"/>
              <a:t> Science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Political</a:t>
            </a:r>
            <a:r>
              <a:rPr lang="cs-CZ" sz="2000" dirty="0"/>
              <a:t> Science - Double </a:t>
            </a:r>
            <a:r>
              <a:rPr lang="cs-CZ" sz="2000" dirty="0" err="1"/>
              <a:t>Degree</a:t>
            </a: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/>
              <a:t>Graduate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Central European Studies</a:t>
            </a:r>
            <a:endParaRPr lang="cs-CZ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Philosophy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 err="1"/>
              <a:t>Postgradua</a:t>
            </a:r>
            <a:r>
              <a:rPr lang="cs-CZ" sz="2000" b="1" dirty="0"/>
              <a:t>t</a:t>
            </a:r>
            <a:r>
              <a:rPr lang="en-US" sz="2000" b="1" dirty="0"/>
              <a:t>e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Philosophy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D02CA788-910B-49AC-AAE7-031CB3DC6B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21" name="!!Nadpis-bublina">
            <a:extLst>
              <a:ext uri="{FF2B5EF4-FFF2-40B4-BE49-F238E27FC236}">
                <a16:creationId xmlns:a16="http://schemas.microsoft.com/office/drawing/2014/main" id="{2F19634C-216C-4756-B5B4-9BFAFB0D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81" y="534988"/>
            <a:ext cx="8834437" cy="625475"/>
          </a:xfrm>
        </p:spPr>
        <p:txBody>
          <a:bodyPr/>
          <a:lstStyle/>
          <a:p>
            <a:r>
              <a:rPr lang="cs-CZ" altLang="cs-CZ" dirty="0"/>
              <a:t>Philosophical Faculty</a:t>
            </a:r>
            <a:endParaRPr lang="en-US" dirty="0"/>
          </a:p>
        </p:txBody>
      </p:sp>
      <p:sp>
        <p:nvSpPr>
          <p:cNvPr id="17" name="Grafický objekt 13">
            <a:hlinkClick r:id="rId3"/>
            <a:extLst>
              <a:ext uri="{FF2B5EF4-FFF2-40B4-BE49-F238E27FC236}">
                <a16:creationId xmlns:a16="http://schemas.microsoft.com/office/drawing/2014/main" id="{47D66252-E1AA-4CCD-8389-1E075A301B6B}"/>
              </a:ext>
            </a:extLst>
          </p:cNvPr>
          <p:cNvSpPr>
            <a:spLocks noChangeAspect="1"/>
          </p:cNvSpPr>
          <p:nvPr/>
        </p:nvSpPr>
        <p:spPr>
          <a:xfrm>
            <a:off x="6766181" y="1889197"/>
            <a:ext cx="5071859" cy="4039923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4"/>
            <a:srcRect/>
            <a:stretch>
              <a:fillRect r="-7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BA3C353C-42D7-4ACE-92AD-5FE0C168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63560" y="147230"/>
            <a:ext cx="58963561" cy="67107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D14A97-98CC-46D3-B4E7-6D43E9D4F0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40" y="269552"/>
            <a:ext cx="1109079" cy="112820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8A1B825-0A41-43C0-A45C-E5D38CB27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7077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1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!!Nadpis-bublina">
            <a:extLst>
              <a:ext uri="{FF2B5EF4-FFF2-40B4-BE49-F238E27FC236}">
                <a16:creationId xmlns:a16="http://schemas.microsoft.com/office/drawing/2014/main" id="{38D2CCA6-20BE-4F02-81EA-8A52F031FD23}"/>
              </a:ext>
            </a:extLst>
          </p:cNvPr>
          <p:cNvSpPr txBox="1">
            <a:spLocks/>
          </p:cNvSpPr>
          <p:nvPr/>
        </p:nvSpPr>
        <p:spPr>
          <a:xfrm>
            <a:off x="3310470" y="123666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id="{F17B6C20-EFB2-4F14-9892-E4107DCE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199" y="2041947"/>
            <a:ext cx="6167440" cy="4166097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/>
              <a:t>Undergraduate</a:t>
            </a: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Biology and Ecology</a:t>
            </a:r>
            <a:endParaRPr lang="cs-CZ" sz="1600" dirty="0"/>
          </a:p>
          <a:p>
            <a:pPr lvl="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Chemistry</a:t>
            </a:r>
            <a:r>
              <a:rPr lang="cs-CZ" sz="1600" dirty="0"/>
              <a:t> – </a:t>
            </a:r>
            <a:r>
              <a:rPr lang="cs-CZ" sz="1600" dirty="0" err="1"/>
              <a:t>Spec</a:t>
            </a:r>
            <a:r>
              <a:rPr lang="cs-CZ" sz="1600" dirty="0"/>
              <a:t>. </a:t>
            </a:r>
            <a:r>
              <a:rPr lang="cs-CZ" sz="1600" dirty="0" err="1"/>
              <a:t>Bioorganic</a:t>
            </a:r>
            <a:r>
              <a:rPr lang="cs-CZ" sz="1600" dirty="0"/>
              <a:t> </a:t>
            </a:r>
            <a:r>
              <a:rPr lang="cs-CZ" sz="1600" dirty="0" err="1"/>
              <a:t>Chemistry</a:t>
            </a:r>
            <a:r>
              <a:rPr lang="cs-CZ" sz="1600" dirty="0"/>
              <a:t>; </a:t>
            </a:r>
            <a:r>
              <a:rPr lang="en-US" sz="1600" dirty="0"/>
              <a:t>Spec. Toxicology and Analysis of Pollutants</a:t>
            </a:r>
            <a:endParaRPr lang="cs-CZ" sz="1600" b="1" dirty="0"/>
          </a:p>
          <a:p>
            <a:pPr marL="0" lvl="0" indent="0">
              <a:lnSpc>
                <a:spcPct val="100000"/>
              </a:lnSpc>
              <a:buNone/>
            </a:pPr>
            <a:r>
              <a:rPr lang="en-US" sz="1600" b="1" dirty="0"/>
              <a:t>Graduate  </a:t>
            </a:r>
            <a:endParaRPr 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Biology and Ecology</a:t>
            </a:r>
            <a:r>
              <a:rPr lang="cs-CZ" sz="1600" dirty="0"/>
              <a:t> – </a:t>
            </a:r>
            <a:r>
              <a:rPr lang="cs-CZ" sz="1600" dirty="0" err="1"/>
              <a:t>Spec</a:t>
            </a:r>
            <a:r>
              <a:rPr lang="cs-CZ" sz="1600" dirty="0"/>
              <a:t>. </a:t>
            </a:r>
            <a:r>
              <a:rPr lang="cs-CZ" sz="1600" dirty="0" err="1"/>
              <a:t>Experimental</a:t>
            </a:r>
            <a:r>
              <a:rPr lang="cs-CZ" sz="1600" dirty="0"/>
              <a:t> Biology; </a:t>
            </a:r>
            <a:r>
              <a:rPr lang="cs-CZ" sz="1600" dirty="0" err="1"/>
              <a:t>Spec</a:t>
            </a:r>
            <a:r>
              <a:rPr lang="cs-CZ" sz="1600" dirty="0"/>
              <a:t>. Plant Biology; </a:t>
            </a:r>
            <a:r>
              <a:rPr lang="cs-CZ" sz="1600" dirty="0" err="1"/>
              <a:t>Spec</a:t>
            </a:r>
            <a:r>
              <a:rPr lang="cs-CZ" sz="1600" dirty="0"/>
              <a:t>. Animal Biology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Chemistry</a:t>
            </a:r>
            <a:r>
              <a:rPr lang="cs-CZ" sz="1600" dirty="0"/>
              <a:t> – </a:t>
            </a:r>
            <a:r>
              <a:rPr lang="en-US" sz="1600" dirty="0"/>
              <a:t>Spec. Toxicology and Analysis of Pollutants</a:t>
            </a:r>
            <a:r>
              <a:rPr lang="cs-CZ" sz="1600" dirty="0"/>
              <a:t>; </a:t>
            </a:r>
            <a:r>
              <a:rPr lang="cs-CZ" sz="1600" dirty="0" err="1"/>
              <a:t>Spec</a:t>
            </a:r>
            <a:r>
              <a:rPr lang="cs-CZ" sz="1600" dirty="0"/>
              <a:t>. </a:t>
            </a:r>
            <a:r>
              <a:rPr lang="cs-CZ" sz="1600" dirty="0" err="1"/>
              <a:t>Bioorganic</a:t>
            </a:r>
            <a:r>
              <a:rPr lang="cs-CZ" sz="1600" dirty="0"/>
              <a:t> </a:t>
            </a:r>
            <a:r>
              <a:rPr lang="cs-CZ" sz="1600" dirty="0" err="1"/>
              <a:t>Chemistry</a:t>
            </a:r>
            <a:r>
              <a:rPr lang="cs-CZ" sz="1600" dirty="0"/>
              <a:t>; </a:t>
            </a:r>
            <a:r>
              <a:rPr lang="cs-CZ" sz="1600" dirty="0" err="1"/>
              <a:t>Spec</a:t>
            </a:r>
            <a:r>
              <a:rPr lang="cs-CZ" sz="1600" dirty="0"/>
              <a:t>. </a:t>
            </a:r>
            <a:r>
              <a:rPr lang="cs-CZ" sz="1600" dirty="0" err="1"/>
              <a:t>Analysis</a:t>
            </a:r>
            <a:r>
              <a:rPr lang="cs-CZ" sz="1600" dirty="0"/>
              <a:t> of </a:t>
            </a:r>
            <a:r>
              <a:rPr lang="cs-CZ" sz="1600" dirty="0" err="1"/>
              <a:t>Biomolecules</a:t>
            </a:r>
            <a:endParaRPr lang="cs-CZ" sz="16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600" b="1" dirty="0" err="1"/>
              <a:t>Postgraduate</a:t>
            </a:r>
            <a:r>
              <a:rPr lang="cs-CZ" sz="1600" b="1" dirty="0"/>
              <a:t> </a:t>
            </a:r>
            <a:endParaRPr 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Biology and Ecology</a:t>
            </a:r>
            <a:endParaRPr lang="cs-CZ" sz="16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600" dirty="0" err="1"/>
              <a:t>Toxicology</a:t>
            </a:r>
            <a:endParaRPr lang="cs-CZ" sz="1600" dirty="0"/>
          </a:p>
        </p:txBody>
      </p:sp>
      <p:sp>
        <p:nvSpPr>
          <p:cNvPr id="14" name="Zástupný text 7">
            <a:extLst>
              <a:ext uri="{FF2B5EF4-FFF2-40B4-BE49-F238E27FC236}">
                <a16:creationId xmlns:a16="http://schemas.microsoft.com/office/drawing/2014/main" id="{4CF6AEA9-3A5A-40D5-BF33-5F15EE8C10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4199" y="1443614"/>
            <a:ext cx="9975863" cy="638473"/>
          </a:xfrm>
        </p:spPr>
        <p:txBody>
          <a:bodyPr/>
          <a:lstStyle/>
          <a:p>
            <a:r>
              <a:rPr lang="cs-CZ" sz="3200" dirty="0"/>
              <a:t>P</a:t>
            </a:r>
            <a:r>
              <a:rPr lang="en-US" sz="3200" dirty="0" err="1"/>
              <a:t>rogrammes</a:t>
            </a:r>
            <a:r>
              <a:rPr lang="en-US" sz="3200" dirty="0"/>
              <a:t> </a:t>
            </a:r>
            <a:r>
              <a:rPr lang="cs-CZ" sz="3200" dirty="0" err="1"/>
              <a:t>taught</a:t>
            </a:r>
            <a:r>
              <a:rPr lang="cs-CZ" sz="3200" dirty="0"/>
              <a:t> in </a:t>
            </a:r>
            <a:r>
              <a:rPr lang="cs-CZ" sz="3200" dirty="0" err="1"/>
              <a:t>English</a:t>
            </a:r>
            <a:r>
              <a:rPr lang="en-US" sz="3200" dirty="0"/>
              <a:t>:</a:t>
            </a:r>
          </a:p>
        </p:txBody>
      </p:sp>
      <p:sp>
        <p:nvSpPr>
          <p:cNvPr id="15" name="!!Nadpis-bublina">
            <a:extLst>
              <a:ext uri="{FF2B5EF4-FFF2-40B4-BE49-F238E27FC236}">
                <a16:creationId xmlns:a16="http://schemas.microsoft.com/office/drawing/2014/main" id="{FB568CAE-64AC-4105-B71D-3BD7168BF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081" y="534988"/>
            <a:ext cx="8834437" cy="625475"/>
          </a:xfrm>
        </p:spPr>
        <p:txBody>
          <a:bodyPr/>
          <a:lstStyle/>
          <a:p>
            <a:r>
              <a:rPr lang="en-US" altLang="cs-CZ" dirty="0"/>
              <a:t>Faculty of Science</a:t>
            </a:r>
            <a:endParaRPr lang="en-US" dirty="0"/>
          </a:p>
        </p:txBody>
      </p:sp>
      <p:sp>
        <p:nvSpPr>
          <p:cNvPr id="16" name="Grafický objekt 13">
            <a:hlinkClick r:id="rId2"/>
            <a:extLst>
              <a:ext uri="{FF2B5EF4-FFF2-40B4-BE49-F238E27FC236}">
                <a16:creationId xmlns:a16="http://schemas.microsoft.com/office/drawing/2014/main" id="{C98E2DF1-3F3D-4A01-B52F-B89AA2AA1061}"/>
              </a:ext>
            </a:extLst>
          </p:cNvPr>
          <p:cNvSpPr>
            <a:spLocks noChangeAspect="1"/>
          </p:cNvSpPr>
          <p:nvPr/>
        </p:nvSpPr>
        <p:spPr>
          <a:xfrm flipH="1">
            <a:off x="260361" y="2060264"/>
            <a:ext cx="5016158" cy="3995554"/>
          </a:xfrm>
          <a:custGeom>
            <a:avLst/>
            <a:gdLst>
              <a:gd name="connsiteX0" fmla="*/ 4744659 w 5333412"/>
              <a:gd name="connsiteY0" fmla="*/ 4248260 h 4248259"/>
              <a:gd name="connsiteX1" fmla="*/ 5333413 w 5333412"/>
              <a:gd name="connsiteY1" fmla="*/ 3671050 h 4248259"/>
              <a:gd name="connsiteX2" fmla="*/ 5333413 w 5333412"/>
              <a:gd name="connsiteY2" fmla="*/ 588753 h 4248259"/>
              <a:gd name="connsiteX3" fmla="*/ 4744659 w 5333412"/>
              <a:gd name="connsiteY3" fmla="*/ 0 h 4248259"/>
              <a:gd name="connsiteX4" fmla="*/ 1177507 w 5333412"/>
              <a:gd name="connsiteY4" fmla="*/ 0 h 4248259"/>
              <a:gd name="connsiteX5" fmla="*/ 588753 w 5333412"/>
              <a:gd name="connsiteY5" fmla="*/ 588753 h 4248259"/>
              <a:gd name="connsiteX6" fmla="*/ 588753 w 5333412"/>
              <a:gd name="connsiteY6" fmla="*/ 1535377 h 4248259"/>
              <a:gd name="connsiteX7" fmla="*/ 0 w 5333412"/>
              <a:gd name="connsiteY7" fmla="*/ 2124130 h 4248259"/>
              <a:gd name="connsiteX8" fmla="*/ 588753 w 5333412"/>
              <a:gd name="connsiteY8" fmla="*/ 2712883 h 4248259"/>
              <a:gd name="connsiteX9" fmla="*/ 588753 w 5333412"/>
              <a:gd name="connsiteY9" fmla="*/ 3671050 h 4248259"/>
              <a:gd name="connsiteX10" fmla="*/ 1177507 w 5333412"/>
              <a:gd name="connsiteY10" fmla="*/ 4248260 h 424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3412" h="4248259">
                <a:moveTo>
                  <a:pt x="4744659" y="4248260"/>
                </a:moveTo>
                <a:lnTo>
                  <a:pt x="5333413" y="3671050"/>
                </a:lnTo>
                <a:lnTo>
                  <a:pt x="5333413" y="588753"/>
                </a:lnTo>
                <a:lnTo>
                  <a:pt x="4744659" y="0"/>
                </a:lnTo>
                <a:lnTo>
                  <a:pt x="1177507" y="0"/>
                </a:lnTo>
                <a:lnTo>
                  <a:pt x="588753" y="588753"/>
                </a:lnTo>
                <a:lnTo>
                  <a:pt x="588753" y="1535377"/>
                </a:lnTo>
                <a:lnTo>
                  <a:pt x="0" y="2124130"/>
                </a:lnTo>
                <a:lnTo>
                  <a:pt x="588753" y="2712883"/>
                </a:lnTo>
                <a:lnTo>
                  <a:pt x="588753" y="3671050"/>
                </a:lnTo>
                <a:lnTo>
                  <a:pt x="1177507" y="424826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20000"/>
            </a:stretch>
          </a:blipFill>
          <a:ln w="11533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B49E45CB-A996-476B-A690-427D306F3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239" y="147230"/>
            <a:ext cx="87233761" cy="768613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278B5C1C-F95D-4A2D-8DA5-A29F6125B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559" y="6879419"/>
            <a:ext cx="87233761" cy="76861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61BDDDA-3A5B-4DF7-AE21-8A7A8B15AF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729" y="287222"/>
            <a:ext cx="1097791" cy="11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5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880B50A-5DD5-472F-8344-505BC324C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16" name="!!Nadpis-bublina">
            <a:extLst>
              <a:ext uri="{FF2B5EF4-FFF2-40B4-BE49-F238E27FC236}">
                <a16:creationId xmlns:a16="http://schemas.microsoft.com/office/drawing/2014/main" id="{D0A16985-95B0-427B-964F-8B4E4E0370FD}"/>
              </a:ext>
            </a:extLst>
          </p:cNvPr>
          <p:cNvSpPr txBox="1">
            <a:spLocks/>
          </p:cNvSpPr>
          <p:nvPr/>
        </p:nvSpPr>
        <p:spPr>
          <a:xfrm flipH="1">
            <a:off x="-36412185" y="3567065"/>
            <a:ext cx="48489507" cy="267375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obsah 10">
            <a:extLst>
              <a:ext uri="{FF2B5EF4-FFF2-40B4-BE49-F238E27FC236}">
                <a16:creationId xmlns:a16="http://schemas.microsoft.com/office/drawing/2014/main" id="{85B87419-C53F-48FF-BD91-9C32AD045B61}"/>
              </a:ext>
            </a:extLst>
          </p:cNvPr>
          <p:cNvSpPr txBox="1">
            <a:spLocks/>
          </p:cNvSpPr>
          <p:nvPr/>
        </p:nvSpPr>
        <p:spPr>
          <a:xfrm>
            <a:off x="1228477" y="3221455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Internationalization as a cross-sectional activity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 importance for science and research as well as for teaching and education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Key element of many particular activities at the university</a:t>
            </a:r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1220BDA4-B5AA-4312-80BD-EB312FF7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909" y="535781"/>
            <a:ext cx="8834437" cy="625126"/>
          </a:xfrm>
        </p:spPr>
        <p:txBody>
          <a:bodyPr/>
          <a:lstStyle/>
          <a:p>
            <a:r>
              <a:rPr lang="en-US"/>
              <a:t>Internationalization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2F7FC4FC-5064-4948-B2AF-B6DA74495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650920" y="-20507"/>
            <a:ext cx="41633165" cy="768613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EAD09CAF-D7A9-4EBE-BD07-2CBADF0EF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240" y="147230"/>
            <a:ext cx="5940083" cy="768613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AA5C343-9412-4882-84E6-71A6E7917E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340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D26A42C-2177-4F1A-BAD0-F461EC3A72D6}"/>
              </a:ext>
            </a:extLst>
          </p:cNvPr>
          <p:cNvSpPr txBox="1">
            <a:spLocks/>
          </p:cNvSpPr>
          <p:nvPr/>
        </p:nvSpPr>
        <p:spPr>
          <a:xfrm>
            <a:off x="-10160" y="1426572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0CF4DABC-7667-49D5-AE7C-C2144E9C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389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tudents</a:t>
            </a:r>
            <a:endParaRPr lang="en-US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4EEFB60-951A-455E-AA32-6677DCEE0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BF19BF71-E240-4752-80C9-40829AD93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98" y="6858000"/>
            <a:ext cx="87707502" cy="7898094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DC6EA94-CF1E-42DA-93A3-3C79623DFD91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9" name="Graphic 24">
              <a:extLst>
                <a:ext uri="{FF2B5EF4-FFF2-40B4-BE49-F238E27FC236}">
                  <a16:creationId xmlns:a16="http://schemas.microsoft.com/office/drawing/2014/main" id="{97522D84-75B8-4A76-805C-83B0EFBCA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99D5B2AB-39E0-48CB-8931-955AE10A297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42E88087-139A-4950-89E9-47394DB55D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2" name="Freeform 5">
                <a:extLst>
                  <a:ext uri="{FF2B5EF4-FFF2-40B4-BE49-F238E27FC236}">
                    <a16:creationId xmlns:a16="http://schemas.microsoft.com/office/drawing/2014/main" id="{96DF62A7-4397-4545-8023-AE7193EFF1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966C3C27-FAD7-4554-B1C9-86262CAEEFC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8CF51940-0B7A-4697-9C65-DF97935EA8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:a16="http://schemas.microsoft.com/office/drawing/2014/main" id="{374E0586-3ACD-457D-AAAA-A7379D1410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:a16="http://schemas.microsoft.com/office/drawing/2014/main" id="{7DEB0BAD-CE38-4FCB-A2F6-BAD9B656AC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:a16="http://schemas.microsoft.com/office/drawing/2014/main" id="{8D08E4E3-B4E5-437C-8DAD-533763B2AD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539F6094-A20F-4AFE-9AFB-E5DBC04328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:a16="http://schemas.microsoft.com/office/drawing/2014/main" id="{C6EC2395-D834-4C50-8A5D-E1DFC64E5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8268FDA5-8D28-4DFB-B9FC-E4CF9D45A55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43995798-705F-4D30-BC88-AD3EE9E385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B20101EE-63D7-4189-91EE-F147DA693B8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:a16="http://schemas.microsoft.com/office/drawing/2014/main" id="{B57759CE-2977-493A-980C-E407205AE5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Rectangle 17">
                <a:extLst>
                  <a:ext uri="{FF2B5EF4-FFF2-40B4-BE49-F238E27FC236}">
                    <a16:creationId xmlns:a16="http://schemas.microsoft.com/office/drawing/2014/main" id="{2C6FDA7E-3C1C-478F-A0ED-06C5ED1DEA1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:a16="http://schemas.microsoft.com/office/drawing/2014/main" id="{8521BD04-4CA5-4BC2-98BA-621EA365DC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:a16="http://schemas.microsoft.com/office/drawing/2014/main" id="{C1A6CF32-586F-4E16-A1D4-2EAC950E74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:a16="http://schemas.microsoft.com/office/drawing/2014/main" id="{64BCADAB-CFB3-411B-9ACD-48870E3454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2D18908C-FFE9-4D1C-B4C2-42AD3A5DE6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2">
                <a:extLst>
                  <a:ext uri="{FF2B5EF4-FFF2-40B4-BE49-F238E27FC236}">
                    <a16:creationId xmlns:a16="http://schemas.microsoft.com/office/drawing/2014/main" id="{DDFCB662-0A1A-4BD4-BBAD-266A1F5155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3">
                <a:extLst>
                  <a:ext uri="{FF2B5EF4-FFF2-40B4-BE49-F238E27FC236}">
                    <a16:creationId xmlns:a16="http://schemas.microsoft.com/office/drawing/2014/main" id="{64D5E8F8-C53B-4EC9-9196-5D741AE8E56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4">
                <a:extLst>
                  <a:ext uri="{FF2B5EF4-FFF2-40B4-BE49-F238E27FC236}">
                    <a16:creationId xmlns:a16="http://schemas.microsoft.com/office/drawing/2014/main" id="{49DFCDEF-86A7-4DAE-A40D-0F31D824DA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4218E2FA-B109-4948-9B46-4A415599F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12187E57-C675-457B-884A-2558E35523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Oval 27">
                <a:extLst>
                  <a:ext uri="{FF2B5EF4-FFF2-40B4-BE49-F238E27FC236}">
                    <a16:creationId xmlns:a16="http://schemas.microsoft.com/office/drawing/2014/main" id="{9826B5EC-296B-4C67-9A81-F75775E871A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BA13D8C5-5C85-4876-B8FD-CF07105357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B20BE694-562E-400F-BAE6-D6C23D0A26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30">
                <a:extLst>
                  <a:ext uri="{FF2B5EF4-FFF2-40B4-BE49-F238E27FC236}">
                    <a16:creationId xmlns:a16="http://schemas.microsoft.com/office/drawing/2014/main" id="{13BFBE47-A154-4896-A820-D2E07DFEC8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8" name="Graf 47">
            <a:extLst>
              <a:ext uri="{FF2B5EF4-FFF2-40B4-BE49-F238E27FC236}">
                <a16:creationId xmlns:a16="http://schemas.microsoft.com/office/drawing/2014/main" id="{F95C65C8-8629-4F5D-B955-9968FC9A46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998833"/>
              </p:ext>
            </p:extLst>
          </p:nvPr>
        </p:nvGraphicFramePr>
        <p:xfrm>
          <a:off x="1876249" y="1658347"/>
          <a:ext cx="9548613" cy="500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6713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!!Nadpis-bublina">
            <a:extLst>
              <a:ext uri="{FF2B5EF4-FFF2-40B4-BE49-F238E27FC236}">
                <a16:creationId xmlns:a16="http://schemas.microsoft.com/office/drawing/2014/main" id="{C16A733C-CF2F-4545-8E88-D5FF1B20229F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6CCF1F8A-C017-41BF-A8F3-0A050228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6314" y="535781"/>
            <a:ext cx="8834437" cy="625126"/>
          </a:xfrm>
        </p:spPr>
        <p:txBody>
          <a:bodyPr/>
          <a:lstStyle/>
          <a:p>
            <a:r>
              <a:rPr lang="en-US" dirty="0"/>
              <a:t>International </a:t>
            </a:r>
            <a:r>
              <a:rPr lang="cs-CZ" dirty="0"/>
              <a:t>S</a:t>
            </a:r>
            <a:r>
              <a:rPr lang="en-US" dirty="0" err="1"/>
              <a:t>taff</a:t>
            </a:r>
            <a:endParaRPr lang="en-US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B2E5126-66D4-419E-A630-8C226AA1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1773CEC-F364-4AC4-91B1-0FB0E34B0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8B5324-8743-4223-B505-935947E39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562427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C1D3D0C7-C6E0-4D3A-A4B7-D3923207913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9C45F3C5-F393-4BD5-8363-B081B691D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BA708FF8-1E8E-4424-899B-522836A2D2E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E6FB2A68-19AA-4976-BA05-5412A4D7817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897ADB0B-1A9A-4E5D-90FC-255A939E60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B63C354-561C-4699-A7AE-402B8246961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54A1243E-1933-4071-9C56-BB12FEF81A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12E54955-F019-4D11-93CA-7ED05BB7A3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B2F0336C-F620-4E4F-9395-B001CB3F36C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90081298-3B2F-4D10-AE12-55410F32B5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4B7EC4FD-695B-43FD-BC99-771E2DC2FA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243FFF6F-7883-44A8-AEB7-C3AF88BB4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95A815F-A175-4471-A6A6-CFCFEA77B1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4B604D1A-104B-4DF9-AEAB-1ED0B386412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0B0FED56-F0D6-49C9-ABCE-CBF3D080F9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DB84AA7-BB18-4307-B594-8EDD558619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1A9AFC00-9BFC-491F-AA3D-05CB118DAF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E5648F1-D27D-4D55-8626-866CCED3D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95B881D6-6AC1-474B-8AED-253EFEDD8E2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405477E3-2FB2-4534-849C-66511DA10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A475C09-38C0-4292-BBAA-6026425B0C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EFA862BB-175C-457F-979B-E124B05475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C0700830-9857-4365-8E74-3EE5F93BE6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194EF7FA-15A3-4AC1-A6AF-FB7B0599544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3787B2C5-4E5D-4A09-8568-837669115E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C3FA26F9-6B17-4F13-8E41-D866FE1434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1A76DA-2516-4D44-8BF5-BDC5F4B825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059A2447-B01D-4C2E-AA6E-C7D086A218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1846BCB-30F7-4390-8BE1-38694EA510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D3EF3CDA-B6C4-40A7-BE2A-FFD15436F3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5" name="Graf 44">
            <a:extLst>
              <a:ext uri="{FF2B5EF4-FFF2-40B4-BE49-F238E27FC236}">
                <a16:creationId xmlns:a16="http://schemas.microsoft.com/office/drawing/2014/main" id="{6A351FF8-5224-46D7-ABD2-4ACF266A24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2692958"/>
              </p:ext>
            </p:extLst>
          </p:nvPr>
        </p:nvGraphicFramePr>
        <p:xfrm>
          <a:off x="1016007" y="1388677"/>
          <a:ext cx="8559793" cy="5308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72685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9173" y="4035813"/>
            <a:ext cx="10039867" cy="1965600"/>
          </a:xfrm>
        </p:spPr>
        <p:txBody>
          <a:bodyPr/>
          <a:lstStyle/>
          <a:p>
            <a:r>
              <a:rPr lang="cs-CZ" sz="3600" dirty="0" err="1"/>
              <a:t>Research</a:t>
            </a:r>
            <a:r>
              <a:rPr lang="cs-CZ" sz="3600" dirty="0"/>
              <a:t> and </a:t>
            </a:r>
            <a:r>
              <a:rPr lang="cs-CZ" sz="3600" dirty="0" err="1"/>
              <a:t>Development</a:t>
            </a:r>
            <a:endParaRPr lang="en-US" sz="36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CCB1ADF-5B33-4830-ACF1-4669017C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360985" cy="6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79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9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16AABAEF-12F3-4982-B111-EDA704E207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23" y="0"/>
            <a:ext cx="12257703" cy="6858000"/>
          </a:xfrm>
          <a:prstGeom prst="rect">
            <a:avLst/>
          </a:prstGeom>
        </p:spPr>
      </p:pic>
      <p:sp>
        <p:nvSpPr>
          <p:cNvPr id="17" name="!!Nadpis-bublina">
            <a:extLst>
              <a:ext uri="{FF2B5EF4-FFF2-40B4-BE49-F238E27FC236}">
                <a16:creationId xmlns:a16="http://schemas.microsoft.com/office/drawing/2014/main" id="{BFBF7A54-0EFD-4290-82FC-CDB7031DB558}"/>
              </a:ext>
            </a:extLst>
          </p:cNvPr>
          <p:cNvSpPr txBox="1">
            <a:spLocks/>
          </p:cNvSpPr>
          <p:nvPr/>
        </p:nvSpPr>
        <p:spPr>
          <a:xfrm>
            <a:off x="20320" y="1979280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5FDB3D9F-F820-4326-82FF-8E5FC8958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973" y="3014345"/>
            <a:ext cx="9975850" cy="1823576"/>
          </a:xfr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Guarantee of the European standard of care for employees 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Q</a:t>
            </a:r>
            <a:r>
              <a:rPr lang="en-US" sz="2400" dirty="0" err="1"/>
              <a:t>uality</a:t>
            </a:r>
            <a:r>
              <a:rPr lang="en-US" sz="2400" dirty="0"/>
              <a:t> of work environment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cs-CZ" sz="2400" dirty="0"/>
              <a:t>T</a:t>
            </a:r>
            <a:r>
              <a:rPr lang="en-US" sz="2400" dirty="0" err="1"/>
              <a:t>ransparency</a:t>
            </a:r>
            <a:r>
              <a:rPr lang="en-US" sz="2400" dirty="0"/>
              <a:t> and openness of recruitment procedures</a:t>
            </a:r>
          </a:p>
        </p:txBody>
      </p:sp>
      <p:sp>
        <p:nvSpPr>
          <p:cNvPr id="19" name="Zástupný text 7">
            <a:extLst>
              <a:ext uri="{FF2B5EF4-FFF2-40B4-BE49-F238E27FC236}">
                <a16:creationId xmlns:a16="http://schemas.microsoft.com/office/drawing/2014/main" id="{9DD781FC-6A60-4170-9322-C4189CB0EE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6973" y="2376170"/>
            <a:ext cx="9975850" cy="638175"/>
          </a:xfrm>
        </p:spPr>
        <p:txBody>
          <a:bodyPr/>
          <a:lstStyle/>
          <a:p>
            <a:r>
              <a:rPr lang="en-US" dirty="0"/>
              <a:t>Human Resources Strategy for Researchers</a:t>
            </a:r>
            <a:endParaRPr lang="cs-CZ" dirty="0"/>
          </a:p>
        </p:txBody>
      </p:sp>
      <p:sp>
        <p:nvSpPr>
          <p:cNvPr id="20" name="!!Nadpis-bublina">
            <a:extLst>
              <a:ext uri="{FF2B5EF4-FFF2-40B4-BE49-F238E27FC236}">
                <a16:creationId xmlns:a16="http://schemas.microsoft.com/office/drawing/2014/main" id="{8CEDCC6E-21D3-48EA-8DE1-E2E5A014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9824" y="550847"/>
            <a:ext cx="8834437" cy="625475"/>
          </a:xfrm>
        </p:spPr>
        <p:txBody>
          <a:bodyPr/>
          <a:lstStyle/>
          <a:p>
            <a:r>
              <a:rPr lang="cs-CZ"/>
              <a:t>HRS4R | HR </a:t>
            </a:r>
            <a:r>
              <a:rPr lang="cs-CZ" err="1"/>
              <a:t>Award</a:t>
            </a:r>
            <a:endParaRPr lang="en-US"/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B1AB1F0C-F195-4571-8D51-B677D715DC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250029" y="4045513"/>
            <a:ext cx="2281571" cy="1534016"/>
            <a:chOff x="1708" y="3021"/>
            <a:chExt cx="1642" cy="1104"/>
          </a:xfrm>
          <a:solidFill>
            <a:schemeClr val="tx1"/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8C080A2F-F822-4648-86DB-944DB427C2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08" y="3098"/>
              <a:ext cx="508" cy="771"/>
            </a:xfrm>
            <a:custGeom>
              <a:avLst/>
              <a:gdLst>
                <a:gd name="T0" fmla="*/ 366 w 508"/>
                <a:gd name="T1" fmla="*/ 467 h 771"/>
                <a:gd name="T2" fmla="*/ 405 w 508"/>
                <a:gd name="T3" fmla="*/ 506 h 771"/>
                <a:gd name="T4" fmla="*/ 508 w 508"/>
                <a:gd name="T5" fmla="*/ 506 h 771"/>
                <a:gd name="T6" fmla="*/ 491 w 508"/>
                <a:gd name="T7" fmla="*/ 466 h 771"/>
                <a:gd name="T8" fmla="*/ 491 w 508"/>
                <a:gd name="T9" fmla="*/ 429 h 771"/>
                <a:gd name="T10" fmla="*/ 443 w 508"/>
                <a:gd name="T11" fmla="*/ 429 h 771"/>
                <a:gd name="T12" fmla="*/ 443 w 508"/>
                <a:gd name="T13" fmla="*/ 395 h 771"/>
                <a:gd name="T14" fmla="*/ 490 w 508"/>
                <a:gd name="T15" fmla="*/ 349 h 771"/>
                <a:gd name="T16" fmla="*/ 490 w 508"/>
                <a:gd name="T17" fmla="*/ 68 h 771"/>
                <a:gd name="T18" fmla="*/ 422 w 508"/>
                <a:gd name="T19" fmla="*/ 0 h 771"/>
                <a:gd name="T20" fmla="*/ 217 w 508"/>
                <a:gd name="T21" fmla="*/ 0 h 771"/>
                <a:gd name="T22" fmla="*/ 149 w 508"/>
                <a:gd name="T23" fmla="*/ 68 h 771"/>
                <a:gd name="T24" fmla="*/ 149 w 508"/>
                <a:gd name="T25" fmla="*/ 349 h 771"/>
                <a:gd name="T26" fmla="*/ 195 w 508"/>
                <a:gd name="T27" fmla="*/ 395 h 771"/>
                <a:gd name="T28" fmla="*/ 195 w 508"/>
                <a:gd name="T29" fmla="*/ 429 h 771"/>
                <a:gd name="T30" fmla="*/ 98 w 508"/>
                <a:gd name="T31" fmla="*/ 429 h 771"/>
                <a:gd name="T32" fmla="*/ 0 w 508"/>
                <a:gd name="T33" fmla="*/ 527 h 771"/>
                <a:gd name="T34" fmla="*/ 0 w 508"/>
                <a:gd name="T35" fmla="*/ 771 h 771"/>
                <a:gd name="T36" fmla="*/ 77 w 508"/>
                <a:gd name="T37" fmla="*/ 771 h 771"/>
                <a:gd name="T38" fmla="*/ 77 w 508"/>
                <a:gd name="T39" fmla="*/ 559 h 771"/>
                <a:gd name="T40" fmla="*/ 130 w 508"/>
                <a:gd name="T41" fmla="*/ 506 h 771"/>
                <a:gd name="T42" fmla="*/ 233 w 508"/>
                <a:gd name="T43" fmla="*/ 506 h 771"/>
                <a:gd name="T44" fmla="*/ 272 w 508"/>
                <a:gd name="T45" fmla="*/ 467 h 771"/>
                <a:gd name="T46" fmla="*/ 272 w 508"/>
                <a:gd name="T47" fmla="*/ 417 h 771"/>
                <a:gd name="T48" fmla="*/ 366 w 508"/>
                <a:gd name="T49" fmla="*/ 417 h 771"/>
                <a:gd name="T50" fmla="*/ 366 w 508"/>
                <a:gd name="T51" fmla="*/ 467 h 771"/>
                <a:gd name="T52" fmla="*/ 226 w 508"/>
                <a:gd name="T53" fmla="*/ 317 h 771"/>
                <a:gd name="T54" fmla="*/ 226 w 508"/>
                <a:gd name="T55" fmla="*/ 99 h 771"/>
                <a:gd name="T56" fmla="*/ 249 w 508"/>
                <a:gd name="T57" fmla="*/ 77 h 771"/>
                <a:gd name="T58" fmla="*/ 390 w 508"/>
                <a:gd name="T59" fmla="*/ 77 h 771"/>
                <a:gd name="T60" fmla="*/ 413 w 508"/>
                <a:gd name="T61" fmla="*/ 99 h 771"/>
                <a:gd name="T62" fmla="*/ 413 w 508"/>
                <a:gd name="T63" fmla="*/ 317 h 771"/>
                <a:gd name="T64" fmla="*/ 399 w 508"/>
                <a:gd name="T65" fmla="*/ 330 h 771"/>
                <a:gd name="T66" fmla="*/ 390 w 508"/>
                <a:gd name="T67" fmla="*/ 340 h 771"/>
                <a:gd name="T68" fmla="*/ 249 w 508"/>
                <a:gd name="T69" fmla="*/ 340 h 771"/>
                <a:gd name="T70" fmla="*/ 239 w 508"/>
                <a:gd name="T71" fmla="*/ 330 h 771"/>
                <a:gd name="T72" fmla="*/ 226 w 508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8" h="771">
                  <a:moveTo>
                    <a:pt x="366" y="467"/>
                  </a:moveTo>
                  <a:lnTo>
                    <a:pt x="405" y="506"/>
                  </a:lnTo>
                  <a:lnTo>
                    <a:pt x="508" y="506"/>
                  </a:lnTo>
                  <a:lnTo>
                    <a:pt x="491" y="466"/>
                  </a:lnTo>
                  <a:lnTo>
                    <a:pt x="491" y="429"/>
                  </a:lnTo>
                  <a:lnTo>
                    <a:pt x="443" y="429"/>
                  </a:lnTo>
                  <a:lnTo>
                    <a:pt x="443" y="395"/>
                  </a:lnTo>
                  <a:lnTo>
                    <a:pt x="490" y="349"/>
                  </a:lnTo>
                  <a:lnTo>
                    <a:pt x="490" y="68"/>
                  </a:lnTo>
                  <a:lnTo>
                    <a:pt x="422" y="0"/>
                  </a:lnTo>
                  <a:lnTo>
                    <a:pt x="217" y="0"/>
                  </a:lnTo>
                  <a:lnTo>
                    <a:pt x="149" y="68"/>
                  </a:lnTo>
                  <a:lnTo>
                    <a:pt x="149" y="349"/>
                  </a:lnTo>
                  <a:lnTo>
                    <a:pt x="195" y="395"/>
                  </a:lnTo>
                  <a:lnTo>
                    <a:pt x="195" y="429"/>
                  </a:lnTo>
                  <a:lnTo>
                    <a:pt x="98" y="429"/>
                  </a:lnTo>
                  <a:lnTo>
                    <a:pt x="0" y="527"/>
                  </a:lnTo>
                  <a:lnTo>
                    <a:pt x="0" y="771"/>
                  </a:lnTo>
                  <a:lnTo>
                    <a:pt x="77" y="771"/>
                  </a:lnTo>
                  <a:lnTo>
                    <a:pt x="77" y="559"/>
                  </a:lnTo>
                  <a:lnTo>
                    <a:pt x="130" y="506"/>
                  </a:lnTo>
                  <a:lnTo>
                    <a:pt x="233" y="506"/>
                  </a:lnTo>
                  <a:lnTo>
                    <a:pt x="272" y="467"/>
                  </a:lnTo>
                  <a:lnTo>
                    <a:pt x="272" y="417"/>
                  </a:lnTo>
                  <a:lnTo>
                    <a:pt x="366" y="417"/>
                  </a:lnTo>
                  <a:lnTo>
                    <a:pt x="366" y="467"/>
                  </a:lnTo>
                  <a:close/>
                  <a:moveTo>
                    <a:pt x="226" y="317"/>
                  </a:moveTo>
                  <a:lnTo>
                    <a:pt x="226" y="99"/>
                  </a:lnTo>
                  <a:lnTo>
                    <a:pt x="249" y="77"/>
                  </a:lnTo>
                  <a:lnTo>
                    <a:pt x="390" y="77"/>
                  </a:lnTo>
                  <a:lnTo>
                    <a:pt x="413" y="99"/>
                  </a:lnTo>
                  <a:lnTo>
                    <a:pt x="413" y="317"/>
                  </a:lnTo>
                  <a:lnTo>
                    <a:pt x="399" y="330"/>
                  </a:lnTo>
                  <a:lnTo>
                    <a:pt x="390" y="340"/>
                  </a:lnTo>
                  <a:lnTo>
                    <a:pt x="249" y="340"/>
                  </a:lnTo>
                  <a:lnTo>
                    <a:pt x="239" y="330"/>
                  </a:lnTo>
                  <a:lnTo>
                    <a:pt x="22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C2F61C4A-E2D8-4F7E-AE7F-36F64E60D3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1" y="3098"/>
              <a:ext cx="509" cy="771"/>
            </a:xfrm>
            <a:custGeom>
              <a:avLst/>
              <a:gdLst>
                <a:gd name="T0" fmla="*/ 411 w 509"/>
                <a:gd name="T1" fmla="*/ 429 h 771"/>
                <a:gd name="T2" fmla="*/ 314 w 509"/>
                <a:gd name="T3" fmla="*/ 429 h 771"/>
                <a:gd name="T4" fmla="*/ 314 w 509"/>
                <a:gd name="T5" fmla="*/ 395 h 771"/>
                <a:gd name="T6" fmla="*/ 360 w 509"/>
                <a:gd name="T7" fmla="*/ 349 h 771"/>
                <a:gd name="T8" fmla="*/ 360 w 509"/>
                <a:gd name="T9" fmla="*/ 68 h 771"/>
                <a:gd name="T10" fmla="*/ 292 w 509"/>
                <a:gd name="T11" fmla="*/ 0 h 771"/>
                <a:gd name="T12" fmla="*/ 87 w 509"/>
                <a:gd name="T13" fmla="*/ 0 h 771"/>
                <a:gd name="T14" fmla="*/ 19 w 509"/>
                <a:gd name="T15" fmla="*/ 68 h 771"/>
                <a:gd name="T16" fmla="*/ 19 w 509"/>
                <a:gd name="T17" fmla="*/ 349 h 771"/>
                <a:gd name="T18" fmla="*/ 65 w 509"/>
                <a:gd name="T19" fmla="*/ 395 h 771"/>
                <a:gd name="T20" fmla="*/ 65 w 509"/>
                <a:gd name="T21" fmla="*/ 429 h 771"/>
                <a:gd name="T22" fmla="*/ 17 w 509"/>
                <a:gd name="T23" fmla="*/ 429 h 771"/>
                <a:gd name="T24" fmla="*/ 17 w 509"/>
                <a:gd name="T25" fmla="*/ 466 h 771"/>
                <a:gd name="T26" fmla="*/ 0 w 509"/>
                <a:gd name="T27" fmla="*/ 506 h 771"/>
                <a:gd name="T28" fmla="*/ 103 w 509"/>
                <a:gd name="T29" fmla="*/ 506 h 771"/>
                <a:gd name="T30" fmla="*/ 142 w 509"/>
                <a:gd name="T31" fmla="*/ 467 h 771"/>
                <a:gd name="T32" fmla="*/ 142 w 509"/>
                <a:gd name="T33" fmla="*/ 417 h 771"/>
                <a:gd name="T34" fmla="*/ 237 w 509"/>
                <a:gd name="T35" fmla="*/ 417 h 771"/>
                <a:gd name="T36" fmla="*/ 237 w 509"/>
                <a:gd name="T37" fmla="*/ 467 h 771"/>
                <a:gd name="T38" fmla="*/ 276 w 509"/>
                <a:gd name="T39" fmla="*/ 506 h 771"/>
                <a:gd name="T40" fmla="*/ 379 w 509"/>
                <a:gd name="T41" fmla="*/ 506 h 771"/>
                <a:gd name="T42" fmla="*/ 432 w 509"/>
                <a:gd name="T43" fmla="*/ 559 h 771"/>
                <a:gd name="T44" fmla="*/ 432 w 509"/>
                <a:gd name="T45" fmla="*/ 771 h 771"/>
                <a:gd name="T46" fmla="*/ 509 w 509"/>
                <a:gd name="T47" fmla="*/ 771 h 771"/>
                <a:gd name="T48" fmla="*/ 509 w 509"/>
                <a:gd name="T49" fmla="*/ 527 h 771"/>
                <a:gd name="T50" fmla="*/ 411 w 509"/>
                <a:gd name="T51" fmla="*/ 429 h 771"/>
                <a:gd name="T52" fmla="*/ 96 w 509"/>
                <a:gd name="T53" fmla="*/ 317 h 771"/>
                <a:gd name="T54" fmla="*/ 96 w 509"/>
                <a:gd name="T55" fmla="*/ 99 h 771"/>
                <a:gd name="T56" fmla="*/ 119 w 509"/>
                <a:gd name="T57" fmla="*/ 77 h 771"/>
                <a:gd name="T58" fmla="*/ 260 w 509"/>
                <a:gd name="T59" fmla="*/ 77 h 771"/>
                <a:gd name="T60" fmla="*/ 283 w 509"/>
                <a:gd name="T61" fmla="*/ 99 h 771"/>
                <a:gd name="T62" fmla="*/ 283 w 509"/>
                <a:gd name="T63" fmla="*/ 317 h 771"/>
                <a:gd name="T64" fmla="*/ 270 w 509"/>
                <a:gd name="T65" fmla="*/ 330 h 771"/>
                <a:gd name="T66" fmla="*/ 260 w 509"/>
                <a:gd name="T67" fmla="*/ 340 h 771"/>
                <a:gd name="T68" fmla="*/ 119 w 509"/>
                <a:gd name="T69" fmla="*/ 340 h 771"/>
                <a:gd name="T70" fmla="*/ 109 w 509"/>
                <a:gd name="T71" fmla="*/ 330 h 771"/>
                <a:gd name="T72" fmla="*/ 96 w 509"/>
                <a:gd name="T73" fmla="*/ 317 h 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9" h="771">
                  <a:moveTo>
                    <a:pt x="411" y="429"/>
                  </a:moveTo>
                  <a:lnTo>
                    <a:pt x="314" y="429"/>
                  </a:lnTo>
                  <a:lnTo>
                    <a:pt x="314" y="395"/>
                  </a:lnTo>
                  <a:lnTo>
                    <a:pt x="360" y="349"/>
                  </a:lnTo>
                  <a:lnTo>
                    <a:pt x="360" y="68"/>
                  </a:lnTo>
                  <a:lnTo>
                    <a:pt x="292" y="0"/>
                  </a:lnTo>
                  <a:lnTo>
                    <a:pt x="87" y="0"/>
                  </a:lnTo>
                  <a:lnTo>
                    <a:pt x="19" y="68"/>
                  </a:lnTo>
                  <a:lnTo>
                    <a:pt x="19" y="349"/>
                  </a:lnTo>
                  <a:lnTo>
                    <a:pt x="65" y="395"/>
                  </a:lnTo>
                  <a:lnTo>
                    <a:pt x="65" y="429"/>
                  </a:lnTo>
                  <a:lnTo>
                    <a:pt x="17" y="429"/>
                  </a:lnTo>
                  <a:lnTo>
                    <a:pt x="17" y="466"/>
                  </a:lnTo>
                  <a:lnTo>
                    <a:pt x="0" y="506"/>
                  </a:lnTo>
                  <a:lnTo>
                    <a:pt x="103" y="506"/>
                  </a:lnTo>
                  <a:lnTo>
                    <a:pt x="142" y="467"/>
                  </a:lnTo>
                  <a:lnTo>
                    <a:pt x="142" y="417"/>
                  </a:lnTo>
                  <a:lnTo>
                    <a:pt x="237" y="417"/>
                  </a:lnTo>
                  <a:lnTo>
                    <a:pt x="237" y="467"/>
                  </a:lnTo>
                  <a:lnTo>
                    <a:pt x="276" y="506"/>
                  </a:lnTo>
                  <a:lnTo>
                    <a:pt x="379" y="506"/>
                  </a:lnTo>
                  <a:lnTo>
                    <a:pt x="432" y="559"/>
                  </a:lnTo>
                  <a:lnTo>
                    <a:pt x="432" y="771"/>
                  </a:lnTo>
                  <a:lnTo>
                    <a:pt x="509" y="771"/>
                  </a:lnTo>
                  <a:lnTo>
                    <a:pt x="509" y="527"/>
                  </a:lnTo>
                  <a:lnTo>
                    <a:pt x="411" y="429"/>
                  </a:lnTo>
                  <a:close/>
                  <a:moveTo>
                    <a:pt x="96" y="317"/>
                  </a:moveTo>
                  <a:lnTo>
                    <a:pt x="96" y="99"/>
                  </a:lnTo>
                  <a:lnTo>
                    <a:pt x="119" y="77"/>
                  </a:lnTo>
                  <a:lnTo>
                    <a:pt x="260" y="77"/>
                  </a:lnTo>
                  <a:lnTo>
                    <a:pt x="283" y="99"/>
                  </a:lnTo>
                  <a:lnTo>
                    <a:pt x="283" y="317"/>
                  </a:lnTo>
                  <a:lnTo>
                    <a:pt x="270" y="330"/>
                  </a:lnTo>
                  <a:lnTo>
                    <a:pt x="260" y="340"/>
                  </a:lnTo>
                  <a:lnTo>
                    <a:pt x="119" y="340"/>
                  </a:lnTo>
                  <a:lnTo>
                    <a:pt x="109" y="330"/>
                  </a:lnTo>
                  <a:lnTo>
                    <a:pt x="96" y="3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50379842-BDBA-4B05-B3DF-5506EF0508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34" y="3021"/>
              <a:ext cx="989" cy="1104"/>
            </a:xfrm>
            <a:custGeom>
              <a:avLst/>
              <a:gdLst>
                <a:gd name="T0" fmla="*/ 754 w 989"/>
                <a:gd name="T1" fmla="*/ 664 h 1104"/>
                <a:gd name="T2" fmla="*/ 704 w 989"/>
                <a:gd name="T3" fmla="*/ 664 h 1104"/>
                <a:gd name="T4" fmla="*/ 703 w 989"/>
                <a:gd name="T5" fmla="*/ 664 h 1104"/>
                <a:gd name="T6" fmla="*/ 677 w 989"/>
                <a:gd name="T7" fmla="*/ 638 h 1104"/>
                <a:gd name="T8" fmla="*/ 672 w 989"/>
                <a:gd name="T9" fmla="*/ 633 h 1104"/>
                <a:gd name="T10" fmla="*/ 672 w 989"/>
                <a:gd name="T11" fmla="*/ 586 h 1104"/>
                <a:gd name="T12" fmla="*/ 747 w 989"/>
                <a:gd name="T13" fmla="*/ 512 h 1104"/>
                <a:gd name="T14" fmla="*/ 747 w 989"/>
                <a:gd name="T15" fmla="*/ 456 h 1104"/>
                <a:gd name="T16" fmla="*/ 747 w 989"/>
                <a:gd name="T17" fmla="*/ 118 h 1104"/>
                <a:gd name="T18" fmla="*/ 630 w 989"/>
                <a:gd name="T19" fmla="*/ 0 h 1104"/>
                <a:gd name="T20" fmla="*/ 360 w 989"/>
                <a:gd name="T21" fmla="*/ 0 h 1104"/>
                <a:gd name="T22" fmla="*/ 242 w 989"/>
                <a:gd name="T23" fmla="*/ 118 h 1104"/>
                <a:gd name="T24" fmla="*/ 242 w 989"/>
                <a:gd name="T25" fmla="*/ 456 h 1104"/>
                <a:gd name="T26" fmla="*/ 242 w 989"/>
                <a:gd name="T27" fmla="*/ 512 h 1104"/>
                <a:gd name="T28" fmla="*/ 317 w 989"/>
                <a:gd name="T29" fmla="*/ 586 h 1104"/>
                <a:gd name="T30" fmla="*/ 317 w 989"/>
                <a:gd name="T31" fmla="*/ 633 h 1104"/>
                <a:gd name="T32" fmla="*/ 313 w 989"/>
                <a:gd name="T33" fmla="*/ 638 h 1104"/>
                <a:gd name="T34" fmla="*/ 286 w 989"/>
                <a:gd name="T35" fmla="*/ 664 h 1104"/>
                <a:gd name="T36" fmla="*/ 286 w 989"/>
                <a:gd name="T37" fmla="*/ 664 h 1104"/>
                <a:gd name="T38" fmla="*/ 236 w 989"/>
                <a:gd name="T39" fmla="*/ 664 h 1104"/>
                <a:gd name="T40" fmla="*/ 128 w 989"/>
                <a:gd name="T41" fmla="*/ 664 h 1104"/>
                <a:gd name="T42" fmla="*/ 0 w 989"/>
                <a:gd name="T43" fmla="*/ 792 h 1104"/>
                <a:gd name="T44" fmla="*/ 0 w 989"/>
                <a:gd name="T45" fmla="*/ 1104 h 1104"/>
                <a:gd name="T46" fmla="*/ 39 w 989"/>
                <a:gd name="T47" fmla="*/ 1104 h 1104"/>
                <a:gd name="T48" fmla="*/ 77 w 989"/>
                <a:gd name="T49" fmla="*/ 1104 h 1104"/>
                <a:gd name="T50" fmla="*/ 77 w 989"/>
                <a:gd name="T51" fmla="*/ 824 h 1104"/>
                <a:gd name="T52" fmla="*/ 160 w 989"/>
                <a:gd name="T53" fmla="*/ 741 h 1104"/>
                <a:gd name="T54" fmla="*/ 318 w 989"/>
                <a:gd name="T55" fmla="*/ 741 h 1104"/>
                <a:gd name="T56" fmla="*/ 353 w 989"/>
                <a:gd name="T57" fmla="*/ 707 h 1104"/>
                <a:gd name="T58" fmla="*/ 394 w 989"/>
                <a:gd name="T59" fmla="*/ 665 h 1104"/>
                <a:gd name="T60" fmla="*/ 394 w 989"/>
                <a:gd name="T61" fmla="*/ 630 h 1104"/>
                <a:gd name="T62" fmla="*/ 595 w 989"/>
                <a:gd name="T63" fmla="*/ 630 h 1104"/>
                <a:gd name="T64" fmla="*/ 595 w 989"/>
                <a:gd name="T65" fmla="*/ 665 h 1104"/>
                <a:gd name="T66" fmla="*/ 637 w 989"/>
                <a:gd name="T67" fmla="*/ 707 h 1104"/>
                <a:gd name="T68" fmla="*/ 671 w 989"/>
                <a:gd name="T69" fmla="*/ 741 h 1104"/>
                <a:gd name="T70" fmla="*/ 830 w 989"/>
                <a:gd name="T71" fmla="*/ 741 h 1104"/>
                <a:gd name="T72" fmla="*/ 912 w 989"/>
                <a:gd name="T73" fmla="*/ 824 h 1104"/>
                <a:gd name="T74" fmla="*/ 912 w 989"/>
                <a:gd name="T75" fmla="*/ 1104 h 1104"/>
                <a:gd name="T76" fmla="*/ 951 w 989"/>
                <a:gd name="T77" fmla="*/ 1104 h 1104"/>
                <a:gd name="T78" fmla="*/ 989 w 989"/>
                <a:gd name="T79" fmla="*/ 1104 h 1104"/>
                <a:gd name="T80" fmla="*/ 989 w 989"/>
                <a:gd name="T81" fmla="*/ 792 h 1104"/>
                <a:gd name="T82" fmla="*/ 862 w 989"/>
                <a:gd name="T83" fmla="*/ 664 h 1104"/>
                <a:gd name="T84" fmla="*/ 754 w 989"/>
                <a:gd name="T85" fmla="*/ 664 h 1104"/>
                <a:gd name="T86" fmla="*/ 319 w 989"/>
                <a:gd name="T87" fmla="*/ 150 h 1104"/>
                <a:gd name="T88" fmla="*/ 392 w 989"/>
                <a:gd name="T89" fmla="*/ 77 h 1104"/>
                <a:gd name="T90" fmla="*/ 597 w 989"/>
                <a:gd name="T91" fmla="*/ 77 h 1104"/>
                <a:gd name="T92" fmla="*/ 670 w 989"/>
                <a:gd name="T93" fmla="*/ 150 h 1104"/>
                <a:gd name="T94" fmla="*/ 670 w 989"/>
                <a:gd name="T95" fmla="*/ 456 h 1104"/>
                <a:gd name="T96" fmla="*/ 670 w 989"/>
                <a:gd name="T97" fmla="*/ 480 h 1104"/>
                <a:gd name="T98" fmla="*/ 618 w 989"/>
                <a:gd name="T99" fmla="*/ 533 h 1104"/>
                <a:gd name="T100" fmla="*/ 597 w 989"/>
                <a:gd name="T101" fmla="*/ 552 h 1104"/>
                <a:gd name="T102" fmla="*/ 392 w 989"/>
                <a:gd name="T103" fmla="*/ 552 h 1104"/>
                <a:gd name="T104" fmla="*/ 372 w 989"/>
                <a:gd name="T105" fmla="*/ 533 h 1104"/>
                <a:gd name="T106" fmla="*/ 319 w 989"/>
                <a:gd name="T107" fmla="*/ 480 h 1104"/>
                <a:gd name="T108" fmla="*/ 319 w 989"/>
                <a:gd name="T109" fmla="*/ 456 h 1104"/>
                <a:gd name="T110" fmla="*/ 319 w 989"/>
                <a:gd name="T111" fmla="*/ 150 h 1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89" h="1104">
                  <a:moveTo>
                    <a:pt x="754" y="664"/>
                  </a:moveTo>
                  <a:lnTo>
                    <a:pt x="704" y="664"/>
                  </a:lnTo>
                  <a:lnTo>
                    <a:pt x="703" y="664"/>
                  </a:lnTo>
                  <a:lnTo>
                    <a:pt x="677" y="638"/>
                  </a:lnTo>
                  <a:lnTo>
                    <a:pt x="672" y="633"/>
                  </a:lnTo>
                  <a:lnTo>
                    <a:pt x="672" y="586"/>
                  </a:lnTo>
                  <a:lnTo>
                    <a:pt x="747" y="512"/>
                  </a:lnTo>
                  <a:lnTo>
                    <a:pt x="747" y="456"/>
                  </a:lnTo>
                  <a:lnTo>
                    <a:pt x="747" y="118"/>
                  </a:lnTo>
                  <a:lnTo>
                    <a:pt x="630" y="0"/>
                  </a:lnTo>
                  <a:lnTo>
                    <a:pt x="360" y="0"/>
                  </a:lnTo>
                  <a:lnTo>
                    <a:pt x="242" y="118"/>
                  </a:lnTo>
                  <a:lnTo>
                    <a:pt x="242" y="456"/>
                  </a:lnTo>
                  <a:lnTo>
                    <a:pt x="242" y="512"/>
                  </a:lnTo>
                  <a:lnTo>
                    <a:pt x="317" y="586"/>
                  </a:lnTo>
                  <a:lnTo>
                    <a:pt x="317" y="633"/>
                  </a:lnTo>
                  <a:lnTo>
                    <a:pt x="313" y="638"/>
                  </a:lnTo>
                  <a:lnTo>
                    <a:pt x="286" y="664"/>
                  </a:lnTo>
                  <a:lnTo>
                    <a:pt x="286" y="664"/>
                  </a:lnTo>
                  <a:lnTo>
                    <a:pt x="236" y="664"/>
                  </a:lnTo>
                  <a:lnTo>
                    <a:pt x="128" y="664"/>
                  </a:lnTo>
                  <a:lnTo>
                    <a:pt x="0" y="792"/>
                  </a:lnTo>
                  <a:lnTo>
                    <a:pt x="0" y="1104"/>
                  </a:lnTo>
                  <a:lnTo>
                    <a:pt x="39" y="1104"/>
                  </a:lnTo>
                  <a:lnTo>
                    <a:pt x="77" y="1104"/>
                  </a:lnTo>
                  <a:lnTo>
                    <a:pt x="77" y="824"/>
                  </a:lnTo>
                  <a:lnTo>
                    <a:pt x="160" y="741"/>
                  </a:lnTo>
                  <a:lnTo>
                    <a:pt x="318" y="741"/>
                  </a:lnTo>
                  <a:lnTo>
                    <a:pt x="353" y="707"/>
                  </a:lnTo>
                  <a:lnTo>
                    <a:pt x="394" y="665"/>
                  </a:lnTo>
                  <a:lnTo>
                    <a:pt x="394" y="630"/>
                  </a:lnTo>
                  <a:lnTo>
                    <a:pt x="595" y="630"/>
                  </a:lnTo>
                  <a:lnTo>
                    <a:pt x="595" y="665"/>
                  </a:lnTo>
                  <a:lnTo>
                    <a:pt x="637" y="707"/>
                  </a:lnTo>
                  <a:lnTo>
                    <a:pt x="671" y="741"/>
                  </a:lnTo>
                  <a:lnTo>
                    <a:pt x="830" y="741"/>
                  </a:lnTo>
                  <a:lnTo>
                    <a:pt x="912" y="824"/>
                  </a:lnTo>
                  <a:lnTo>
                    <a:pt x="912" y="1104"/>
                  </a:lnTo>
                  <a:lnTo>
                    <a:pt x="951" y="1104"/>
                  </a:lnTo>
                  <a:lnTo>
                    <a:pt x="989" y="1104"/>
                  </a:lnTo>
                  <a:lnTo>
                    <a:pt x="989" y="792"/>
                  </a:lnTo>
                  <a:lnTo>
                    <a:pt x="862" y="664"/>
                  </a:lnTo>
                  <a:lnTo>
                    <a:pt x="754" y="664"/>
                  </a:lnTo>
                  <a:close/>
                  <a:moveTo>
                    <a:pt x="319" y="150"/>
                  </a:moveTo>
                  <a:lnTo>
                    <a:pt x="392" y="77"/>
                  </a:lnTo>
                  <a:lnTo>
                    <a:pt x="597" y="77"/>
                  </a:lnTo>
                  <a:lnTo>
                    <a:pt x="670" y="150"/>
                  </a:lnTo>
                  <a:lnTo>
                    <a:pt x="670" y="456"/>
                  </a:lnTo>
                  <a:lnTo>
                    <a:pt x="670" y="480"/>
                  </a:lnTo>
                  <a:lnTo>
                    <a:pt x="618" y="533"/>
                  </a:lnTo>
                  <a:lnTo>
                    <a:pt x="597" y="552"/>
                  </a:lnTo>
                  <a:lnTo>
                    <a:pt x="392" y="552"/>
                  </a:lnTo>
                  <a:lnTo>
                    <a:pt x="372" y="533"/>
                  </a:lnTo>
                  <a:lnTo>
                    <a:pt x="319" y="480"/>
                  </a:lnTo>
                  <a:lnTo>
                    <a:pt x="319" y="456"/>
                  </a:lnTo>
                  <a:lnTo>
                    <a:pt x="319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9505DCAA-3818-4574-9219-613CF6531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2489120" cy="6710770"/>
          </a:xfrm>
          <a:prstGeom prst="rect">
            <a:avLst/>
          </a:prstGeom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97DFE6FB-6D84-46C9-9323-D76D49AC7D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9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AE3D539A-7ECD-46E9-8AB0-B8C3B000D6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5207" y="-4315"/>
            <a:ext cx="12410394" cy="695489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207" y="11084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en-US" altLang="cs-CZ" dirty="0"/>
              <a:t>UHK Research </a:t>
            </a:r>
            <a:r>
              <a:rPr lang="cs-CZ" altLang="cs-CZ" dirty="0"/>
              <a:t>– </a:t>
            </a:r>
            <a:r>
              <a:rPr lang="en-US" altLang="cs-CZ" dirty="0"/>
              <a:t>Topics 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Healthy Ageing and Quality of Life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Security and Sustainable Development in the Digital Society</a:t>
            </a:r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New Challenges in Education</a:t>
            </a:r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University-wide research topics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CA8CFD87-B75F-44E8-9A17-7437B557A7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Location </a:t>
            </a:r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Central Europe, Eastern Bohemia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Capital of the region, approx. 93 000 inhabitants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One of the safest cities in the Czech Republic 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55A6602-B09B-473D-8F76-29621D027553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4">
            <a:extLst>
              <a:ext uri="{FF2B5EF4-FFF2-40B4-BE49-F238E27FC236}">
                <a16:creationId xmlns:a16="http://schemas.microsoft.com/office/drawing/2014/main" id="{8DF6D110-5DF4-441C-9FCF-4BEB45A84A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8AF63085-5C68-49AA-B4B9-2995C60939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47456B9-8CE6-4E43-9384-9DE6FBF91C6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8440C44-C160-4657-AC1A-E624E3146E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BEBB7BC1-5B07-40DB-B360-890B414F91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96A1423-DD51-4392-960E-881D56E84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4E7A461-0CD9-4D94-88C2-3FC55AC13B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41482BC-A772-4083-8345-18DB748B12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C85B3AF6-F6BF-4DE2-B826-1AC0D26036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5ACF3FB-8366-4131-9AC6-9F571F0EF9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158E5E30-101A-4F74-ACF2-82779BE8A2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7C087E59-6E99-41C5-8930-3CD2388EA0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B697EA6B-0455-4AB6-94C0-B3DB2050F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Rectangle 17">
              <a:extLst>
                <a:ext uri="{FF2B5EF4-FFF2-40B4-BE49-F238E27FC236}">
                  <a16:creationId xmlns:a16="http://schemas.microsoft.com/office/drawing/2014/main" id="{828D212C-E409-461C-9A55-34143EB8502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8">
              <a:extLst>
                <a:ext uri="{FF2B5EF4-FFF2-40B4-BE49-F238E27FC236}">
                  <a16:creationId xmlns:a16="http://schemas.microsoft.com/office/drawing/2014/main" id="{07ED5949-783B-4F1D-9FF1-A9D08A30F2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598E212B-7E93-478E-9915-D1903F7429A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F0FF4AEE-F409-4380-98CB-98F14F3861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CAC3B6C0-1EB7-4B2C-A270-1C902A1E36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51843977-A513-4C57-AC80-5F62A8031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0A414EF6-09DE-49C2-9537-3E2011AE0D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FD08B8C-990E-478F-93AD-413179A2AF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888F4BDF-9022-4433-9D9F-DA137F9E7B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3150A400-DB62-4810-9D7E-758DB67AF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Oval 27">
              <a:extLst>
                <a:ext uri="{FF2B5EF4-FFF2-40B4-BE49-F238E27FC236}">
                  <a16:creationId xmlns:a16="http://schemas.microsoft.com/office/drawing/2014/main" id="{204BA2D0-E675-4494-AAEA-6096F9EF053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8">
              <a:extLst>
                <a:ext uri="{FF2B5EF4-FFF2-40B4-BE49-F238E27FC236}">
                  <a16:creationId xmlns:a16="http://schemas.microsoft.com/office/drawing/2014/main" id="{231AB9CF-65B6-49F3-8A62-6F296BAFDB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BFD0084A-1627-465E-9821-76BD2B3B7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30">
              <a:extLst>
                <a:ext uri="{FF2B5EF4-FFF2-40B4-BE49-F238E27FC236}">
                  <a16:creationId xmlns:a16="http://schemas.microsoft.com/office/drawing/2014/main" id="{9F708D38-AA11-44CD-94E6-7D750AD330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05FCF23F-8C46-4A12-9E1E-FE5A6E444BC5}"/>
              </a:ext>
            </a:extLst>
          </p:cNvPr>
          <p:cNvSpPr txBox="1">
            <a:spLocks/>
          </p:cNvSpPr>
          <p:nvPr/>
        </p:nvSpPr>
        <p:spPr>
          <a:xfrm flipH="1">
            <a:off x="-79156560" y="148967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E4F7F9DB-137D-4343-91A6-4A96F518E7D7}"/>
              </a:ext>
            </a:extLst>
          </p:cNvPr>
          <p:cNvSpPr txBox="1">
            <a:spLocks/>
          </p:cNvSpPr>
          <p:nvPr/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a typeface="+mj-lt"/>
                <a:cs typeface="+mj-lt"/>
              </a:rPr>
              <a:t>UHK Science - Publications </a:t>
            </a:r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03B90A1-FBF1-445D-9D9F-F3CB83B5E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5938" y="-50890"/>
            <a:ext cx="87707502" cy="789809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182BD84-66B8-4825-B3AF-2585C10C7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12211"/>
            <a:ext cx="87707502" cy="7898094"/>
          </a:xfrm>
          <a:prstGeom prst="rect">
            <a:avLst/>
          </a:prstGeom>
        </p:spPr>
      </p:pic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2043" y="535781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B94D756-F5F7-41B4-8750-F62DD52F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B53820B-5033-4D2C-A946-83AB68EF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736122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30C0DE55-6A69-4940-B6B9-2ACDD40AB705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7EAEC556-2088-44A6-A410-7F008DE64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624ACBDE-91E3-4D4E-92C5-87D08B1C27B0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B1E5AC8-F394-41E8-B9DA-C7425A908CA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421DC934-D247-4C25-A353-194C221F5D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B1F510D8-60D6-4D34-833C-701CAC3F42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F476140A-8B6D-427C-904C-3C31A3DCA2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98326D1B-8E1E-4C96-A1D8-5630FC98EB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463F1EF0-DF70-4B0E-A9F1-7DA9528260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D47302D5-4673-48AD-A36C-70367528B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B8ADB0D2-1F4B-4698-A027-D877C5208B1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BB0121B9-33C9-4662-81FA-D178CDBC2D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FF83CAE2-CEE6-47F9-9C36-CF6D68A817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97A56BCB-CA61-427D-9DF8-0C08BB36CB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2AB29DF1-7EE5-4742-B59E-C549A43B5C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62ADA0CE-FC84-41E7-90F9-2D2412C80F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7867B9A2-5FB8-47D4-9DC9-8DA91E9967E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8219DBB8-95EF-459A-BFFA-3B9C09ED2F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10202C4E-2275-4196-9DDD-EB0B0F09CCE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BE2376B8-EB42-4CAE-B12D-28F88C8549C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92932DAC-F8B0-44F7-BEBB-47C7918803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40D782F3-6778-4877-A96A-F7E8E19F3E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62FFFC24-7309-417F-B182-96619CA0B9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AD7E6D10-A4AB-4F49-B44D-4A333B26524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F95F42FD-379A-4E0D-B140-0095C794C1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ADA644A6-B044-4C17-B161-85B78A2589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673259FD-8BE4-4D7D-BD36-CAA25F6385C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4A517ED5-C501-4005-8062-7AD287A908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4319A207-0388-4B65-BE23-D70341A61A2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4281E257-DD22-4AAC-B358-E816D9006B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5" name="Zástupný text 8">
            <a:extLst>
              <a:ext uri="{FF2B5EF4-FFF2-40B4-BE49-F238E27FC236}">
                <a16:creationId xmlns:a16="http://schemas.microsoft.com/office/drawing/2014/main" id="{FB88EBF1-C374-4AA1-B17F-6AE1207A4B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60486" y="1896047"/>
            <a:ext cx="9731514" cy="409266"/>
          </a:xfrm>
        </p:spPr>
        <p:txBody>
          <a:bodyPr/>
          <a:lstStyle/>
          <a:p>
            <a:r>
              <a:rPr lang="en-US" sz="2800" dirty="0"/>
              <a:t>All UHK publications on the Web of Science </a:t>
            </a:r>
          </a:p>
        </p:txBody>
      </p: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0D8E8A71-19C1-4B8A-807C-BB9C36EED7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832904"/>
              </p:ext>
            </p:extLst>
          </p:nvPr>
        </p:nvGraphicFramePr>
        <p:xfrm>
          <a:off x="504236" y="2374224"/>
          <a:ext cx="9848612" cy="3778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4893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C4850EDC-DFB4-4272-AA3F-03A492D6FC71}"/>
              </a:ext>
            </a:extLst>
          </p:cNvPr>
          <p:cNvSpPr txBox="1">
            <a:spLocks/>
          </p:cNvSpPr>
          <p:nvPr/>
        </p:nvSpPr>
        <p:spPr>
          <a:xfrm>
            <a:off x="250509" y="1335570"/>
            <a:ext cx="78000800" cy="5522429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3943" y="524844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ECE3AE-DABD-4D16-B287-50269E62B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686BBFB-3247-40F9-AFF5-2151E949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0275" y="6858000"/>
            <a:ext cx="87233761" cy="768613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5A1CE716-3AEB-4DCE-9EDC-E8764951CB2F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7EBF6CD4-E6DF-4ED6-AB64-364B8C9B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4B14DB1B-97CD-490D-B774-2557E1C38CC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1E4BCB7-3A6F-4DA3-A0AE-35B62D8C9B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56D20C16-A3D1-492C-AE51-22F41D5530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C003B02-BC12-4E99-92F4-78B50BCA4A5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7074643D-90C8-4C75-9F2F-C488C805E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71178337-91A5-44E0-8A22-678C7FE0918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C35DF5A0-C90C-49FA-8CA0-2F73E24093A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FD3AF4A-D78B-4482-896F-814F1158F1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2B9FBA5A-54AC-4D24-862A-7A0E93B258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6467300-6B13-44E3-8BF7-B0BE71933E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D22911FE-2D01-4A2B-993E-3EA35CDA8F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95B9B4EF-BE2C-44F3-A9C8-61F44AC27A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9DC64A7E-5FE7-4434-8897-4254BC5DEC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B73FB07E-F1E3-4FA1-91ED-4265F2A88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6DA479DC-01B9-4D60-B9A6-1F17FDA6B50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40EC698-19DD-4CC2-B131-16B7EC56B3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7661312-972F-4A7E-B469-079702D37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B8231041-172A-4311-BC4B-92B8DBE8B1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F3962470-CFB8-44BD-9CA3-DF344781EB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AEC6E878-1C33-46F3-86E2-13CF0F0EE9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1B59334-85F8-46C3-856D-9D5D721E077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CA7D9EA0-3594-4422-98C2-758CE92AA2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333C337-3679-49D9-A49A-CA1769AC17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76D0587-89A1-46B2-B418-F6F56AF814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32FEC1E7-FCDA-4006-A5ED-088A04BDE1E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10DE367D-C9AA-41FB-A7D2-B5755DEFA1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01A9DA3-CC53-4C45-8922-5E053688D0E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6FC45E61-88B4-46A9-A9B4-E0318C0084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9" name="Zástupný text 8">
            <a:extLst>
              <a:ext uri="{FF2B5EF4-FFF2-40B4-BE49-F238E27FC236}">
                <a16:creationId xmlns:a16="http://schemas.microsoft.com/office/drawing/2014/main" id="{9FD4E446-E76E-483A-992D-216F66FC56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17723" y="1699671"/>
            <a:ext cx="9359338" cy="409266"/>
          </a:xfrm>
        </p:spPr>
        <p:txBody>
          <a:bodyPr/>
          <a:lstStyle/>
          <a:p>
            <a:pPr algn="ctr"/>
            <a:r>
              <a:rPr lang="en-US" sz="2800" dirty="0"/>
              <a:t>UHK publications on the Web of Science – Journal Citation Report (Article, Review, Letter)</a:t>
            </a:r>
          </a:p>
        </p:txBody>
      </p: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54E93F4D-7359-41F0-8A3D-D194068F64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0292498"/>
              </p:ext>
            </p:extLst>
          </p:nvPr>
        </p:nvGraphicFramePr>
        <p:xfrm>
          <a:off x="1785145" y="2605093"/>
          <a:ext cx="9591915" cy="3479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73832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D734131-A673-404C-BC60-277A479DA036}"/>
              </a:ext>
            </a:extLst>
          </p:cNvPr>
          <p:cNvSpPr txBox="1">
            <a:spLocks/>
          </p:cNvSpPr>
          <p:nvPr/>
        </p:nvSpPr>
        <p:spPr>
          <a:xfrm flipH="1">
            <a:off x="-60961128" y="1416752"/>
            <a:ext cx="71865667" cy="5088064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4" name="!!Nadpis-bublina">
            <a:extLst>
              <a:ext uri="{FF2B5EF4-FFF2-40B4-BE49-F238E27FC236}">
                <a16:creationId xmlns:a16="http://schemas.microsoft.com/office/drawing/2014/main" id="{85AF2FD4-B655-4B3F-AB54-31505C94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856" y="535781"/>
            <a:ext cx="8834437" cy="625126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UHK </a:t>
            </a:r>
            <a:r>
              <a:rPr lang="cs-CZ" dirty="0" err="1">
                <a:ea typeface="+mj-lt"/>
                <a:cs typeface="+mj-lt"/>
              </a:rPr>
              <a:t>Research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cs-CZ" dirty="0">
                <a:ea typeface="+mj-lt"/>
                <a:cs typeface="+mj-lt"/>
              </a:rPr>
              <a:t>–</a:t>
            </a:r>
            <a:r>
              <a:rPr lang="en-US" dirty="0">
                <a:ea typeface="+mj-lt"/>
                <a:cs typeface="+mj-lt"/>
              </a:rPr>
              <a:t> Publications 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15ABBA-C381-4FC6-83C3-A9D44DE6D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707502" y="90975"/>
            <a:ext cx="87707502" cy="789809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AB923D9-D0F2-4212-9858-FD9809AD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238626" cy="671077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D739F77E-E1DE-4074-980B-CB6E481171E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0F66B0BC-10E0-40BB-B683-01BF48AE8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70AA1184-F8D4-4BEE-B3AE-E695D853EC1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8CC48865-8B56-45A2-A9DB-66D6D227AF6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2DF80567-9C12-4CD2-930E-7161188BC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5E4D4C2B-FE8C-4300-9FD2-CD0288EE44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34A68F3-1827-47B8-9C54-C3A981BBCC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69F5CD4A-4610-4202-9B7A-B8466C3F66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3E11E917-6B0C-46F3-93EA-7277A6F3BF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2816BB1E-4C8E-47AD-8E7E-293F1DD5FF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EE84823-0C5D-4A60-B0E8-90E7A7C215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CDD365E0-54EF-4243-8CC4-95A64CFECC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2119304C-A3E3-4625-B97A-959BC9AA22B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D9A1010A-BB1D-49A7-9673-21319D0CB2B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73E4207-BD25-477B-BCD1-FECBF1744F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C6601C84-B0E2-4648-A9B8-4B28B9A8BF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DA992804-4960-4AEA-87D6-1A49E8700CC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D2E6716E-4292-4CCC-BBC2-514883EF06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650CEE77-AC45-4558-96BE-0D88A4800A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3727BB1A-5D53-4724-A361-8A648A0E27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0E00D04-9F6A-47B8-BED9-A4CB6FF231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023FBE-E2BE-4B15-9FFB-1281385564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C45E1553-14A6-4F81-9E28-7225B4FCAE4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48F5CD12-6354-4E75-9BF1-4B2A62188F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017109EB-0971-4E45-96F1-56CBE67BCE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07B160EA-B84F-4FF0-ADBB-963B555E60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F2518496-939B-4F0A-A09D-C317F8A8CBE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F0D3BB24-4070-412B-BAE0-8A09295F5D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7CC0BBB4-09B7-4870-9C18-411C5BC451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5D391515-EAE1-41F6-B2F8-9C668DFA053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40" name="Zástupný text 8">
            <a:extLst>
              <a:ext uri="{FF2B5EF4-FFF2-40B4-BE49-F238E27FC236}">
                <a16:creationId xmlns:a16="http://schemas.microsoft.com/office/drawing/2014/main" id="{6B545E41-D382-4328-A3E2-4970E98B8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0881" y="1805303"/>
            <a:ext cx="8877661" cy="854936"/>
          </a:xfrm>
        </p:spPr>
        <p:txBody>
          <a:bodyPr/>
          <a:lstStyle/>
          <a:p>
            <a:pPr algn="ctr"/>
            <a:r>
              <a:rPr lang="en-US" sz="2800" dirty="0"/>
              <a:t>UHK publications on the Web of Science – Conference Proceedings Citation Index &amp; Book Citation Index </a:t>
            </a:r>
          </a:p>
        </p:txBody>
      </p:sp>
      <p:graphicFrame>
        <p:nvGraphicFramePr>
          <p:cNvPr id="39" name="Graf 38">
            <a:extLst>
              <a:ext uri="{FF2B5EF4-FFF2-40B4-BE49-F238E27FC236}">
                <a16:creationId xmlns:a16="http://schemas.microsoft.com/office/drawing/2014/main" id="{4EC44604-A884-4286-B1D6-159DEA5545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8319333"/>
              </p:ext>
            </p:extLst>
          </p:nvPr>
        </p:nvGraphicFramePr>
        <p:xfrm>
          <a:off x="560881" y="2810255"/>
          <a:ext cx="9101708" cy="3035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39803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!!Nadpis-bublina">
            <a:extLst>
              <a:ext uri="{FF2B5EF4-FFF2-40B4-BE49-F238E27FC236}">
                <a16:creationId xmlns:a16="http://schemas.microsoft.com/office/drawing/2014/main" id="{057E292F-59EA-4B3A-9DAD-369C2E382435}"/>
              </a:ext>
            </a:extLst>
          </p:cNvPr>
          <p:cNvSpPr txBox="1">
            <a:spLocks/>
          </p:cNvSpPr>
          <p:nvPr/>
        </p:nvSpPr>
        <p:spPr>
          <a:xfrm>
            <a:off x="142240" y="14653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6D7BE07-EB3E-4825-856D-E33FF666AF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99171" y="1628107"/>
            <a:ext cx="9731514" cy="409266"/>
          </a:xfrm>
        </p:spPr>
        <p:txBody>
          <a:bodyPr/>
          <a:lstStyle/>
          <a:p>
            <a:r>
              <a:rPr lang="en-US" sz="2800" dirty="0"/>
              <a:t>Web of Science</a:t>
            </a:r>
            <a:r>
              <a:rPr lang="cs-CZ" sz="2800" dirty="0"/>
              <a:t> – JCR (</a:t>
            </a:r>
            <a:r>
              <a:rPr lang="en-US" sz="2800" dirty="0"/>
              <a:t>Article,</a:t>
            </a:r>
            <a:r>
              <a:rPr lang="cs-CZ" sz="2800" dirty="0"/>
              <a:t> </a:t>
            </a:r>
            <a:r>
              <a:rPr lang="en-US" sz="2800" dirty="0"/>
              <a:t>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cs-CZ" sz="2800" dirty="0"/>
              <a:t>)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749" y="535781"/>
            <a:ext cx="8834437" cy="625126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Publication</a:t>
            </a:r>
            <a:r>
              <a:rPr lang="cs-CZ" altLang="cs-CZ" dirty="0"/>
              <a:t> </a:t>
            </a:r>
            <a:r>
              <a:rPr lang="cs-CZ" altLang="cs-CZ" dirty="0" err="1"/>
              <a:t>Benchmark</a:t>
            </a:r>
            <a:r>
              <a:rPr lang="cs-CZ" altLang="cs-CZ" dirty="0"/>
              <a:t> 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222229-CF4F-4F7D-8A1A-81816224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29"/>
            <a:ext cx="42489120" cy="9160893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BC1152FF-7399-4B94-83BE-151E5ED899D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3F9415ED-9841-482D-8D04-A4CA349D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FEF076DD-FCB2-43D3-B285-38336ADA510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D812E5DF-548D-4AB6-96C8-95837B549DA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86355680-8CA4-47E6-96F6-9187FDD5E1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66BE6BD-2B3E-4F5A-B313-B7B36A8DB10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40C189D8-8EA9-4747-92FA-9689E73C71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3983572A-3A92-4FC2-A2EC-9F5AFAE397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58E96D93-F166-4BDE-ADD0-9AB0D2C0FE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4496BDE-9C45-475D-87EE-998EF70DFA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68EFFC1-23E1-4680-A3C2-5335409D3A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6199DE05-F3BC-491E-BAE1-74E2F1DD26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08FC268E-777D-4A8D-B0AC-5E8A3A5A9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9F1E88F-AD5C-4C9B-9933-65EA2C41D4E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CE8449DE-8D0A-46B5-AA48-621B5F9C9C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415CBAC0-7E17-4758-8000-42084E1587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FE849419-3F90-420E-8DEE-B8E3D6C9483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153241B7-79AD-4940-A413-98D6AF8A49E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2302ABF2-CDD2-4523-9A42-ECCC84F952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D98175F-F923-4C93-B0F1-B5D4173BBC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BD9442C3-305A-4F91-B500-90FD318A12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3A509F41-B9B1-4B84-A439-1EC1CE8592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84A2581-476E-42A4-8F2F-050494EA071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A5CC0334-AA45-4A0A-92AD-D0CD90DDEC9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F6D99DD9-9FDC-422C-AE8F-F4E2DBDCFA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76D8A629-9E1A-4219-92F2-F47AE7A190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EC2208EF-FBC1-42E2-9DD3-DE3402BA841E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D50712C6-ED74-43E5-80F0-5665EBAFE66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9359CD94-FAC4-471F-A910-1B561194EF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07341C7F-A66A-4266-BCBA-216BF1CA34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0" name="Graf 39">
            <a:extLst>
              <a:ext uri="{FF2B5EF4-FFF2-40B4-BE49-F238E27FC236}">
                <a16:creationId xmlns:a16="http://schemas.microsoft.com/office/drawing/2014/main" id="{B74FD2A9-8331-4CFF-BABF-9070F22DD2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6608293"/>
              </p:ext>
            </p:extLst>
          </p:nvPr>
        </p:nvGraphicFramePr>
        <p:xfrm>
          <a:off x="1778354" y="2105160"/>
          <a:ext cx="9486900" cy="4217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36921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B8022181-7426-4EC9-BDD4-BD565A306351}"/>
              </a:ext>
            </a:extLst>
          </p:cNvPr>
          <p:cNvSpPr txBox="1">
            <a:spLocks/>
          </p:cNvSpPr>
          <p:nvPr/>
        </p:nvSpPr>
        <p:spPr>
          <a:xfrm flipH="1">
            <a:off x="-61254640" y="138402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73059AD-1E58-4B00-AD75-BE1A6D26B9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998" y="1695111"/>
            <a:ext cx="9975863" cy="638473"/>
          </a:xfrm>
        </p:spPr>
        <p:txBody>
          <a:bodyPr/>
          <a:lstStyle/>
          <a:p>
            <a:r>
              <a:rPr lang="en-US" sz="2800" dirty="0"/>
              <a:t>Web of Science – </a:t>
            </a:r>
            <a:r>
              <a:rPr lang="cs-CZ" sz="2800" dirty="0"/>
              <a:t>JCR </a:t>
            </a:r>
            <a:r>
              <a:rPr lang="en-US" sz="2800" dirty="0"/>
              <a:t>quartiles (</a:t>
            </a:r>
            <a:r>
              <a:rPr lang="cs-CZ" sz="2800" dirty="0" err="1"/>
              <a:t>Article</a:t>
            </a:r>
            <a:r>
              <a:rPr lang="en-US" sz="2800" dirty="0"/>
              <a:t>, Review</a:t>
            </a:r>
            <a:r>
              <a:rPr lang="cs-CZ" sz="2800" dirty="0"/>
              <a:t>, </a:t>
            </a:r>
            <a:r>
              <a:rPr lang="cs-CZ" sz="2800" dirty="0" err="1"/>
              <a:t>Letter</a:t>
            </a:r>
            <a:r>
              <a:rPr lang="en-US" sz="2800" dirty="0"/>
              <a:t>)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893" y="523164"/>
            <a:ext cx="8834437" cy="625126"/>
          </a:xfrm>
        </p:spPr>
        <p:txBody>
          <a:bodyPr/>
          <a:lstStyle/>
          <a:p>
            <a:r>
              <a:rPr lang="en-US" altLang="cs-CZ" dirty="0"/>
              <a:t>UHK </a:t>
            </a:r>
            <a:r>
              <a:rPr lang="cs-CZ" altLang="cs-CZ" dirty="0" err="1"/>
              <a:t>Research</a:t>
            </a:r>
            <a:r>
              <a:rPr lang="en-US" altLang="cs-CZ" dirty="0"/>
              <a:t> </a:t>
            </a:r>
            <a:r>
              <a:rPr lang="cs-CZ" altLang="cs-CZ" dirty="0"/>
              <a:t>–</a:t>
            </a:r>
            <a:r>
              <a:rPr lang="en-US" altLang="cs-CZ" dirty="0"/>
              <a:t> Publications 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BDCB059-7899-4594-BFB5-5C59D73FA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83999" y="-126750"/>
            <a:ext cx="62484000" cy="72590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CA7512F-76B0-4FB8-9504-5C6A2A1A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370270" cy="6710770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05C95549-8636-4110-9785-9CA9F2F5305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030A98AB-3453-4F54-B752-01AD129D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27DE310C-DA7A-4DA5-8DB5-27DA3A4274C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41956194-FEF8-4209-A1E9-5ED864B201C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7CEAA686-801B-4F28-8908-8DA4F0BF54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AE34FA51-9731-42D9-9BC2-BED4443CB7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BF52ADFA-3AFB-4316-B537-85F6F8D8C4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0347C676-6C8B-4436-9E3B-E162706E74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4D88C522-487A-42FF-9A22-B688EF6E5B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6B50E50-DD72-4DD4-9222-F6867223024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A1B5C038-CA58-4EF3-9C5A-E1170AB0EF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940CDE0-A970-4501-ADAF-B28ACD2F17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2C5D2801-ADD8-434D-9FEB-B81C136248B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42422346-1541-4BBD-B5FF-ADB01DB98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8B975279-60FC-4536-BE9A-4ADB5F182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08BAA622-E80B-48D9-B99B-9FFEA607AB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AD452F5-8D91-46E9-80BB-A9ADC6D5C30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71E7BE40-F993-484D-AC11-9F6B84657AA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7212C0D8-AAE9-4A4B-B508-1C8BD90126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4A01CD64-3AEB-42E6-A2BA-507EA8B34A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6F922B45-692C-429C-96E3-EE688AB732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750672FF-6652-4C11-97EF-0CF2879CAE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81847448-F83E-4B14-9A37-C6B91254293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4320F9F4-613D-4787-BE21-D112E927FC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2BA257BD-2CEA-4F5A-A8FF-D68AA54A88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50CE954C-8008-4CFD-B135-E527AABDE9D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18CED33F-EC1F-454D-B8B2-7EB44AE0037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9202E695-4E9C-4D68-9BBD-B9378A6836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923A00F3-DEC2-414A-9DFC-8385BD4B70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FEC43450-5BAC-4F5A-B3AA-DA9004550F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52323E9B-5B22-4D2D-8AC4-6614062F61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58759"/>
              </p:ext>
            </p:extLst>
          </p:nvPr>
        </p:nvGraphicFramePr>
        <p:xfrm>
          <a:off x="1891000" y="2226738"/>
          <a:ext cx="7736839" cy="3852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63177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B24EBC8E-611D-47DB-A8A7-F5DA76E42B33}"/>
              </a:ext>
            </a:extLst>
          </p:cNvPr>
          <p:cNvSpPr txBox="1">
            <a:spLocks/>
          </p:cNvSpPr>
          <p:nvPr/>
        </p:nvSpPr>
        <p:spPr>
          <a:xfrm>
            <a:off x="71120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56B1315-D91F-4758-B046-710A77F795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2563" y="1808930"/>
            <a:ext cx="9975863" cy="638473"/>
          </a:xfrm>
        </p:spPr>
        <p:txBody>
          <a:bodyPr/>
          <a:lstStyle/>
          <a:p>
            <a:r>
              <a:rPr lang="en-US" sz="3200" dirty="0"/>
              <a:t>Scopus </a:t>
            </a:r>
            <a:r>
              <a:rPr lang="cs-CZ" sz="3200" dirty="0"/>
              <a:t>–</a:t>
            </a:r>
            <a:r>
              <a:rPr lang="en-US" sz="3200" dirty="0"/>
              <a:t> SJR quartiles (Article, Review</a:t>
            </a:r>
            <a:r>
              <a:rPr lang="cs-CZ" sz="3200" dirty="0"/>
              <a:t>, </a:t>
            </a:r>
            <a:r>
              <a:rPr lang="cs-CZ" sz="3200" dirty="0" err="1"/>
              <a:t>Letter</a:t>
            </a:r>
            <a:r>
              <a:rPr lang="en-US" sz="3200" dirty="0"/>
              <a:t>)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64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Publications</a:t>
            </a:r>
            <a:r>
              <a:rPr lang="cs-CZ" altLang="cs-CZ" dirty="0"/>
              <a:t>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FA8EC3-3550-4C21-B19C-706AFFCBC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5237320" cy="85700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213ED43-2436-430E-8BC9-14128CD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40262" y="1217734"/>
            <a:ext cx="4035675" cy="15316205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247DA947-C8E1-4089-8D20-7FA1B51DBC6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44A896EF-835D-49E7-9420-4E8AB8D46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D760834A-5AA5-46AE-B894-E966891F739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D2CA5F1A-4B87-42BF-A025-2B45EF229F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B60AB0A5-B365-40AF-9637-73A8279F92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15C4867-26D5-4BD6-AFDC-C4955117577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CA36A46C-7C77-4586-ADA1-668C1813D6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B400B1E-9F1B-48E8-9813-12B4D3F958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6F47920E-0BF0-4C27-B2F8-10E2F3989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D663E73F-2467-403A-8391-0B3CFFBB98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2D709BCA-75D2-417A-9DAF-E839316492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02B4F574-E012-4D7F-AD94-8AD97FF4FBF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329EA394-43D8-4824-B4CF-12DB279CC6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91E40B61-2138-422F-A628-5FDF9271F1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F594750A-6B57-4CA5-93F5-146C8DE08A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87E91681-A944-47D7-A3DF-30399616B6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661E9675-F7DB-434D-A45A-F1A28B3F08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6F37452-E3B6-4B27-8F88-3774F94CC2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15C6303-C59F-456C-A8D5-05E8DD8C827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843D3B53-9667-498E-B073-578461D40C9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533B54E4-5539-4EFB-B13E-45679409B3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1398D23-B7EE-44C8-ADFC-FFFEF10BDD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8B89013-5679-4734-9CAD-F61250057C0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A0E7258E-C1D0-4C54-AAEA-D0B3AFD5416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F12ED5B0-73F1-4C8F-AFBD-82B556F98F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EC3B13E-32D4-467A-857A-BC13AF5FB9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7240E4AB-3F32-4E54-B398-5E7963BF599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C54637F7-64A5-4EA2-B15B-03C6DF23C0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4FA959F2-397D-4F70-955D-B3EF7C9523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7725BF04-DA4B-4B11-86BF-E4D5D243DC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1" name="Graf 40">
            <a:extLst>
              <a:ext uri="{FF2B5EF4-FFF2-40B4-BE49-F238E27FC236}">
                <a16:creationId xmlns:a16="http://schemas.microsoft.com/office/drawing/2014/main" id="{BAFA147B-DAC6-4A63-914B-09951C60CA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927034"/>
              </p:ext>
            </p:extLst>
          </p:nvPr>
        </p:nvGraphicFramePr>
        <p:xfrm>
          <a:off x="3421063" y="2469374"/>
          <a:ext cx="7465109" cy="416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14721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35EDF19D-A479-415E-8DB6-003D5DD3E914}"/>
              </a:ext>
            </a:extLst>
          </p:cNvPr>
          <p:cNvSpPr txBox="1">
            <a:spLocks/>
          </p:cNvSpPr>
          <p:nvPr/>
        </p:nvSpPr>
        <p:spPr>
          <a:xfrm flipH="1">
            <a:off x="-61254640" y="14145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graphicFrame>
        <p:nvGraphicFramePr>
          <p:cNvPr id="2" name="Zástupný symbol pro obsah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840444"/>
              </p:ext>
            </p:extLst>
          </p:nvPr>
        </p:nvGraphicFramePr>
        <p:xfrm>
          <a:off x="677322" y="2262046"/>
          <a:ext cx="10137596" cy="421733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601757">
                  <a:extLst>
                    <a:ext uri="{9D8B030D-6E8A-4147-A177-3AD203B41FA5}">
                      <a16:colId xmlns:a16="http://schemas.microsoft.com/office/drawing/2014/main" val="914130714"/>
                    </a:ext>
                  </a:extLst>
                </a:gridCol>
                <a:gridCol w="3967248">
                  <a:extLst>
                    <a:ext uri="{9D8B030D-6E8A-4147-A177-3AD203B41FA5}">
                      <a16:colId xmlns:a16="http://schemas.microsoft.com/office/drawing/2014/main" val="3649365918"/>
                    </a:ext>
                  </a:extLst>
                </a:gridCol>
                <a:gridCol w="2568591">
                  <a:extLst>
                    <a:ext uri="{9D8B030D-6E8A-4147-A177-3AD203B41FA5}">
                      <a16:colId xmlns:a16="http://schemas.microsoft.com/office/drawing/2014/main" val="288953166"/>
                    </a:ext>
                  </a:extLst>
                </a:gridCol>
              </a:tblGrid>
              <a:tr h="2741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noProof="0" dirty="0" err="1">
                          <a:effectLst/>
                        </a:rPr>
                        <a:t>WoS</a:t>
                      </a:r>
                      <a:r>
                        <a:rPr lang="en-US" sz="1500" u="none" strike="noStrike" noProof="0" dirty="0">
                          <a:effectLst/>
                        </a:rPr>
                        <a:t> Category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noProof="0">
                          <a:effectLst/>
                        </a:rPr>
                        <a:t>FORD Category</a:t>
                      </a:r>
                      <a:endParaRPr lang="en-US" sz="15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500" u="none" strike="noStrike" noProof="0" dirty="0">
                          <a:effectLst/>
                        </a:rPr>
                        <a:t>Rank in Czech Rep.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699433164"/>
                  </a:ext>
                </a:extLst>
              </a:tr>
              <a:tr h="274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 dirty="0">
                          <a:effectLst/>
                        </a:rPr>
                        <a:t>Toxicology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</a:rPr>
                        <a:t>3.1 Basic medicine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noProof="0" dirty="0">
                          <a:effectLst/>
                        </a:rPr>
                        <a:t>2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1192788490"/>
                  </a:ext>
                </a:extLst>
              </a:tr>
              <a:tr h="491366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noProof="0" dirty="0" err="1">
                          <a:effectLst/>
                        </a:rPr>
                        <a:t>Automation</a:t>
                      </a:r>
                      <a:r>
                        <a:rPr lang="cs-CZ" sz="1500" u="none" strike="noStrike" noProof="0" dirty="0">
                          <a:effectLst/>
                        </a:rPr>
                        <a:t> &amp; </a:t>
                      </a:r>
                      <a:r>
                        <a:rPr lang="cs-CZ" sz="1500" u="none" strike="noStrike" noProof="0" dirty="0" err="1">
                          <a:effectLst/>
                        </a:rPr>
                        <a:t>Control</a:t>
                      </a:r>
                      <a:r>
                        <a:rPr lang="cs-CZ" sz="1500" u="none" strike="noStrike" noProof="0" dirty="0">
                          <a:effectLst/>
                        </a:rPr>
                        <a:t> Systems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u="none" strike="noStrike" noProof="0" dirty="0">
                          <a:effectLst/>
                        </a:rPr>
                        <a:t>2.2</a:t>
                      </a:r>
                      <a:r>
                        <a:rPr lang="en-US" sz="1500" u="none" strike="noStrike" noProof="0" dirty="0">
                          <a:effectLst/>
                        </a:rPr>
                        <a:t> </a:t>
                      </a:r>
                      <a:r>
                        <a:rPr lang="cs-CZ" sz="1500" u="none" strike="noStrike" noProof="0" dirty="0" err="1">
                          <a:effectLst/>
                        </a:rPr>
                        <a:t>Electrical</a:t>
                      </a:r>
                      <a:r>
                        <a:rPr lang="cs-CZ" sz="1500" u="none" strike="noStrike" noProof="0" dirty="0">
                          <a:effectLst/>
                        </a:rPr>
                        <a:t> </a:t>
                      </a:r>
                      <a:r>
                        <a:rPr lang="cs-CZ" sz="1500" u="none" strike="noStrike" noProof="0" dirty="0" err="1">
                          <a:effectLst/>
                        </a:rPr>
                        <a:t>engineering</a:t>
                      </a:r>
                      <a:r>
                        <a:rPr lang="cs-CZ" sz="1500" u="none" strike="noStrike" noProof="0" dirty="0">
                          <a:effectLst/>
                        </a:rPr>
                        <a:t>, </a:t>
                      </a:r>
                      <a:r>
                        <a:rPr lang="cs-CZ" sz="1500" u="none" strike="noStrike" noProof="0" dirty="0" err="1">
                          <a:effectLst/>
                        </a:rPr>
                        <a:t>electronic</a:t>
                      </a:r>
                      <a:r>
                        <a:rPr lang="cs-CZ" sz="1500" u="none" strike="noStrike" noProof="0" dirty="0">
                          <a:effectLst/>
                        </a:rPr>
                        <a:t> </a:t>
                      </a:r>
                      <a:r>
                        <a:rPr lang="cs-CZ" sz="1500" u="none" strike="noStrike" noProof="0" dirty="0" err="1">
                          <a:effectLst/>
                        </a:rPr>
                        <a:t>engineering</a:t>
                      </a:r>
                      <a:r>
                        <a:rPr lang="cs-CZ" sz="1500" u="none" strike="noStrike" noProof="0" dirty="0">
                          <a:effectLst/>
                        </a:rPr>
                        <a:t>, </a:t>
                      </a:r>
                      <a:r>
                        <a:rPr lang="cs-CZ" sz="1500" u="none" strike="noStrike" noProof="0" dirty="0" err="1">
                          <a:effectLst/>
                        </a:rPr>
                        <a:t>information</a:t>
                      </a:r>
                      <a:r>
                        <a:rPr lang="cs-CZ" sz="1500" u="none" strike="noStrike" noProof="0" dirty="0">
                          <a:effectLst/>
                        </a:rPr>
                        <a:t> </a:t>
                      </a:r>
                      <a:r>
                        <a:rPr lang="cs-CZ" sz="1500" u="none" strike="noStrike" noProof="0" dirty="0" err="1">
                          <a:effectLst/>
                        </a:rPr>
                        <a:t>engineering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noProof="0" dirty="0">
                          <a:effectLst/>
                        </a:rPr>
                        <a:t>8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111862176"/>
                  </a:ext>
                </a:extLst>
              </a:tr>
              <a:tr h="274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 dirty="0">
                          <a:effectLst/>
                        </a:rPr>
                        <a:t>Engineering, Mechanical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</a:rPr>
                        <a:t>2.3 Mechanical engineering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noProof="0" dirty="0">
                          <a:effectLst/>
                        </a:rPr>
                        <a:t>8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3199388858"/>
                  </a:ext>
                </a:extLst>
              </a:tr>
              <a:tr h="274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 dirty="0">
                          <a:effectLst/>
                        </a:rPr>
                        <a:t>Limnology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</a:rPr>
                        <a:t>1.6 Biological Sciences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noProof="0" dirty="0">
                          <a:effectLst/>
                        </a:rPr>
                        <a:t>5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3784232493"/>
                  </a:ext>
                </a:extLst>
              </a:tr>
              <a:tr h="274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 dirty="0">
                          <a:effectLst/>
                        </a:rPr>
                        <a:t>Materials Science, Textiles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</a:rPr>
                        <a:t>2.5 Materials engineering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noProof="0" dirty="0">
                          <a:effectLst/>
                        </a:rPr>
                        <a:t>4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2680828101"/>
                  </a:ext>
                </a:extLst>
              </a:tr>
              <a:tr h="274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 dirty="0">
                          <a:effectLst/>
                        </a:rPr>
                        <a:t>Physics, Mathematical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</a:rPr>
                        <a:t>1.1 Mathematics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noProof="0" dirty="0">
                          <a:effectLst/>
                        </a:rPr>
                        <a:t>8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2994670928"/>
                  </a:ext>
                </a:extLst>
              </a:tr>
              <a:tr h="274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 dirty="0">
                          <a:effectLst/>
                        </a:rPr>
                        <a:t>Mathematics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 dirty="0">
                          <a:effectLst/>
                        </a:rPr>
                        <a:t>1.1 Mathematics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500" u="none" strike="noStrike" noProof="0" dirty="0">
                          <a:effectLst/>
                        </a:rPr>
                        <a:t>9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3616585175"/>
                  </a:ext>
                </a:extLst>
              </a:tr>
              <a:tr h="491366"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Computer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Science,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Cybernetics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Computer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information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sciences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marL="0" algn="ctr" defTabSz="914428" rtl="0" eaLnBrk="1" fontAlgn="b" latinLnBrk="0" hangingPunct="1"/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3636897827"/>
                  </a:ext>
                </a:extLst>
              </a:tr>
              <a:tr h="274185"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Chemistry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Medicinal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 Basic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medical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marL="0" algn="ctr" defTabSz="914428" rtl="0" eaLnBrk="1" fontAlgn="b" latinLnBrk="0" hangingPunct="1"/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3872651735"/>
                  </a:ext>
                </a:extLst>
              </a:tr>
              <a:tr h="491366"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Integrative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Complementary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Medicine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Clinical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medicine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marL="0" algn="ctr" defTabSz="914428" rtl="0" eaLnBrk="1" fontAlgn="b" latinLnBrk="0" hangingPunct="1"/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3303736747"/>
                  </a:ext>
                </a:extLst>
              </a:tr>
              <a:tr h="274185"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Pharmacology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&amp;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Pharmacy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marL="0" algn="l" defTabSz="914428" rtl="0" eaLnBrk="1" fontAlgn="b" latinLnBrk="0" hangingPunct="1"/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 Basic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medical</a:t>
                      </a:r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50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tc>
                  <a:txBody>
                    <a:bodyPr/>
                    <a:lstStyle/>
                    <a:p>
                      <a:pPr marL="0" algn="ctr" defTabSz="914428" rtl="0" eaLnBrk="1" fontAlgn="b" latinLnBrk="0" hangingPunct="1"/>
                      <a:r>
                        <a:rPr lang="cs-CZ" sz="15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en-US" sz="15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b"/>
                </a:tc>
                <a:extLst>
                  <a:ext uri="{0D108BD9-81ED-4DB2-BD59-A6C34878D82A}">
                    <a16:rowId xmlns:a16="http://schemas.microsoft.com/office/drawing/2014/main" val="2905464806"/>
                  </a:ext>
                </a:extLst>
              </a:tr>
            </a:tbl>
          </a:graphicData>
        </a:graphic>
      </p:graphicFrame>
      <p:sp>
        <p:nvSpPr>
          <p:cNvPr id="6" name="Zástupný text 5">
            <a:extLst>
              <a:ext uri="{FF2B5EF4-FFF2-40B4-BE49-F238E27FC236}">
                <a16:creationId xmlns:a16="http://schemas.microsoft.com/office/drawing/2014/main" id="{5234BF7C-237B-42F0-B954-24BF1A02A8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8188" y="1646280"/>
            <a:ext cx="9975863" cy="638473"/>
          </a:xfrm>
        </p:spPr>
        <p:txBody>
          <a:bodyPr/>
          <a:lstStyle/>
          <a:p>
            <a:r>
              <a:rPr lang="en-US" altLang="cs-CZ" sz="2800" dirty="0"/>
              <a:t>Position at Czech Republic </a:t>
            </a:r>
            <a:r>
              <a:rPr lang="cs-CZ" altLang="cs-CZ" sz="2800" dirty="0"/>
              <a:t>Module 2 </a:t>
            </a:r>
            <a:r>
              <a:rPr lang="cs-CZ" altLang="cs-CZ" sz="2800" dirty="0" err="1"/>
              <a:t>Bibllio</a:t>
            </a:r>
            <a:r>
              <a:rPr lang="cs-CZ" altLang="cs-CZ" sz="2800" dirty="0"/>
              <a:t> WOS-CATS 2023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46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D1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BBBCCC-1C0D-422D-B897-F673762E7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58720" y="147230"/>
            <a:ext cx="65958721" cy="671077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0F2E282-7F2D-44DC-A70D-C315CAD49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CC82DADB-AA3C-4304-8C04-11AC0332C2B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6DB1D753-34C3-4B7A-A184-ACF202720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B1A4AC8A-F0B9-4612-AA17-E071BCA91A10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8772C4F6-C8A9-4799-8745-654FB69D99F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19EFE8CB-A4D1-4AAF-A1D7-79D7BE2AF8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43458FA6-2DA6-44C0-9B6D-17FD9C12C4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BE38E150-37DF-4BF5-89F0-0265A6C49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2A8F42E3-22C2-44CB-B27E-A151E93713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95E6DDAF-7A3F-4494-A3ED-DCF04658D5D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84AB32C4-8890-4813-8545-41EDC547FB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0ACA5870-F905-476F-B8B7-0C620295E3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66877A4B-D8FD-47B5-8E6B-3CBCFBAF126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AE99EE1C-12E3-42E4-B776-325E5DCB527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8751276-69EE-4CF4-896B-85C72F32A0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8103DF64-48AB-4AFC-B667-7EC98B50BE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D23D07E8-8FD5-48C8-96B8-F4007A0127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8BF60EE2-7DDF-4A88-A108-7C9F6455029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BD599FED-C25E-4E03-B379-73EE508DC2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452AF28C-A88C-4B8B-8B5F-CC1A7EBBE08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857AC8C-372F-4C40-80CF-0F86DF4DA5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282B035A-F90B-4187-8B60-1F3780E7EB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8F0E1F21-AEA7-4E3B-A106-B055C907EB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647F7416-F889-40F5-A2E7-C5803252D2F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F5C625C7-586D-4714-B29E-D64BE614E5A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5B3A777F-7D89-4901-969D-3AC5BC6875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A93FA724-0885-439C-86B6-F8220550B9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EAE405AF-0918-4BB9-96DE-9BD88AB534A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26FA4760-3546-4589-98B3-E7482A18EE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DFDD9F28-B13A-4A51-B78F-AD5EB85353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2BB209BE-9746-421E-9EFA-3DCA3D8EAA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956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!!Nadpis-bublina">
            <a:extLst>
              <a:ext uri="{FF2B5EF4-FFF2-40B4-BE49-F238E27FC236}">
                <a16:creationId xmlns:a16="http://schemas.microsoft.com/office/drawing/2014/main" id="{AF8ACDFB-9457-4A6A-909B-DCB0DE8ADF4B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69C115A6-B82A-4F2C-9EBB-341B51C61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4668" y="1482092"/>
            <a:ext cx="9975863" cy="638473"/>
          </a:xfrm>
        </p:spPr>
        <p:txBody>
          <a:bodyPr/>
          <a:lstStyle/>
          <a:p>
            <a:r>
              <a:rPr lang="en-US" altLang="cs-CZ" sz="2800" dirty="0"/>
              <a:t>Position at Czech Republic </a:t>
            </a:r>
            <a:r>
              <a:rPr lang="cs-CZ" altLang="cs-CZ" sz="2800" dirty="0"/>
              <a:t>Module 2 </a:t>
            </a:r>
            <a:r>
              <a:rPr lang="cs-CZ" altLang="cs-CZ" sz="2800" dirty="0" err="1"/>
              <a:t>Bibllio</a:t>
            </a:r>
            <a:r>
              <a:rPr lang="cs-CZ" altLang="cs-CZ" sz="2800" dirty="0"/>
              <a:t> WOS-CATS 2023</a:t>
            </a:r>
            <a:endParaRPr lang="en-US" sz="28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913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</a:t>
            </a:r>
            <a:r>
              <a:rPr lang="cs-CZ" altLang="cs-CZ" dirty="0" err="1"/>
              <a:t>Research</a:t>
            </a:r>
            <a:r>
              <a:rPr lang="en-US" altLang="cs-CZ" dirty="0"/>
              <a:t> – </a:t>
            </a:r>
            <a:r>
              <a:rPr lang="en-US" altLang="cs-CZ" sz="2000" dirty="0"/>
              <a:t>Research Area Benchmark – Q1 Articles</a:t>
            </a:r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EC7653C-D524-4A58-B9CB-6C614C61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465394-65A5-433B-B8D3-9C5A1D3B7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40" name="Skupina 39">
            <a:extLst>
              <a:ext uri="{FF2B5EF4-FFF2-40B4-BE49-F238E27FC236}">
                <a16:creationId xmlns:a16="http://schemas.microsoft.com/office/drawing/2014/main" id="{D5423244-485C-41AB-B679-CCF61D791FCD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41" name="Graphic 24">
              <a:extLst>
                <a:ext uri="{FF2B5EF4-FFF2-40B4-BE49-F238E27FC236}">
                  <a16:creationId xmlns:a16="http://schemas.microsoft.com/office/drawing/2014/main" id="{B2A15BE9-FECF-4DEC-8F0F-F718B726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42" name="Přímá spojnice 41">
              <a:extLst>
                <a:ext uri="{FF2B5EF4-FFF2-40B4-BE49-F238E27FC236}">
                  <a16:creationId xmlns:a16="http://schemas.microsoft.com/office/drawing/2014/main" id="{254D0A7A-9FE5-4E9E-9557-50EAD68B81E3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">
              <a:extLst>
                <a:ext uri="{FF2B5EF4-FFF2-40B4-BE49-F238E27FC236}">
                  <a16:creationId xmlns:a16="http://schemas.microsoft.com/office/drawing/2014/main" id="{790B65C5-3B4B-49C6-8B8A-1DDB00922A0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FFBF4B38-6542-429E-A793-88050B7DD7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1412B7F0-5BF5-4BE5-9FDF-EB510B07C8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ED9A22F5-10EB-4A00-83FD-B851D5E67FD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DC657472-7B6A-44AA-A654-CD992C3B7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7360E737-6AA3-4A48-8BFF-7F7C17E9FE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69ED0842-65F1-4267-B985-8585469ABB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8FF52398-E1C4-4AA9-B7FC-F73EFE15AAD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2F56B69F-21E9-4ACB-A144-67717AAED50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BD807BDC-065B-4D04-918F-538E090C47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4">
                <a:extLst>
                  <a:ext uri="{FF2B5EF4-FFF2-40B4-BE49-F238E27FC236}">
                    <a16:creationId xmlns:a16="http://schemas.microsoft.com/office/drawing/2014/main" id="{B3EFBF78-71C8-4FF0-89C6-ADC18FCF42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15">
                <a:extLst>
                  <a:ext uri="{FF2B5EF4-FFF2-40B4-BE49-F238E27FC236}">
                    <a16:creationId xmlns:a16="http://schemas.microsoft.com/office/drawing/2014/main" id="{9ED722B9-DA5E-4766-8122-B548E6B3469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6">
                <a:extLst>
                  <a:ext uri="{FF2B5EF4-FFF2-40B4-BE49-F238E27FC236}">
                    <a16:creationId xmlns:a16="http://schemas.microsoft.com/office/drawing/2014/main" id="{C10EA426-DAAF-4008-8235-E89BBC57AD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Rectangle 17">
                <a:extLst>
                  <a:ext uri="{FF2B5EF4-FFF2-40B4-BE49-F238E27FC236}">
                    <a16:creationId xmlns:a16="http://schemas.microsoft.com/office/drawing/2014/main" id="{3BD0E4B2-7AFF-47D9-96AA-F9B0094ED1A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18">
                <a:extLst>
                  <a:ext uri="{FF2B5EF4-FFF2-40B4-BE49-F238E27FC236}">
                    <a16:creationId xmlns:a16="http://schemas.microsoft.com/office/drawing/2014/main" id="{3B3D74FE-8E53-4D9B-BFDD-AF555665B7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19">
                <a:extLst>
                  <a:ext uri="{FF2B5EF4-FFF2-40B4-BE49-F238E27FC236}">
                    <a16:creationId xmlns:a16="http://schemas.microsoft.com/office/drawing/2014/main" id="{3E002F5E-1231-4A60-BD44-4D04EBAB1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0">
                <a:extLst>
                  <a:ext uri="{FF2B5EF4-FFF2-40B4-BE49-F238E27FC236}">
                    <a16:creationId xmlns:a16="http://schemas.microsoft.com/office/drawing/2014/main" id="{E58B72D8-286E-4770-AE97-9D5CBCB175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1">
                <a:extLst>
                  <a:ext uri="{FF2B5EF4-FFF2-40B4-BE49-F238E27FC236}">
                    <a16:creationId xmlns:a16="http://schemas.microsoft.com/office/drawing/2014/main" id="{234578A8-0114-4F44-837F-6B778C9EBA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2">
                <a:extLst>
                  <a:ext uri="{FF2B5EF4-FFF2-40B4-BE49-F238E27FC236}">
                    <a16:creationId xmlns:a16="http://schemas.microsoft.com/office/drawing/2014/main" id="{308F7A8E-56FA-44F1-972C-63E8DDAE9D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3">
                <a:extLst>
                  <a:ext uri="{FF2B5EF4-FFF2-40B4-BE49-F238E27FC236}">
                    <a16:creationId xmlns:a16="http://schemas.microsoft.com/office/drawing/2014/main" id="{159B7D95-951D-484A-B7A2-0B26EEDCB97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D74674F4-4897-47CC-AE79-1A2134786D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4" name="Freeform 25">
                <a:extLst>
                  <a:ext uri="{FF2B5EF4-FFF2-40B4-BE49-F238E27FC236}">
                    <a16:creationId xmlns:a16="http://schemas.microsoft.com/office/drawing/2014/main" id="{6A0DBF17-754E-40E5-9B8E-04EDABCF58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Freeform 26">
                <a:extLst>
                  <a:ext uri="{FF2B5EF4-FFF2-40B4-BE49-F238E27FC236}">
                    <a16:creationId xmlns:a16="http://schemas.microsoft.com/office/drawing/2014/main" id="{14C334B1-90D2-4ED7-B47F-E0786F6C25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Oval 27">
                <a:extLst>
                  <a:ext uri="{FF2B5EF4-FFF2-40B4-BE49-F238E27FC236}">
                    <a16:creationId xmlns:a16="http://schemas.microsoft.com/office/drawing/2014/main" id="{FA98388F-9D51-4AFE-9813-F9C3F479378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7" name="Freeform 28">
                <a:extLst>
                  <a:ext uri="{FF2B5EF4-FFF2-40B4-BE49-F238E27FC236}">
                    <a16:creationId xmlns:a16="http://schemas.microsoft.com/office/drawing/2014/main" id="{FEB9D467-4BCA-4168-A3F4-013CFA93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8" name="Freeform 29">
                <a:extLst>
                  <a:ext uri="{FF2B5EF4-FFF2-40B4-BE49-F238E27FC236}">
                    <a16:creationId xmlns:a16="http://schemas.microsoft.com/office/drawing/2014/main" id="{9D7C7AB9-5DB1-452F-A7EC-4FA6363E960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9" name="Freeform 30">
                <a:extLst>
                  <a:ext uri="{FF2B5EF4-FFF2-40B4-BE49-F238E27FC236}">
                    <a16:creationId xmlns:a16="http://schemas.microsoft.com/office/drawing/2014/main" id="{0966B862-339F-4E1C-BC89-2422C149E7B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12" name="Zástupný symbol pro obsah 11">
            <a:extLst>
              <a:ext uri="{FF2B5EF4-FFF2-40B4-BE49-F238E27FC236}">
                <a16:creationId xmlns:a16="http://schemas.microsoft.com/office/drawing/2014/main" id="{BEAE2D19-CFBD-44ED-BF66-9B2C01B9A1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5808361"/>
              </p:ext>
            </p:extLst>
          </p:nvPr>
        </p:nvGraphicFramePr>
        <p:xfrm>
          <a:off x="1414914" y="1900640"/>
          <a:ext cx="10299033" cy="4936488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541552">
                  <a:extLst>
                    <a:ext uri="{9D8B030D-6E8A-4147-A177-3AD203B41FA5}">
                      <a16:colId xmlns:a16="http://schemas.microsoft.com/office/drawing/2014/main" val="3724270610"/>
                    </a:ext>
                  </a:extLst>
                </a:gridCol>
                <a:gridCol w="4597874">
                  <a:extLst>
                    <a:ext uri="{9D8B030D-6E8A-4147-A177-3AD203B41FA5}">
                      <a16:colId xmlns:a16="http://schemas.microsoft.com/office/drawing/2014/main" val="65409014"/>
                    </a:ext>
                  </a:extLst>
                </a:gridCol>
                <a:gridCol w="2159607">
                  <a:extLst>
                    <a:ext uri="{9D8B030D-6E8A-4147-A177-3AD203B41FA5}">
                      <a16:colId xmlns:a16="http://schemas.microsoft.com/office/drawing/2014/main" val="1227739814"/>
                    </a:ext>
                  </a:extLst>
                </a:gridCol>
              </a:tblGrid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WoS Category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FORD Category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Rank in Czech Rep.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522428099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Anthropology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5.4 Sociology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10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2923652429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Area </a:t>
                      </a:r>
                      <a:r>
                        <a:rPr lang="cs-CZ" sz="1300" u="none" strike="noStrike" dirty="0" err="1">
                          <a:effectLst/>
                        </a:rPr>
                        <a:t>Studies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5.7 Social and economic geography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7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2677751643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Archaeology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6.1 History and archaeology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4174244355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Art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6.4 Arts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3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2640346379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 err="1">
                          <a:effectLst/>
                        </a:rPr>
                        <a:t>Computer</a:t>
                      </a:r>
                      <a:r>
                        <a:rPr lang="cs-CZ" sz="1300" u="none" strike="noStrike" dirty="0">
                          <a:effectLst/>
                        </a:rPr>
                        <a:t> Science, </a:t>
                      </a:r>
                      <a:r>
                        <a:rPr lang="cs-CZ" sz="1300" u="none" strike="noStrike" dirty="0" err="1">
                          <a:effectLst/>
                        </a:rPr>
                        <a:t>Artificial</a:t>
                      </a:r>
                      <a:r>
                        <a:rPr lang="cs-CZ" sz="1300" u="none" strike="noStrike" dirty="0">
                          <a:effectLst/>
                        </a:rPr>
                        <a:t> </a:t>
                      </a:r>
                      <a:r>
                        <a:rPr lang="cs-CZ" sz="1300" u="none" strike="noStrike" dirty="0" err="1">
                          <a:effectLst/>
                        </a:rPr>
                        <a:t>Intelligence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1.2 Computer and information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10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480356272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Computer Science, Information Systems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1.2 Computer and information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1011324511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Cultural Studies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5.9 Other social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3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510383954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Education, Educational Research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5.3 Education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3775581397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Food Science, Technology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2.11 Other engineering and technologies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5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654224284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Gerontology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3.2 Clinical medicine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5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2103312322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Health Policy &amp; Services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3.3 Health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2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786350964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History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6.1 History and archaeology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4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1688703372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Horticulture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4.1 Agriculture, Forestry, and Fisheries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4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1086362387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Chemistry, Medicinal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3.1 Basic medicine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6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3699688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Integrative &amp; Complementary Medicine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3.2 Clinical medicine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>
                          <a:effectLst/>
                        </a:rPr>
                        <a:t>9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228518444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Limnology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1.6 Biological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7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1346743594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Materials Science, Textiles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2.5 Materials engineering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4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4270423730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Mathematics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1.1 Mathematics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8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1665010039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 err="1">
                          <a:effectLst/>
                        </a:rPr>
                        <a:t>Philosophy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6.3 Philosophy, ethics and religion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3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2583677339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Physics, Mathematical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1.1 Mathematics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8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299378715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Political Science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5.6 Political science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8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1903335902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Psychology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5.1 Psychology and cognitive sciences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6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1474924690"/>
                  </a:ext>
                </a:extLst>
              </a:tr>
              <a:tr h="200190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Toxicology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3.1 Basic medicine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2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567" marR="7567" marT="7567" marB="0" anchor="b"/>
                </a:tc>
                <a:extLst>
                  <a:ext uri="{0D108BD9-81ED-4DB2-BD59-A6C34878D82A}">
                    <a16:rowId xmlns:a16="http://schemas.microsoft.com/office/drawing/2014/main" val="382912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330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C02C2E7-E201-4B35-B724-7AF4ACA8F481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83DBC205-5251-422E-A631-995FCEF4F6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50753" y="1599126"/>
            <a:ext cx="9975863" cy="638473"/>
          </a:xfrm>
        </p:spPr>
        <p:txBody>
          <a:bodyPr/>
          <a:lstStyle/>
          <a:p>
            <a:r>
              <a:rPr lang="cs-CZ" altLang="cs-CZ" sz="2400" dirty="0" err="1"/>
              <a:t>Position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</a:t>
            </a:r>
            <a:r>
              <a:rPr lang="cs-CZ" altLang="cs-CZ" sz="2400" dirty="0"/>
              <a:t> Czech Republic</a:t>
            </a:r>
            <a:r>
              <a:rPr lang="en-US" altLang="cs-CZ" sz="2400" dirty="0"/>
              <a:t>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1</a:t>
            </a:r>
            <a:endParaRPr lang="cs-CZ" sz="2400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8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289C47-CB3A-4604-995C-E5FCC2A0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CE1EF-4BF2-4AD5-A218-F7D3853A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447F11F-4A9F-47A1-895A-97E99021A7F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C11A8E3F-06E1-4B33-83A1-A0088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3D1C43-47AE-4B74-8553-05CCC1684BB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FE3321BA-B0E7-4447-BF05-38986A9A4E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92FB78F-D8A9-4C02-8228-8E7588829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212B708-810B-40F2-9A8F-8099A9FA7A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B41B630-D048-4A04-A19B-A69DC742B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B1132B7-84C9-4464-A55D-75D4E5033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A3C80E67-BE39-4E2E-A405-02287F4997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27D48D9-13B5-42E0-BC87-90D91FD47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BF84941-E724-4A36-A7AD-60B82926D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91A259-8D9A-4478-98AB-95A444D6A1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F16C0273-00B6-450E-B098-7324232B2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A416A92-EC4C-46E1-BAD8-0407E86623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21A96F57-7014-45EA-AF12-2B3A249B1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6AD0E84A-41F3-480A-86FE-AE8031707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BB22F3C-CBEC-44BA-B291-8E287D82F0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517C094E-0621-439B-8A56-70664F09F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890EC3AC-F064-4076-AEED-DFB2AB6041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B54467B-058E-461C-AB19-F62F74F1EF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41DC7CD-CCBA-4E70-89EE-0903D6C5D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B63805-12D9-4958-AF76-4DE8789A82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52BCCB6-6812-4CFF-8DAE-42BCA0F91F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C3AACC3-A88F-46D1-8DB1-A4925B3159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23E2F4-A575-44C6-833B-3187F82D22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58ED778-A444-4584-8CBB-2947BD95A7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73230480-B25B-4BD8-9871-3BB28F974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09791571-E348-43CD-A86E-208152ADF1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8BB1F3B-033C-49B4-9F6E-698D99D0DD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BAAD47B0-F67D-4DAF-8EF5-C7F3A043E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1" name="Zástupný symbol pro obsah 40">
            <a:extLst>
              <a:ext uri="{FF2B5EF4-FFF2-40B4-BE49-F238E27FC236}">
                <a16:creationId xmlns:a16="http://schemas.microsoft.com/office/drawing/2014/main" id="{362911EA-EA30-41C8-AE22-D6CAE8402A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425040"/>
              </p:ext>
            </p:extLst>
          </p:nvPr>
        </p:nvGraphicFramePr>
        <p:xfrm>
          <a:off x="1337912" y="2104029"/>
          <a:ext cx="10211150" cy="456912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706753">
                  <a:extLst>
                    <a:ext uri="{9D8B030D-6E8A-4147-A177-3AD203B41FA5}">
                      <a16:colId xmlns:a16="http://schemas.microsoft.com/office/drawing/2014/main" val="2733728765"/>
                    </a:ext>
                  </a:extLst>
                </a:gridCol>
                <a:gridCol w="3927108">
                  <a:extLst>
                    <a:ext uri="{9D8B030D-6E8A-4147-A177-3AD203B41FA5}">
                      <a16:colId xmlns:a16="http://schemas.microsoft.com/office/drawing/2014/main" val="4165307414"/>
                    </a:ext>
                  </a:extLst>
                </a:gridCol>
                <a:gridCol w="1577289">
                  <a:extLst>
                    <a:ext uri="{9D8B030D-6E8A-4147-A177-3AD203B41FA5}">
                      <a16:colId xmlns:a16="http://schemas.microsoft.com/office/drawing/2014/main" val="603751467"/>
                    </a:ext>
                  </a:extLst>
                </a:gridCol>
              </a:tblGrid>
              <a:tr h="239432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 err="1">
                          <a:effectLst/>
                        </a:rPr>
                        <a:t>WoS</a:t>
                      </a:r>
                      <a:r>
                        <a:rPr lang="cs-CZ" sz="1300" u="none" strike="noStrike" dirty="0">
                          <a:effectLst/>
                        </a:rPr>
                        <a:t> </a:t>
                      </a:r>
                      <a:r>
                        <a:rPr lang="cs-CZ" sz="1300" u="none" strike="noStrike" dirty="0" err="1">
                          <a:effectLst/>
                        </a:rPr>
                        <a:t>Category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FORD </a:t>
                      </a:r>
                      <a:r>
                        <a:rPr lang="cs-CZ" sz="1300" u="none" strike="noStrike" dirty="0" err="1">
                          <a:effectLst/>
                        </a:rPr>
                        <a:t>Category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Rank in Czech </a:t>
                      </a:r>
                      <a:r>
                        <a:rPr lang="cs-CZ" sz="1300" u="none" strike="noStrike" dirty="0" err="1">
                          <a:effectLst/>
                        </a:rPr>
                        <a:t>Rep</a:t>
                      </a:r>
                      <a:r>
                        <a:rPr lang="cs-CZ" sz="1300" u="none" strike="noStrike" dirty="0">
                          <a:effectLst/>
                        </a:rPr>
                        <a:t>.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1513951168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ANTHROPOLOGY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5.4 Sociology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8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3109126065"/>
                  </a:ext>
                </a:extLst>
              </a:tr>
              <a:tr h="265237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AREA STUDIES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5.7 Social and economic geography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8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3313038871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ARCHAEOLOGY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6.1 History and archaeology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6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783324586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ART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6.4 Arts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6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2717610837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BUSINESS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5.2 Economics and business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6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489413827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COMMUNICATION 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5.8 Media and communication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3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2446013422"/>
                  </a:ext>
                </a:extLst>
              </a:tr>
              <a:tr h="240039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COMPUTER SCIENCE, ARTIFICIAL INTELLIGENCE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1.2 Computer and information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10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2260276017"/>
                  </a:ext>
                </a:extLst>
              </a:tr>
              <a:tr h="240039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COMPUTER SCIENCE, CYBERNETICS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1.2 Computer and information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2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685545796"/>
                  </a:ext>
                </a:extLst>
              </a:tr>
              <a:tr h="240039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COMPUTER SCIENCE, INFORMATION SYSTEMS 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1.2 Computer and information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7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4192634172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CRIMINOLOGY &amp; PENOLOGY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5.5 Law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7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3335614211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CULTURAL STUDIES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5.9 Other social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4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866037426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EDUCATION &amp; EDUCATIONAL RESEARCH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5.3 Education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6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830299573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EDUCATION, SCIENTIFIC DISCIPLINES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5.3 Education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3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4271012198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ETHICS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6.3 Philosophy, ethics and religion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7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3221013605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GERIATRICS &amp; GERONTOLOGY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3.2 Clinical medicine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5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2314634269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GERONTOLOGY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3.2 Clinical medicine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5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3195325090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HEALTH CARE SCIENCES &amp; SERVICES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3.3 Health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5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158296608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HEALTH POLICY &amp; SERVICES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3.3 Health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5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3867488297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HISTORY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6.1 History and archaeology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7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1202609053"/>
                  </a:ext>
                </a:extLst>
              </a:tr>
              <a:tr h="209021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HISTORY &amp; PHILOSOPHY OF SCIENCE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6.1 History and archaeology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5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53" marR="6953" marT="6953" marB="0" anchor="b"/>
                </a:tc>
                <a:extLst>
                  <a:ext uri="{0D108BD9-81ED-4DB2-BD59-A6C34878D82A}">
                    <a16:rowId xmlns:a16="http://schemas.microsoft.com/office/drawing/2014/main" val="1677251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7664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!!Nadpis-bublina">
            <a:extLst>
              <a:ext uri="{FF2B5EF4-FFF2-40B4-BE49-F238E27FC236}">
                <a16:creationId xmlns:a16="http://schemas.microsoft.com/office/drawing/2014/main" id="{4C02C2E7-E201-4B35-B724-7AF4ACA8F481}"/>
              </a:ext>
            </a:extLst>
          </p:cNvPr>
          <p:cNvSpPr txBox="1">
            <a:spLocks/>
          </p:cNvSpPr>
          <p:nvPr/>
        </p:nvSpPr>
        <p:spPr>
          <a:xfrm>
            <a:off x="0" y="1384703"/>
            <a:ext cx="90687346" cy="642063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8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sz="2000" dirty="0" err="1"/>
              <a:t>Research</a:t>
            </a:r>
            <a:r>
              <a:rPr lang="cs-CZ" altLang="cs-CZ" sz="2000" dirty="0"/>
              <a:t> Area </a:t>
            </a:r>
            <a:r>
              <a:rPr lang="cs-CZ" altLang="cs-CZ" sz="2000" dirty="0" err="1"/>
              <a:t>Benchmark</a:t>
            </a:r>
            <a:r>
              <a:rPr lang="cs-CZ" altLang="cs-CZ" sz="2000" dirty="0"/>
              <a:t> – </a:t>
            </a:r>
            <a:r>
              <a:rPr lang="cs-CZ" altLang="cs-CZ" sz="2000" dirty="0" err="1"/>
              <a:t>Total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Articles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6289C47-CB3A-4604-995C-E5FCC2A02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82981798" cy="86310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97CE1EF-4BF2-4AD5-A218-F7D3853A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02163" y="1255836"/>
            <a:ext cx="4035675" cy="15240004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447F11F-4A9F-47A1-895A-97E99021A7F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0" name="Graphic 24">
              <a:extLst>
                <a:ext uri="{FF2B5EF4-FFF2-40B4-BE49-F238E27FC236}">
                  <a16:creationId xmlns:a16="http://schemas.microsoft.com/office/drawing/2014/main" id="{C11A8E3F-06E1-4B33-83A1-A0088FD6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1" name="Přímá spojnice 10">
              <a:extLst>
                <a:ext uri="{FF2B5EF4-FFF2-40B4-BE49-F238E27FC236}">
                  <a16:creationId xmlns:a16="http://schemas.microsoft.com/office/drawing/2014/main" id="{D13D1C43-47AE-4B74-8553-05CCC1684BB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FE3321BA-B0E7-4447-BF05-38986A9A4E3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792FB78F-D8A9-4C02-8228-8E7588829C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D212B708-810B-40F2-9A8F-8099A9FA7AC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6B41B630-D048-4A04-A19B-A69DC742B5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0B1132B7-84C9-4464-A55D-75D4E5033C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A3C80E67-BE39-4E2E-A405-02287F4997B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927D48D9-13B5-42E0-BC87-90D91FD47B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1BF84941-E724-4A36-A7AD-60B82926DF2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0E91A259-8D9A-4478-98AB-95A444D6A1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F16C0273-00B6-450E-B098-7324232B2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FA416A92-EC4C-46E1-BAD8-0407E86623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21A96F57-7014-45EA-AF12-2B3A249B14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6AD0E84A-41F3-480A-86FE-AE80317077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BB22F3C-CBEC-44BA-B291-8E287D82F05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517C094E-0621-439B-8A56-70664F09FB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890EC3AC-F064-4076-AEED-DFB2AB6041D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5B54467B-058E-461C-AB19-F62F74F1EF1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041DC7CD-CCBA-4E70-89EE-0903D6C5DD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77B63805-12D9-4958-AF76-4DE8789A828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552BCCB6-6812-4CFF-8DAE-42BCA0F91FF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C3AACC3-A88F-46D1-8DB1-A4925B3159D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2C23E2F4-A575-44C6-833B-3187F82D22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C58ED778-A444-4584-8CBB-2947BD95A7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Oval 27">
                <a:extLst>
                  <a:ext uri="{FF2B5EF4-FFF2-40B4-BE49-F238E27FC236}">
                    <a16:creationId xmlns:a16="http://schemas.microsoft.com/office/drawing/2014/main" id="{73230480-B25B-4BD8-9871-3BB28F97446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09791571-E348-43CD-A86E-208152ADF1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18BB1F3B-033C-49B4-9F6E-698D99D0DDE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BAAD47B0-F67D-4DAF-8EF5-C7F3A043E93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5" name="Zástupný symbol pro obsah 44">
            <a:extLst>
              <a:ext uri="{FF2B5EF4-FFF2-40B4-BE49-F238E27FC236}">
                <a16:creationId xmlns:a16="http://schemas.microsoft.com/office/drawing/2014/main" id="{D7EAFDC5-6C5C-4EA4-83AB-09099D0B2C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3624007"/>
              </p:ext>
            </p:extLst>
          </p:nvPr>
        </p:nvGraphicFramePr>
        <p:xfrm>
          <a:off x="1344414" y="2104029"/>
          <a:ext cx="10249651" cy="468177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388091">
                  <a:extLst>
                    <a:ext uri="{9D8B030D-6E8A-4147-A177-3AD203B41FA5}">
                      <a16:colId xmlns:a16="http://schemas.microsoft.com/office/drawing/2014/main" val="591298249"/>
                    </a:ext>
                  </a:extLst>
                </a:gridCol>
                <a:gridCol w="5388001">
                  <a:extLst>
                    <a:ext uri="{9D8B030D-6E8A-4147-A177-3AD203B41FA5}">
                      <a16:colId xmlns:a16="http://schemas.microsoft.com/office/drawing/2014/main" val="3973543262"/>
                    </a:ext>
                  </a:extLst>
                </a:gridCol>
                <a:gridCol w="1473559">
                  <a:extLst>
                    <a:ext uri="{9D8B030D-6E8A-4147-A177-3AD203B41FA5}">
                      <a16:colId xmlns:a16="http://schemas.microsoft.com/office/drawing/2014/main" val="2879323618"/>
                    </a:ext>
                  </a:extLst>
                </a:gridCol>
              </a:tblGrid>
              <a:tr h="240578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 err="1">
                          <a:effectLst/>
                        </a:rPr>
                        <a:t>WoS</a:t>
                      </a:r>
                      <a:r>
                        <a:rPr lang="cs-CZ" sz="1300" u="none" strike="noStrike" dirty="0">
                          <a:effectLst/>
                        </a:rPr>
                        <a:t> </a:t>
                      </a:r>
                      <a:r>
                        <a:rPr lang="cs-CZ" sz="1300" u="none" strike="noStrike" dirty="0" err="1">
                          <a:effectLst/>
                        </a:rPr>
                        <a:t>Category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FORD </a:t>
                      </a:r>
                      <a:r>
                        <a:rPr lang="cs-CZ" sz="1300" u="none" strike="noStrike" dirty="0" err="1">
                          <a:effectLst/>
                        </a:rPr>
                        <a:t>Category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Rank in Czech </a:t>
                      </a:r>
                      <a:r>
                        <a:rPr lang="cs-CZ" sz="1300" u="none" strike="noStrike" dirty="0" err="1">
                          <a:effectLst/>
                        </a:rPr>
                        <a:t>Rep</a:t>
                      </a:r>
                      <a:r>
                        <a:rPr lang="cs-CZ" sz="1300" u="none" strike="noStrike" dirty="0">
                          <a:effectLst/>
                        </a:rPr>
                        <a:t>.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1859849384"/>
                  </a:ext>
                </a:extLst>
              </a:tr>
              <a:tr h="221045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HORTICULTURE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4.1 Agriculture, forestry, and fisheries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8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724780560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HUMANITIES, MULTIDISCIPLINARY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6.5 Other Humanities and the Arts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9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3285942312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CHEMISTRY, MEDICINAL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3.1 Basic medical research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4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246061005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INTEGRATIVE &amp; COMPLEMENTARY MEDICINE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3.2 Clinical medicine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5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2700961763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LINGUISTICS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6.2 Languages and literature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7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3039410497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LITERATURE, SLAVIC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6.2 Languages and literature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5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2806697629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MANAGEMENT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5.2 Economics and business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4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1292767787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MATERIALS SCIENCE, TEXTILES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2.5 Materials engineering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6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3490362085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MATHEMATICS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1.1 Mathematics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10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2190163844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MUSIC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6.4 Arts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3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2922146595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PHARMACOLOGY &amp; PHARMACY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3.1 Basic medical research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7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666323259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PHILOSOPHY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6.3 Philosophy, ethics and religion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3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434522769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PHYSICS, MATHEMATICAL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1.1 Mathematics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7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2448637989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PHYSICS, MULTIDISCIPLINARY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1.3 Physical sciences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10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2699272878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PSYCHOLOGY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5.1 Psychology and cognitive sciences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9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1532715598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PSYCHOLOGY, EXPERIMENTAL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5.1 Psychology and cognitive sciences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9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500601229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PSYCHOLOGY, MULTIDISCIPLINARY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5.1 Psychology and cognitive sciences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10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375731507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SOCIAL WORK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5.4 Sociology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4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2328987881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SOCIOLOGY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5.4 Sociology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9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1150272044"/>
                  </a:ext>
                </a:extLst>
              </a:tr>
              <a:tr h="223012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 dirty="0">
                          <a:effectLst/>
                        </a:rPr>
                        <a:t>TELECOMMUNICATIONS 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2.2 Electrical engineering, electronic engineering, information engineering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4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36582323"/>
                  </a:ext>
                </a:extLst>
              </a:tr>
              <a:tr h="210376"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TOXICOLOGY 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300" u="none" strike="noStrike">
                          <a:effectLst/>
                        </a:rPr>
                        <a:t>3.1 Basic medical research</a:t>
                      </a:r>
                      <a:endParaRPr lang="cs-CZ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300" u="none" strike="noStrike" dirty="0">
                          <a:effectLst/>
                        </a:rPr>
                        <a:t>2</a:t>
                      </a:r>
                      <a:endParaRPr lang="cs-CZ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04" marR="6304" marT="6304" marB="0" anchor="b"/>
                </a:tc>
                <a:extLst>
                  <a:ext uri="{0D108BD9-81ED-4DB2-BD59-A6C34878D82A}">
                    <a16:rowId xmlns:a16="http://schemas.microsoft.com/office/drawing/2014/main" val="1719556447"/>
                  </a:ext>
                </a:extLst>
              </a:tr>
            </a:tbl>
          </a:graphicData>
        </a:graphic>
      </p:graphicFrame>
      <p:sp>
        <p:nvSpPr>
          <p:cNvPr id="41" name="Zástupný text 6">
            <a:extLst>
              <a:ext uri="{FF2B5EF4-FFF2-40B4-BE49-F238E27FC236}">
                <a16:creationId xmlns:a16="http://schemas.microsoft.com/office/drawing/2014/main" id="{9BF06CDA-8B04-4309-90DE-63C4B1EC0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4133" y="1587034"/>
            <a:ext cx="9975850" cy="638175"/>
          </a:xfrm>
        </p:spPr>
        <p:txBody>
          <a:bodyPr/>
          <a:lstStyle/>
          <a:p>
            <a:r>
              <a:rPr lang="cs-CZ" altLang="cs-CZ" sz="2400" dirty="0" err="1"/>
              <a:t>Position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at</a:t>
            </a:r>
            <a:r>
              <a:rPr lang="cs-CZ" altLang="cs-CZ" sz="2400" dirty="0"/>
              <a:t> Czech Republic</a:t>
            </a:r>
            <a:r>
              <a:rPr lang="en-US" altLang="cs-CZ" sz="2400" dirty="0"/>
              <a:t> </a:t>
            </a:r>
            <a:r>
              <a:rPr lang="cs-CZ" altLang="cs-CZ" sz="2400" dirty="0"/>
              <a:t>Module 2 </a:t>
            </a:r>
            <a:r>
              <a:rPr lang="cs-CZ" altLang="cs-CZ" sz="2400" dirty="0" err="1"/>
              <a:t>Bibllio</a:t>
            </a:r>
            <a:r>
              <a:rPr lang="cs-CZ" altLang="cs-CZ" sz="2400" dirty="0"/>
              <a:t> WOS-CATS 2023 – part 2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513663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220159" y="1774474"/>
            <a:ext cx="75197212" cy="529497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Rich history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Green city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Amazing architecture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Cultural events 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tx1"/>
                </a:solidFill>
              </a:rPr>
              <a:t>Easy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transportation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Affordable cost of living 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D2AA1BE-8E38-4601-8D61-49F1F6BEC8CC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4">
            <a:extLst>
              <a:ext uri="{FF2B5EF4-FFF2-40B4-BE49-F238E27FC236}">
                <a16:creationId xmlns:a16="http://schemas.microsoft.com/office/drawing/2014/main" id="{415F5B5D-A5B7-4836-BCB4-30B8D559E7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DFDECC9-097A-4CE9-9714-A50AD42CC8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1FE9FA2-A2EE-4750-9698-DE7F69D4F2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B32546B2-CA48-479E-BE68-D7BCDB8500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BD4D71D7-A44B-4D86-AA33-921A3C1988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EF473714-CD9B-4638-B53A-0BCD82594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C316A4FD-EB37-49D8-8E19-D49ACF368A6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3B33554A-9CCB-46FC-B685-E6BAFE62F1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502D7387-8384-493F-884E-E1CFA5DC74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8A005DB1-F4F9-4FC6-8BF0-C33FBC024A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14">
              <a:extLst>
                <a:ext uri="{FF2B5EF4-FFF2-40B4-BE49-F238E27FC236}">
                  <a16:creationId xmlns:a16="http://schemas.microsoft.com/office/drawing/2014/main" id="{ED28B972-F788-4DB4-83BD-47EB3162A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83684F23-432F-42AD-AFB6-0D26AFC2FE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2949DFA2-8824-4892-BCC3-79981BFDE8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CC19857-E06A-4D3D-A872-7D0DBEF4E84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52C1690E-F60B-4217-B735-75257A88CA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EBCBDACD-D275-4E88-B912-5DD74B2AC3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EAE38B3B-93F0-4BCA-99F3-B30BFD939A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092A0CC2-3F60-4321-8EA2-1B83F90CE3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4C0083AF-7AE3-4555-B406-808D98E22D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EB12EEA4-8BA7-4BDC-9C06-2CF7E16A988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FAE33278-8DA3-42CF-BECE-E60949C62D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5AC28AEB-CF5E-471A-983A-978752F9CD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9976C38C-DAD9-4B2A-8C44-031EA8A68F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C9EA5382-134A-42B0-BDC1-203C568AFE8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8B16B3-B27B-4373-B100-8EF188C38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9C7290F7-B2C2-4BC7-A374-D7BB571E92E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6D37A3AE-985F-4F9D-930E-B43D4FEEBF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</p:spPr>
        <p:txBody>
          <a:bodyPr/>
          <a:lstStyle/>
          <a:p>
            <a:r>
              <a:rPr lang="en-AU" dirty="0"/>
              <a:t>Location </a:t>
            </a:r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!!Nadpis-bublina">
            <a:extLst>
              <a:ext uri="{FF2B5EF4-FFF2-40B4-BE49-F238E27FC236}">
                <a16:creationId xmlns:a16="http://schemas.microsoft.com/office/drawing/2014/main" id="{D9368A16-465A-459B-A169-42CF900B0F64}"/>
              </a:ext>
            </a:extLst>
          </p:cNvPr>
          <p:cNvSpPr txBox="1">
            <a:spLocks/>
          </p:cNvSpPr>
          <p:nvPr/>
        </p:nvSpPr>
        <p:spPr>
          <a:xfrm>
            <a:off x="142240" y="1414505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652724" y="1794840"/>
            <a:ext cx="9561647" cy="3275256"/>
          </a:xfrm>
        </p:spPr>
        <p:txBody>
          <a:bodyPr vert="horz" wrap="square" lIns="0" tIns="0" rIns="0" bIns="0" rtlCol="0" anchor="t">
            <a:spAutoFit/>
          </a:bodyPr>
          <a:lstStyle/>
          <a:p>
            <a:pPr lvl="0"/>
            <a:r>
              <a:rPr lang="en-US" b="1" dirty="0"/>
              <a:t>more than </a:t>
            </a:r>
            <a:r>
              <a:rPr lang="cs-CZ" b="1" dirty="0"/>
              <a:t>44</a:t>
            </a:r>
            <a:r>
              <a:rPr lang="en-US" b="1" dirty="0"/>
              <a:t>% in Q1 Journals (20</a:t>
            </a:r>
            <a:r>
              <a:rPr lang="cs-CZ" b="1" dirty="0"/>
              <a:t>20–</a:t>
            </a:r>
            <a:r>
              <a:rPr lang="en-US" b="1" dirty="0"/>
              <a:t>202</a:t>
            </a:r>
            <a:r>
              <a:rPr lang="cs-CZ" b="1" dirty="0"/>
              <a:t>3</a:t>
            </a:r>
            <a:r>
              <a:rPr lang="en-US" b="1" dirty="0"/>
              <a:t>)</a:t>
            </a:r>
            <a:endParaRPr lang="cs-CZ" dirty="0"/>
          </a:p>
          <a:p>
            <a:pPr lvl="1"/>
            <a:r>
              <a:rPr lang="cs-CZ" sz="2800" dirty="0"/>
              <a:t>32</a:t>
            </a:r>
            <a:r>
              <a:rPr lang="en-US" sz="2800" dirty="0"/>
              <a:t>% in 201</a:t>
            </a:r>
            <a:r>
              <a:rPr lang="cs-CZ" sz="2800" dirty="0"/>
              <a:t>5–2019</a:t>
            </a:r>
          </a:p>
          <a:p>
            <a:pPr lvl="0"/>
            <a:r>
              <a:rPr lang="en-US" b="1" dirty="0"/>
              <a:t>more than 3</a:t>
            </a:r>
            <a:r>
              <a:rPr lang="cs-CZ" b="1" dirty="0"/>
              <a:t>6</a:t>
            </a:r>
            <a:r>
              <a:rPr lang="en-US" b="1" dirty="0"/>
              <a:t>% in Q2 Journals (20</a:t>
            </a:r>
            <a:r>
              <a:rPr lang="cs-CZ" b="1" dirty="0"/>
              <a:t>20–</a:t>
            </a:r>
            <a:r>
              <a:rPr lang="en-US" b="1" dirty="0"/>
              <a:t>202</a:t>
            </a:r>
            <a:r>
              <a:rPr lang="cs-CZ" b="1" dirty="0"/>
              <a:t>3</a:t>
            </a:r>
            <a:r>
              <a:rPr lang="en-US" b="1" dirty="0"/>
              <a:t>)</a:t>
            </a:r>
            <a:endParaRPr lang="cs-CZ" dirty="0"/>
          </a:p>
          <a:p>
            <a:pPr lvl="1"/>
            <a:r>
              <a:rPr lang="en-US" sz="2800" dirty="0"/>
              <a:t>3</a:t>
            </a:r>
            <a:r>
              <a:rPr lang="cs-CZ" sz="2800" dirty="0"/>
              <a:t>2</a:t>
            </a:r>
            <a:r>
              <a:rPr lang="en-US" sz="2800" dirty="0"/>
              <a:t>% in 201</a:t>
            </a:r>
            <a:r>
              <a:rPr lang="cs-CZ" sz="2800" dirty="0"/>
              <a:t>5–2019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1"/>
                </a:solidFill>
              </a:rPr>
              <a:t>more than </a:t>
            </a:r>
            <a:r>
              <a:rPr lang="cs-CZ" b="1" dirty="0">
                <a:solidFill>
                  <a:schemeClr val="tx1"/>
                </a:solidFill>
              </a:rPr>
              <a:t>13</a:t>
            </a:r>
            <a:r>
              <a:rPr lang="en-US" b="1" dirty="0">
                <a:solidFill>
                  <a:schemeClr val="tx1"/>
                </a:solidFill>
              </a:rPr>
              <a:t>% in the 1st decile in their category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more than 5</a:t>
            </a:r>
            <a:r>
              <a:rPr lang="cs-CZ" dirty="0"/>
              <a:t>8</a:t>
            </a:r>
            <a:r>
              <a:rPr lang="en-US" dirty="0"/>
              <a:t>% in cooperation with foreign partners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0263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r>
              <a:rPr lang="cs-CZ" altLang="cs-CZ" dirty="0"/>
              <a:t> – </a:t>
            </a:r>
            <a:r>
              <a:rPr lang="cs-CZ" altLang="cs-CZ" dirty="0" err="1"/>
              <a:t>Articles</a:t>
            </a:r>
            <a:r>
              <a:rPr lang="cs-CZ" altLang="cs-CZ" dirty="0"/>
              <a:t> (JCR 2015–2023)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AC58B5C-1690-40BA-A04A-DCCE98232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71323199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DD41EF07-F161-4348-A44B-4EE9A6FFBC33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38B53C2B-1B2F-40E0-9384-C21E153A8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93FD4F2-9E23-4A91-861C-06D8F3314B8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FBBB54F0-5115-498D-BD2F-2E4A1BBE773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F4473EF9-254F-44ED-B986-8DCC210A0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E72A8886-6C83-4C80-9986-61370F146EB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1953F7EA-506B-45CB-9BED-6994BD0603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322AC96C-4BB2-4373-946B-B7B9FD1184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D2B68478-5F05-432D-9B98-2223674D3F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7F45C64B-D5B0-41C7-AEBB-2F05EB056C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E22E0C15-FDF1-409A-BD17-9B3C45733A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13845964-E26A-4CB7-9C5D-8C74A20C3C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C4B20E42-C9AA-49A1-AE0B-5D7E3CECFE2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5B1A67EC-66ED-4C11-8A44-F6DC3EF75F4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88E15EC8-0ACF-4C19-B04B-D17E4EA1CB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3C14E085-2568-4E20-86BE-7686A694C2E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707ED604-181E-4F26-9676-C175D9D44C1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D693401B-FB2A-45E7-8747-BD6724DE3A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40B3057-BE7C-451C-97B3-EB84AF26410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4F30AAC2-8445-4958-829D-72E6326B7A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E6CEB485-37D0-44B2-9FE5-88D2B198DA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6A4DC8E4-2291-4CA9-8094-B8E023C4284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EC8B9E34-CFF2-47A9-957C-0CB9BC8B416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A71FF466-E038-42FB-B213-54A5C3E1C7A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C3F28CE5-FC89-4E22-AD1F-C88EFD41B1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2F5259F-80EA-4D0B-B902-524E41430A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8CF2686B-98BE-4E2C-BBA7-FD395E96D2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3874D123-B6B1-479C-980B-AC3C33972A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229E28E6-578F-424A-8DA9-F4BED8DD45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E4680320-8B3E-45C7-A365-CA80B138F6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5333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Nadpis-bublina">
            <a:extLst>
              <a:ext uri="{FF2B5EF4-FFF2-40B4-BE49-F238E27FC236}">
                <a16:creationId xmlns:a16="http://schemas.microsoft.com/office/drawing/2014/main" id="{49967129-0A71-4E7C-9322-C3592F518ECC}"/>
              </a:ext>
            </a:extLst>
          </p:cNvPr>
          <p:cNvSpPr txBox="1">
            <a:spLocks/>
          </p:cNvSpPr>
          <p:nvPr/>
        </p:nvSpPr>
        <p:spPr>
          <a:xfrm flipH="1">
            <a:off x="-61608653" y="1495444"/>
            <a:ext cx="73800653" cy="558607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graphicFrame>
        <p:nvGraphicFramePr>
          <p:cNvPr id="12" name="Tabulka 12">
            <a:extLst>
              <a:ext uri="{FF2B5EF4-FFF2-40B4-BE49-F238E27FC236}">
                <a16:creationId xmlns:a16="http://schemas.microsoft.com/office/drawing/2014/main" id="{E028C2D8-0460-48C8-842F-24BCAE64EA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4227843"/>
              </p:ext>
            </p:extLst>
          </p:nvPr>
        </p:nvGraphicFramePr>
        <p:xfrm>
          <a:off x="718448" y="2234235"/>
          <a:ext cx="9975845" cy="152163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800655">
                  <a:extLst>
                    <a:ext uri="{9D8B030D-6E8A-4147-A177-3AD203B41FA5}">
                      <a16:colId xmlns:a16="http://schemas.microsoft.com/office/drawing/2014/main" val="3843191860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16517244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2626399962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344879777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809353360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186124225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848230446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053051689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4044116462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684312013"/>
                    </a:ext>
                  </a:extLst>
                </a:gridCol>
                <a:gridCol w="817519">
                  <a:extLst>
                    <a:ext uri="{9D8B030D-6E8A-4147-A177-3AD203B41FA5}">
                      <a16:colId xmlns:a16="http://schemas.microsoft.com/office/drawing/2014/main" val="1473716856"/>
                    </a:ext>
                  </a:extLst>
                </a:gridCol>
              </a:tblGrid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 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000" kern="1200" noProof="0"/>
                        <a:t>2020</a:t>
                      </a:r>
                      <a:endParaRPr lang="en-US" sz="2000" b="1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1" kern="1200" noProof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en-US" sz="2000" b="1" kern="1200" noProof="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7653112"/>
                  </a:ext>
                </a:extLst>
              </a:tr>
              <a:tr h="76081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Amount</a:t>
                      </a:r>
                      <a:endParaRPr lang="en-US" sz="2000" b="1" noProof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en-US" sz="2000" noProof="0"/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US" sz="2000" kern="1200" noProof="0"/>
                        <a:t>60</a:t>
                      </a:r>
                      <a:endParaRPr lang="en-US" sz="2000" b="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algn="ctr" defTabSz="914428" rtl="0" eaLnBrk="1" latinLnBrk="0" hangingPunct="1">
                        <a:lnSpc>
                          <a:spcPct val="1070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cs-CZ" sz="2000" b="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en-US" sz="2000" b="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016649"/>
                  </a:ext>
                </a:extLst>
              </a:tr>
            </a:tbl>
          </a:graphicData>
        </a:graphic>
      </p:graphicFrame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5B000636-87C9-452E-9572-EA99488F9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068" y="1595721"/>
            <a:ext cx="9975863" cy="638473"/>
          </a:xfrm>
        </p:spPr>
        <p:txBody>
          <a:bodyPr/>
          <a:lstStyle/>
          <a:p>
            <a:r>
              <a:rPr lang="en-US" altLang="cs-CZ" dirty="0"/>
              <a:t>External Projects</a:t>
            </a:r>
            <a:endParaRPr lang="en-US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2000" y="535781"/>
            <a:ext cx="8834437" cy="625126"/>
          </a:xfrm>
        </p:spPr>
        <p:txBody>
          <a:bodyPr/>
          <a:lstStyle/>
          <a:p>
            <a:r>
              <a:rPr lang="cs-CZ" altLang="cs-CZ" dirty="0"/>
              <a:t>UHK </a:t>
            </a:r>
            <a:r>
              <a:rPr lang="cs-CZ" altLang="cs-CZ" dirty="0" err="1"/>
              <a:t>Research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7" y="4020372"/>
            <a:ext cx="3401737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D3F9C92-B37A-45E9-8EB8-2B525F8DF8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215" y="4020373"/>
            <a:ext cx="3399078" cy="2266052"/>
          </a:xfrm>
          <a:prstGeom prst="snip2SameRect">
            <a:avLst>
              <a:gd name="adj1" fmla="val 9102"/>
              <a:gd name="adj2" fmla="val 0"/>
            </a:avLst>
          </a:prstGeom>
          <a:effectLst>
            <a:outerShdw blurRad="254000" dir="5400000" algn="tl" rotWithShape="0">
              <a:schemeClr val="tx1">
                <a:alpha val="20000"/>
              </a:scheme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77" y="3885744"/>
            <a:ext cx="2359775" cy="23597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F6063D3-ACBF-4128-9038-B2B93BAEB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846200" y="535781"/>
            <a:ext cx="64846201" cy="67107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166AFD-E27E-420A-B93E-9CC552F1B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61922" y="2765726"/>
            <a:ext cx="4035675" cy="1231400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B411D82-F74D-4C6D-B9B1-668FA27A0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147230"/>
            <a:ext cx="7295214" cy="6710770"/>
          </a:xfrm>
          <a:prstGeom prst="rect">
            <a:avLst/>
          </a:prstGeom>
        </p:spPr>
      </p:pic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0856164-D7A7-402C-AA35-96DC0740B088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5" name="Graphic 24">
              <a:extLst>
                <a:ext uri="{FF2B5EF4-FFF2-40B4-BE49-F238E27FC236}">
                  <a16:creationId xmlns:a16="http://schemas.microsoft.com/office/drawing/2014/main" id="{D9A12AF5-B528-471A-91E3-6CB277F5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CD0C9321-3C60-4ADC-A022-88B233E79C9A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A6D5BB90-80EA-4C6E-B5A4-9DDA894A17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0C7656BA-D71C-4F37-881D-E93F4E1BFB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3D27EA2F-EE54-4C39-B796-38331891AA4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28A188D5-E84C-4ED5-8FFB-EE4CA41E57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2A179445-0EB5-409D-80A4-089A1AC218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66784A0D-0673-4D3F-80B7-DFF363B2B9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FDD0AB05-54FD-4131-96A4-84CA08A26F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83F4ADE6-6C64-4F10-B29E-50823FE4C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3142F3DD-0D5D-42D3-9C8F-A9082147B7E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3">
                <a:extLst>
                  <a:ext uri="{FF2B5EF4-FFF2-40B4-BE49-F238E27FC236}">
                    <a16:creationId xmlns:a16="http://schemas.microsoft.com/office/drawing/2014/main" id="{161FB49B-A72B-4CD8-BAD3-816DADF1A5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4">
                <a:extLst>
                  <a:ext uri="{FF2B5EF4-FFF2-40B4-BE49-F238E27FC236}">
                    <a16:creationId xmlns:a16="http://schemas.microsoft.com/office/drawing/2014/main" id="{074C2DC5-9318-4490-9F15-551EB68692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597AE9AE-11CD-4C2D-B834-E412728AC2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DA94970C-43B5-488D-8038-21C35394D44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Rectangle 17">
                <a:extLst>
                  <a:ext uri="{FF2B5EF4-FFF2-40B4-BE49-F238E27FC236}">
                    <a16:creationId xmlns:a16="http://schemas.microsoft.com/office/drawing/2014/main" id="{0D827B0D-F9D3-4284-91DC-A016A45C432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25DECA89-57BA-45FA-B579-59F60C2FAA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2CF85FCA-87BF-40ED-8968-1AFFC5652A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23C4966A-4258-4451-9753-658D9B091D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4545F2B7-71AA-4B6F-8076-39F7FBD55A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F5171C8F-3C19-4418-977B-D7A18F28A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ACECCA25-1B24-441B-8E59-88F6480AED5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id="{E788AC93-BFEA-4D7A-8591-400CED63BD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5">
                <a:extLst>
                  <a:ext uri="{FF2B5EF4-FFF2-40B4-BE49-F238E27FC236}">
                    <a16:creationId xmlns:a16="http://schemas.microsoft.com/office/drawing/2014/main" id="{19CDD6C9-11F3-4658-89B7-A22A002785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09D2C40D-BCDA-4C66-A3AF-B30E54741EA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Oval 27">
                <a:extLst>
                  <a:ext uri="{FF2B5EF4-FFF2-40B4-BE49-F238E27FC236}">
                    <a16:creationId xmlns:a16="http://schemas.microsoft.com/office/drawing/2014/main" id="{C874790A-A108-40F6-B2C2-FD97DA622A2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8">
                <a:extLst>
                  <a:ext uri="{FF2B5EF4-FFF2-40B4-BE49-F238E27FC236}">
                    <a16:creationId xmlns:a16="http://schemas.microsoft.com/office/drawing/2014/main" id="{A54499B1-2576-4C7A-9D12-28838B36C4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1CF48F47-73B1-4EFC-A294-D53202A974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28699E83-54CF-4F7D-B625-D6E4596B6B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0058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321" y="535781"/>
            <a:ext cx="7390648" cy="625126"/>
          </a:xfrm>
        </p:spPr>
        <p:txBody>
          <a:bodyPr/>
          <a:lstStyle/>
          <a:p>
            <a:r>
              <a:rPr lang="cs-CZ" altLang="cs-CZ"/>
              <a:t>UHK – </a:t>
            </a:r>
            <a:r>
              <a:rPr lang="en-US" altLang="cs-CZ"/>
              <a:t>solved projects</a:t>
            </a:r>
            <a:endParaRPr lang="cs-CZ"/>
          </a:p>
        </p:txBody>
      </p:sp>
      <p:sp>
        <p:nvSpPr>
          <p:cNvPr id="7" name="!!Nadpis-bublina">
            <a:extLst>
              <a:ext uri="{FF2B5EF4-FFF2-40B4-BE49-F238E27FC236}">
                <a16:creationId xmlns:a16="http://schemas.microsoft.com/office/drawing/2014/main" id="{1E95F7CE-B83C-4401-BA7E-97188A513F78}"/>
              </a:ext>
            </a:extLst>
          </p:cNvPr>
          <p:cNvSpPr txBox="1">
            <a:spLocks/>
          </p:cNvSpPr>
          <p:nvPr/>
        </p:nvSpPr>
        <p:spPr>
          <a:xfrm>
            <a:off x="81280" y="1387769"/>
            <a:ext cx="73446640" cy="519999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9" name="!!Nadpis-bublina">
            <a:extLst>
              <a:ext uri="{FF2B5EF4-FFF2-40B4-BE49-F238E27FC236}">
                <a16:creationId xmlns:a16="http://schemas.microsoft.com/office/drawing/2014/main" id="{9A2EF7FF-2274-4A0C-BF91-B429DCC95B00}"/>
              </a:ext>
            </a:extLst>
          </p:cNvPr>
          <p:cNvSpPr txBox="1">
            <a:spLocks/>
          </p:cNvSpPr>
          <p:nvPr/>
        </p:nvSpPr>
        <p:spPr>
          <a:xfrm>
            <a:off x="8114321" y="535781"/>
            <a:ext cx="7390648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UHK – S</a:t>
            </a:r>
            <a:r>
              <a:rPr lang="en-US" altLang="cs-CZ" dirty="0" err="1"/>
              <a:t>olved</a:t>
            </a:r>
            <a:r>
              <a:rPr lang="en-US" altLang="cs-CZ" dirty="0"/>
              <a:t> </a:t>
            </a:r>
            <a:r>
              <a:rPr lang="cs-CZ" altLang="cs-CZ" dirty="0"/>
              <a:t>P</a:t>
            </a:r>
            <a:r>
              <a:rPr lang="en-US" altLang="cs-CZ" dirty="0" err="1"/>
              <a:t>rojects</a:t>
            </a:r>
            <a:endParaRPr lang="cs-CZ" dirty="0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FBDDADD6-1623-48FE-AC29-1029E02CC362}"/>
              </a:ext>
            </a:extLst>
          </p:cNvPr>
          <p:cNvCxnSpPr>
            <a:cxnSpLocks/>
          </p:cNvCxnSpPr>
          <p:nvPr/>
        </p:nvCxnSpPr>
        <p:spPr>
          <a:xfrm>
            <a:off x="6220043" y="1653789"/>
            <a:ext cx="0" cy="4411345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6C40EADE-86A8-48D9-B8E2-A589082C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73700640" cy="6710770"/>
          </a:xfrm>
          <a:prstGeom prst="rect">
            <a:avLst/>
          </a:prstGeom>
        </p:spPr>
      </p:pic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598FEA0-710C-48BF-B7E2-4647DC3F50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4" name="Graphic 24">
              <a:extLst>
                <a:ext uri="{FF2B5EF4-FFF2-40B4-BE49-F238E27FC236}">
                  <a16:creationId xmlns:a16="http://schemas.microsoft.com/office/drawing/2014/main" id="{40E08337-57C0-43B1-BF45-7E45F7AE3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5" name="Přímá spojnice 14">
              <a:extLst>
                <a:ext uri="{FF2B5EF4-FFF2-40B4-BE49-F238E27FC236}">
                  <a16:creationId xmlns:a16="http://schemas.microsoft.com/office/drawing/2014/main" id="{DC9719DE-8755-4402-830C-DD60C7751E42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4">
              <a:extLst>
                <a:ext uri="{FF2B5EF4-FFF2-40B4-BE49-F238E27FC236}">
                  <a16:creationId xmlns:a16="http://schemas.microsoft.com/office/drawing/2014/main" id="{93BC42B8-FF09-4FA6-A8D2-58AB9A9C022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F0F1888B-F945-48A6-A9A7-498822527A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62869439-A17F-4360-8F46-61869CC84DD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6E05FA0B-E53A-43FD-BDEF-63F69A44AA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681941C9-773B-4FCD-AEED-F3CB657E9C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FC9ED637-E442-458E-B399-DF7287B52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5702FF5C-35BE-4698-BB56-4A438D3F19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96512480-D8FE-4E9E-B417-D87AC5FE0D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8BE69197-4902-4134-BC97-5A35FFF01C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3A54E7F-B20C-4AEB-91E3-B050638AF7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C93002DC-F337-4F89-A1F6-C32ABF1300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8804E597-B67B-4286-AD76-8DC2882C1B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18D9BEBC-1EE0-4C42-BA90-1AF0461DA9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3C47ACBF-FBEB-4788-B895-73ABF84F7948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9F559D80-192F-41A0-BA02-AE25452312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CC3FF86F-C366-434C-B420-2A71D5386B9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BC670215-6892-4132-BC9E-FCE91022D72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C76CE42F-7E04-4C99-8986-024A03211F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F1FE250E-DF02-49FA-BF13-06C1EC359D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5063CAB4-3B47-4FFE-9492-CB31FAE2D4E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C85A9FE6-90E3-4037-850F-AC8135890CD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5FE648F5-8FC1-42A6-BD3D-775359C56E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0EF19EBA-D709-408C-8CF1-E9AB0B1C9B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730DDBC9-8FF1-431D-98C7-9BBD5CA5C48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59EE5AB1-FE03-457C-9884-54DF6022F5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06DB31E9-0021-4738-B732-8032235F401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0743BD24-A492-487D-82A6-DE2AB408A75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00000000-0008-0000-0000-000003000000}"/>
              </a:ext>
              <a:ext uri="{147F2762-F138-4A5C-976F-8EAC2B608ADB}">
                <a16:predDERef xmlns:a16="http://schemas.microsoft.com/office/drawing/2014/main" pred="{62FBC5A1-2716-4C49-8B4C-00178903F0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13983"/>
              </p:ext>
            </p:extLst>
          </p:nvPr>
        </p:nvGraphicFramePr>
        <p:xfrm>
          <a:off x="6220043" y="2003038"/>
          <a:ext cx="5570901" cy="4137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5" name="Graf 44">
            <a:extLst>
              <a:ext uri="{FF2B5EF4-FFF2-40B4-BE49-F238E27FC236}">
                <a16:creationId xmlns:a16="http://schemas.microsoft.com/office/drawing/2014/main" id="{00000000-0008-0000-0000-000005000000}"/>
              </a:ext>
              <a:ext uri="{147F2762-F138-4A5C-976F-8EAC2B608ADB}">
                <a16:predDERef xmlns:a16="http://schemas.microsoft.com/office/drawing/2014/main" pre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65713"/>
              </p:ext>
            </p:extLst>
          </p:nvPr>
        </p:nvGraphicFramePr>
        <p:xfrm>
          <a:off x="862966" y="2255418"/>
          <a:ext cx="5434965" cy="3965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618830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268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UHK – </a:t>
            </a:r>
            <a:r>
              <a:rPr lang="cs-CZ" altLang="cs-CZ" dirty="0"/>
              <a:t>O</a:t>
            </a:r>
            <a:r>
              <a:rPr lang="en-US" altLang="cs-CZ" dirty="0" err="1"/>
              <a:t>ther</a:t>
            </a:r>
            <a:r>
              <a:rPr lang="en-US" altLang="cs-CZ" dirty="0"/>
              <a:t> </a:t>
            </a:r>
            <a:r>
              <a:rPr lang="cs-CZ" altLang="cs-CZ" dirty="0"/>
              <a:t>P</a:t>
            </a:r>
            <a:r>
              <a:rPr lang="en-US" altLang="cs-CZ" dirty="0" err="1"/>
              <a:t>rojects</a:t>
            </a:r>
            <a:endParaRPr lang="en-US" dirty="0"/>
          </a:p>
        </p:txBody>
      </p:sp>
      <p:sp>
        <p:nvSpPr>
          <p:cNvPr id="12" name="!!Nadpis-bublina">
            <a:extLst>
              <a:ext uri="{FF2B5EF4-FFF2-40B4-BE49-F238E27FC236}">
                <a16:creationId xmlns:a16="http://schemas.microsoft.com/office/drawing/2014/main" id="{6AE655E0-B45D-47BD-9EBC-DA45BAA526D7}"/>
              </a:ext>
            </a:extLst>
          </p:cNvPr>
          <p:cNvSpPr txBox="1">
            <a:spLocks/>
          </p:cNvSpPr>
          <p:nvPr/>
        </p:nvSpPr>
        <p:spPr>
          <a:xfrm>
            <a:off x="83557" y="1540222"/>
            <a:ext cx="72807497" cy="5154745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AE18FB1-6F6C-4BC7-A6B8-64F11033E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64160399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431764FE-94BB-425D-A080-329B22BA1272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69610646-DBA0-4E18-A3C8-4E6CE41C2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8AAC33DA-15C7-4CFA-A83C-183998479F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E4A39A67-371C-4301-B948-CE6DFFFF848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0D51DBCB-54A8-420F-A221-E3197EC923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6">
                <a:extLst>
                  <a:ext uri="{FF2B5EF4-FFF2-40B4-BE49-F238E27FC236}">
                    <a16:creationId xmlns:a16="http://schemas.microsoft.com/office/drawing/2014/main" id="{43805361-CAA4-414E-ABDF-5398C188AEF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E0711E7B-9245-49D7-B49C-F0CA2DFD9C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8">
                <a:extLst>
                  <a:ext uri="{FF2B5EF4-FFF2-40B4-BE49-F238E27FC236}">
                    <a16:creationId xmlns:a16="http://schemas.microsoft.com/office/drawing/2014/main" id="{7295AA9F-BE80-44FB-89DC-D2D560809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9">
                <a:extLst>
                  <a:ext uri="{FF2B5EF4-FFF2-40B4-BE49-F238E27FC236}">
                    <a16:creationId xmlns:a16="http://schemas.microsoft.com/office/drawing/2014/main" id="{CCF9FCBA-1481-4552-8138-FB0FB1C19F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6626B433-50E5-48E9-9438-16312BA33C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D3D51EF4-2DDC-4D0D-9C58-D8F0487037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4171287D-12D4-4613-B5AB-8FD0DFD80C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646CFF34-867B-4761-B1DC-8BE7CF9DDB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DEC50B59-EA22-4D52-AD07-A487411D52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67A4BECA-35F2-49FD-AE02-948DFC923C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3B74C8E8-2D04-4C44-AE3C-47ADCE4D90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DA2E07F7-E722-4A07-83BC-CE865F98BED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32B3DA7B-567A-4D64-A611-80739E8701C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6014A7FE-73F8-4697-BFC8-802750FDA26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CA5DB576-FAD6-4320-82F0-BA9CA24659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02467DB0-29DB-4D67-8C36-1F0B02CE6F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621AE356-F750-4904-8B72-103BD7F582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14AB17EA-AFE7-4CC5-A402-E94D213ACD8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D3D77D38-52D6-41BA-8087-F975D35C85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C2A5C5A3-DC2D-46CF-8614-3A6CDC3A2FD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1DA09DA3-7FE0-4CA2-9554-DEFBA290B26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Oval 27">
                <a:extLst>
                  <a:ext uri="{FF2B5EF4-FFF2-40B4-BE49-F238E27FC236}">
                    <a16:creationId xmlns:a16="http://schemas.microsoft.com/office/drawing/2014/main" id="{D651B36B-2A2E-4563-A9CC-F4E9852370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2243D9FD-4BAD-4D0D-9BF5-08C9A1254B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60E97BDF-6560-43CA-889E-F8AF4898D6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30">
                <a:extLst>
                  <a:ext uri="{FF2B5EF4-FFF2-40B4-BE49-F238E27FC236}">
                    <a16:creationId xmlns:a16="http://schemas.microsoft.com/office/drawing/2014/main" id="{FFD0DE64-1F21-450B-B667-730DBE0192E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cxnSp>
        <p:nvCxnSpPr>
          <p:cNvPr id="45" name="Přímá spojnice 44">
            <a:extLst>
              <a:ext uri="{FF2B5EF4-FFF2-40B4-BE49-F238E27FC236}">
                <a16:creationId xmlns:a16="http://schemas.microsoft.com/office/drawing/2014/main" id="{4421688D-ACEC-4CFD-A3D7-F9A94AB50326}"/>
              </a:ext>
            </a:extLst>
          </p:cNvPr>
          <p:cNvCxnSpPr>
            <a:cxnSpLocks/>
          </p:cNvCxnSpPr>
          <p:nvPr/>
        </p:nvCxnSpPr>
        <p:spPr>
          <a:xfrm>
            <a:off x="6707086" y="1677989"/>
            <a:ext cx="0" cy="4852187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44" name="Graf 43">
            <a:extLst>
              <a:ext uri="{FF2B5EF4-FFF2-40B4-BE49-F238E27FC236}">
                <a16:creationId xmlns:a16="http://schemas.microsoft.com/office/drawing/2014/main" id="{268061E9-15C6-4C68-AE76-0212BB1C77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765492"/>
              </p:ext>
            </p:extLst>
          </p:nvPr>
        </p:nvGraphicFramePr>
        <p:xfrm>
          <a:off x="1222173" y="1824385"/>
          <a:ext cx="5350510" cy="4568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6" name="Graf 45">
            <a:extLst>
              <a:ext uri="{FF2B5EF4-FFF2-40B4-BE49-F238E27FC236}">
                <a16:creationId xmlns:a16="http://schemas.microsoft.com/office/drawing/2014/main" id="{9CD75108-62C7-4B85-9952-7999EEFA9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779314"/>
              </p:ext>
            </p:extLst>
          </p:nvPr>
        </p:nvGraphicFramePr>
        <p:xfrm>
          <a:off x="6849504" y="1700559"/>
          <a:ext cx="5342496" cy="482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08262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5691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UHK – </a:t>
            </a:r>
            <a:r>
              <a:rPr lang="cs-CZ" dirty="0">
                <a:ea typeface="+mj-lt"/>
                <a:cs typeface="+mj-lt"/>
              </a:rPr>
              <a:t>Technology Transfer</a:t>
            </a:r>
          </a:p>
        </p:txBody>
      </p:sp>
      <p:sp>
        <p:nvSpPr>
          <p:cNvPr id="10" name="!!Nadpis-bublina">
            <a:extLst>
              <a:ext uri="{FF2B5EF4-FFF2-40B4-BE49-F238E27FC236}">
                <a16:creationId xmlns:a16="http://schemas.microsoft.com/office/drawing/2014/main" id="{A1B437BB-03D6-47F5-9170-D857959BBA18}"/>
              </a:ext>
            </a:extLst>
          </p:cNvPr>
          <p:cNvSpPr txBox="1">
            <a:spLocks/>
          </p:cNvSpPr>
          <p:nvPr/>
        </p:nvSpPr>
        <p:spPr>
          <a:xfrm flipH="1">
            <a:off x="-52088734" y="1429070"/>
            <a:ext cx="64148653" cy="4855502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1" name="Zástupný symbol pro obsah 5">
            <a:extLst>
              <a:ext uri="{FF2B5EF4-FFF2-40B4-BE49-F238E27FC236}">
                <a16:creationId xmlns:a16="http://schemas.microsoft.com/office/drawing/2014/main" id="{B76D1EF8-6ED8-4255-954B-A7E8EDD2388E}"/>
              </a:ext>
            </a:extLst>
          </p:cNvPr>
          <p:cNvSpPr txBox="1">
            <a:spLocks/>
          </p:cNvSpPr>
          <p:nvPr/>
        </p:nvSpPr>
        <p:spPr>
          <a:xfrm>
            <a:off x="1921198" y="1592920"/>
            <a:ext cx="4240847" cy="10207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omenia Sans" panose="02000503080000020004" pitchFamily="50" charset="0"/>
              <a:buNone/>
            </a:pPr>
            <a:r>
              <a:rPr lang="en-US" sz="2400" b="1" dirty="0">
                <a:solidFill>
                  <a:schemeClr val="tx1"/>
                </a:solidFill>
              </a:rPr>
              <a:t>Applied </a:t>
            </a:r>
            <a:r>
              <a:rPr lang="cs-CZ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err="1">
                <a:solidFill>
                  <a:schemeClr val="tx1"/>
                </a:solidFill>
              </a:rPr>
              <a:t>esearch</a:t>
            </a:r>
            <a:endParaRPr lang="en-US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200" dirty="0"/>
              <a:t>Patent application</a:t>
            </a:r>
          </a:p>
        </p:txBody>
      </p:sp>
      <p:sp>
        <p:nvSpPr>
          <p:cNvPr id="13" name="Zástupný symbol pro obsah 5">
            <a:extLst>
              <a:ext uri="{FF2B5EF4-FFF2-40B4-BE49-F238E27FC236}">
                <a16:creationId xmlns:a16="http://schemas.microsoft.com/office/drawing/2014/main" id="{466FC253-E449-4BB7-BC95-623B3B5DEF20}"/>
              </a:ext>
            </a:extLst>
          </p:cNvPr>
          <p:cNvSpPr txBox="1">
            <a:spLocks/>
          </p:cNvSpPr>
          <p:nvPr/>
        </p:nvSpPr>
        <p:spPr>
          <a:xfrm>
            <a:off x="6811716" y="1562440"/>
            <a:ext cx="3895113" cy="43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b="1" dirty="0" err="1">
                <a:solidFill>
                  <a:schemeClr val="tx1"/>
                </a:solidFill>
              </a:rPr>
              <a:t>Applied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Research</a:t>
            </a:r>
            <a:endParaRPr lang="cs-CZ" sz="2200" dirty="0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AFC7CC0A-3F97-4655-917A-E8D31E169F17}"/>
              </a:ext>
            </a:extLst>
          </p:cNvPr>
          <p:cNvCxnSpPr/>
          <p:nvPr/>
        </p:nvCxnSpPr>
        <p:spPr>
          <a:xfrm>
            <a:off x="2558005" y="535781"/>
            <a:ext cx="0" cy="62512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Obrázek 15">
            <a:extLst>
              <a:ext uri="{FF2B5EF4-FFF2-40B4-BE49-F238E27FC236}">
                <a16:creationId xmlns:a16="http://schemas.microsoft.com/office/drawing/2014/main" id="{4BAAC50E-0758-4DDA-8F3B-4D3B453F3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504078" y="147230"/>
            <a:ext cx="55480962" cy="67107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DB72154-8B69-4F1B-BE0F-895AD45A4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147230"/>
            <a:ext cx="4078121" cy="6710770"/>
          </a:xfrm>
          <a:prstGeom prst="rect">
            <a:avLst/>
          </a:prstGeom>
        </p:spPr>
      </p:pic>
      <p:sp>
        <p:nvSpPr>
          <p:cNvPr id="18" name="Zástupný symbol pro obsah 5">
            <a:extLst>
              <a:ext uri="{FF2B5EF4-FFF2-40B4-BE49-F238E27FC236}">
                <a16:creationId xmlns:a16="http://schemas.microsoft.com/office/drawing/2014/main" id="{C903A47E-4D7D-4CD9-92B7-B5882DDD407E}"/>
              </a:ext>
            </a:extLst>
          </p:cNvPr>
          <p:cNvSpPr txBox="1">
            <a:spLocks/>
          </p:cNvSpPr>
          <p:nvPr/>
        </p:nvSpPr>
        <p:spPr>
          <a:xfrm>
            <a:off x="6822658" y="2138929"/>
            <a:ext cx="424084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200" dirty="0"/>
              <a:t>Utility </a:t>
            </a:r>
            <a:r>
              <a:rPr lang="cs-CZ" sz="2200" dirty="0" err="1"/>
              <a:t>application</a:t>
            </a:r>
            <a:endParaRPr lang="en-US" sz="2200" dirty="0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4A420171-5AFA-473D-9D60-C392E038EC1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0" name="Graphic 24">
              <a:extLst>
                <a:ext uri="{FF2B5EF4-FFF2-40B4-BE49-F238E27FC236}">
                  <a16:creationId xmlns:a16="http://schemas.microsoft.com/office/drawing/2014/main" id="{79C8B560-0CCC-49B1-BA29-9BB58766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240436B8-62E1-4E1B-9BFA-96389EE001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3" name="Freeform 5">
                <a:extLst>
                  <a:ext uri="{FF2B5EF4-FFF2-40B4-BE49-F238E27FC236}">
                    <a16:creationId xmlns:a16="http://schemas.microsoft.com/office/drawing/2014/main" id="{EC1EC8C8-E7C6-465C-A416-1A691C8E5D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9147A76A-37BC-4F53-B513-B528CD4EB9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7">
                <a:extLst>
                  <a:ext uri="{FF2B5EF4-FFF2-40B4-BE49-F238E27FC236}">
                    <a16:creationId xmlns:a16="http://schemas.microsoft.com/office/drawing/2014/main" id="{5795C417-B3F9-4D7D-967B-CC86294DF3A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93912672-60DC-44D3-BF5E-5869DF0889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9">
                <a:extLst>
                  <a:ext uri="{FF2B5EF4-FFF2-40B4-BE49-F238E27FC236}">
                    <a16:creationId xmlns:a16="http://schemas.microsoft.com/office/drawing/2014/main" id="{BCBB4316-65B0-46B9-8BDB-9E5CD2D025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09ED9395-BB6A-4C9A-8F2A-904E942F74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EA46ADC4-CA5F-435D-801D-8A6849597E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AEE820E4-B311-486E-B628-2C46E899EBB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13">
                <a:extLst>
                  <a:ext uri="{FF2B5EF4-FFF2-40B4-BE49-F238E27FC236}">
                    <a16:creationId xmlns:a16="http://schemas.microsoft.com/office/drawing/2014/main" id="{E232B9B3-A45B-4AE1-896F-97AE2F11C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14">
                <a:extLst>
                  <a:ext uri="{FF2B5EF4-FFF2-40B4-BE49-F238E27FC236}">
                    <a16:creationId xmlns:a16="http://schemas.microsoft.com/office/drawing/2014/main" id="{321424AC-8ECF-4ABA-94DA-CF99EEA794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15">
                <a:extLst>
                  <a:ext uri="{FF2B5EF4-FFF2-40B4-BE49-F238E27FC236}">
                    <a16:creationId xmlns:a16="http://schemas.microsoft.com/office/drawing/2014/main" id="{1FB98DAD-99F8-4C06-B73B-4633B751F70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16">
                <a:extLst>
                  <a:ext uri="{FF2B5EF4-FFF2-40B4-BE49-F238E27FC236}">
                    <a16:creationId xmlns:a16="http://schemas.microsoft.com/office/drawing/2014/main" id="{94FD40F1-B9D2-40DC-A4E6-7C3C2C55A0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Rectangle 17">
                <a:extLst>
                  <a:ext uri="{FF2B5EF4-FFF2-40B4-BE49-F238E27FC236}">
                    <a16:creationId xmlns:a16="http://schemas.microsoft.com/office/drawing/2014/main" id="{62509120-05C0-4F7B-B40F-F62C94D98F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Freeform 18">
                <a:extLst>
                  <a:ext uri="{FF2B5EF4-FFF2-40B4-BE49-F238E27FC236}">
                    <a16:creationId xmlns:a16="http://schemas.microsoft.com/office/drawing/2014/main" id="{375024C3-947B-41F5-977A-AEE46A90A5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19">
                <a:extLst>
                  <a:ext uri="{FF2B5EF4-FFF2-40B4-BE49-F238E27FC236}">
                    <a16:creationId xmlns:a16="http://schemas.microsoft.com/office/drawing/2014/main" id="{CC67607F-BA49-42A1-89DC-705D9113FBB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id="{A94D7C82-8328-4EE9-8E0D-5D024069AF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id="{D70013C0-4B98-4E59-AAD1-894ABAFDDD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22">
                <a:extLst>
                  <a:ext uri="{FF2B5EF4-FFF2-40B4-BE49-F238E27FC236}">
                    <a16:creationId xmlns:a16="http://schemas.microsoft.com/office/drawing/2014/main" id="{8FBEC118-44E7-47A0-93D0-A4B44E83243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23">
                <a:extLst>
                  <a:ext uri="{FF2B5EF4-FFF2-40B4-BE49-F238E27FC236}">
                    <a16:creationId xmlns:a16="http://schemas.microsoft.com/office/drawing/2014/main" id="{6EFA368D-2726-4E7E-BA73-BCC755BA073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24">
                <a:extLst>
                  <a:ext uri="{FF2B5EF4-FFF2-40B4-BE49-F238E27FC236}">
                    <a16:creationId xmlns:a16="http://schemas.microsoft.com/office/drawing/2014/main" id="{09A9E233-684A-4754-A5F1-27542529A9E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Freeform 25">
                <a:extLst>
                  <a:ext uri="{FF2B5EF4-FFF2-40B4-BE49-F238E27FC236}">
                    <a16:creationId xmlns:a16="http://schemas.microsoft.com/office/drawing/2014/main" id="{5EA22029-F91F-445D-9A46-7B27EF72FAC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26">
                <a:extLst>
                  <a:ext uri="{FF2B5EF4-FFF2-40B4-BE49-F238E27FC236}">
                    <a16:creationId xmlns:a16="http://schemas.microsoft.com/office/drawing/2014/main" id="{AC500977-7238-47F5-B617-4E9A509FD3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Oval 27">
                <a:extLst>
                  <a:ext uri="{FF2B5EF4-FFF2-40B4-BE49-F238E27FC236}">
                    <a16:creationId xmlns:a16="http://schemas.microsoft.com/office/drawing/2014/main" id="{A51AFB69-64BE-403A-BA17-F25CB1D1815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8">
                <a:extLst>
                  <a:ext uri="{FF2B5EF4-FFF2-40B4-BE49-F238E27FC236}">
                    <a16:creationId xmlns:a16="http://schemas.microsoft.com/office/drawing/2014/main" id="{CB674E37-A6B8-42EA-82D1-8794E3E5BD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9">
                <a:extLst>
                  <a:ext uri="{FF2B5EF4-FFF2-40B4-BE49-F238E27FC236}">
                    <a16:creationId xmlns:a16="http://schemas.microsoft.com/office/drawing/2014/main" id="{7D7A89CB-64D3-420A-B621-134A8E84363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30">
                <a:extLst>
                  <a:ext uri="{FF2B5EF4-FFF2-40B4-BE49-F238E27FC236}">
                    <a16:creationId xmlns:a16="http://schemas.microsoft.com/office/drawing/2014/main" id="{A38D03F1-CE0C-456E-9E56-587AE0A237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2DD96B40-EAE3-406E-843E-31B6D7326314}"/>
              </a:ext>
            </a:extLst>
          </p:cNvPr>
          <p:cNvCxnSpPr>
            <a:cxnSpLocks/>
          </p:cNvCxnSpPr>
          <p:nvPr/>
        </p:nvCxnSpPr>
        <p:spPr>
          <a:xfrm>
            <a:off x="5524718" y="1666875"/>
            <a:ext cx="0" cy="4337390"/>
          </a:xfrm>
          <a:prstGeom prst="line">
            <a:avLst/>
          </a:prstGeom>
          <a:ln>
            <a:solidFill>
              <a:schemeClr val="accent6">
                <a:lumMod val="8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49" name="Graf 48">
            <a:extLst>
              <a:ext uri="{FF2B5EF4-FFF2-40B4-BE49-F238E27FC236}">
                <a16:creationId xmlns:a16="http://schemas.microsoft.com/office/drawing/2014/main" id="{8C4D74E5-86C7-4278-982B-0B0298AA2F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6149511"/>
              </p:ext>
            </p:extLst>
          </p:nvPr>
        </p:nvGraphicFramePr>
        <p:xfrm>
          <a:off x="288759" y="2698592"/>
          <a:ext cx="4995510" cy="3484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0" name="Graf 49">
            <a:extLst>
              <a:ext uri="{FF2B5EF4-FFF2-40B4-BE49-F238E27FC236}">
                <a16:creationId xmlns:a16="http://schemas.microsoft.com/office/drawing/2014/main" id="{EA4D2F67-1EBF-4C92-8A9C-9287846F6C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285368"/>
              </p:ext>
            </p:extLst>
          </p:nvPr>
        </p:nvGraphicFramePr>
        <p:xfrm>
          <a:off x="5765169" y="2734084"/>
          <a:ext cx="45720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85534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Nadpis-bublina">
            <a:extLst>
              <a:ext uri="{FF2B5EF4-FFF2-40B4-BE49-F238E27FC236}">
                <a16:creationId xmlns:a16="http://schemas.microsoft.com/office/drawing/2014/main" id="{C7032F11-87C1-4190-82A0-5F0D25A5F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4234" y="535781"/>
            <a:ext cx="8834437" cy="625126"/>
          </a:xfrm>
        </p:spPr>
        <p:txBody>
          <a:bodyPr/>
          <a:lstStyle/>
          <a:p>
            <a:pPr algn="l"/>
            <a:r>
              <a:rPr lang="cs-CZ" altLang="cs-CZ"/>
              <a:t>UHK - Technology Transfer</a:t>
            </a:r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3B6BE5E-909A-45FC-883C-9F5AEBABC9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7817" y="0"/>
            <a:ext cx="12219817" cy="8153400"/>
          </a:xfrm>
          <a:prstGeom prst="rect">
            <a:avLst/>
          </a:prstGeom>
        </p:spPr>
      </p:pic>
      <p:sp>
        <p:nvSpPr>
          <p:cNvPr id="8" name="!!Nadpis-bublina">
            <a:extLst>
              <a:ext uri="{FF2B5EF4-FFF2-40B4-BE49-F238E27FC236}">
                <a16:creationId xmlns:a16="http://schemas.microsoft.com/office/drawing/2014/main" id="{B871AC58-E19C-4DE9-809A-358B0189B60A}"/>
              </a:ext>
            </a:extLst>
          </p:cNvPr>
          <p:cNvSpPr txBox="1">
            <a:spLocks/>
          </p:cNvSpPr>
          <p:nvPr/>
        </p:nvSpPr>
        <p:spPr>
          <a:xfrm>
            <a:off x="259080" y="2061651"/>
            <a:ext cx="51241960" cy="3627913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EB166B8B-3766-4161-B659-B1878EB1C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279" y="2507656"/>
            <a:ext cx="10215527" cy="4269922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The Technology Agency of the Czech Republic (TA</a:t>
            </a:r>
            <a:r>
              <a:rPr lang="cs-CZ" b="1" dirty="0">
                <a:solidFill>
                  <a:schemeClr val="tx1"/>
                </a:solidFill>
              </a:rPr>
              <a:t> C</a:t>
            </a:r>
            <a:r>
              <a:rPr lang="en-US" b="1" dirty="0">
                <a:solidFill>
                  <a:schemeClr val="tx1"/>
                </a:solidFill>
              </a:rPr>
              <a:t>R GAMA 2)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tx1"/>
                </a:solidFill>
              </a:rPr>
              <a:t>Proof of Concept 15 internal sub-projects</a:t>
            </a:r>
          </a:p>
          <a:p>
            <a:pPr marL="0" indent="0">
              <a:lnSpc>
                <a:spcPct val="150000"/>
              </a:lnSpc>
              <a:buFont typeface="Comenia Sans" panose="02000503080000020004" pitchFamily="50" charset="0"/>
              <a:buNone/>
            </a:pPr>
            <a:r>
              <a:rPr lang="en-US" sz="2000" b="1" dirty="0"/>
              <a:t>Applied Research – Spin Off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2018 Grant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Detection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s.r.o. (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Research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staff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from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–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without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ownership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interest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)</a:t>
            </a:r>
            <a:endParaRPr lang="cs-CZ" sz="1800" dirty="0">
              <a:latin typeface="Times New Roman"/>
              <a:ea typeface="Calibri" panose="020F0502020204030204" pitchFamily="34" charset="0"/>
              <a:cs typeface="Calibri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2019 ANUME s.r.o. (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Research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staff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from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–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without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UHK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ownership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 </a:t>
            </a:r>
            <a:r>
              <a:rPr lang="cs-CZ" sz="1800" dirty="0" err="1">
                <a:latin typeface="Calibri"/>
                <a:ea typeface="Times New Roman" panose="02020603050405020304" pitchFamily="18" charset="0"/>
                <a:cs typeface="Calibri"/>
              </a:rPr>
              <a:t>interest</a:t>
            </a:r>
            <a:r>
              <a:rPr lang="cs-CZ" sz="1800" dirty="0">
                <a:latin typeface="Calibri"/>
                <a:ea typeface="Times New Roman" panose="02020603050405020304" pitchFamily="18" charset="0"/>
                <a:cs typeface="Calibri"/>
              </a:rPr>
              <a:t>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libri"/>
                <a:cs typeface="Calibri"/>
              </a:rPr>
              <a:t>2023 </a:t>
            </a:r>
            <a:r>
              <a:rPr lang="en-US" sz="1800" dirty="0" err="1">
                <a:latin typeface="Calibri"/>
                <a:cs typeface="Calibri"/>
              </a:rPr>
              <a:t>TallWell</a:t>
            </a:r>
            <a:r>
              <a:rPr lang="en-US" sz="1800" dirty="0">
                <a:latin typeface="Calibri"/>
                <a:cs typeface="Calibri"/>
              </a:rPr>
              <a:t> </a:t>
            </a:r>
            <a:r>
              <a:rPr lang="en-US" sz="1800" dirty="0" err="1">
                <a:latin typeface="Calibri"/>
                <a:cs typeface="Calibri"/>
              </a:rPr>
              <a:t>s.r.o.</a:t>
            </a:r>
            <a:r>
              <a:rPr lang="en-US" sz="1800" dirty="0">
                <a:latin typeface="Calibri"/>
                <a:cs typeface="Calibri"/>
              </a:rPr>
              <a:t> (Research staff from UHK – without UHK ownership interest)</a:t>
            </a:r>
            <a:endParaRPr lang="cs-CZ" sz="1800" dirty="0">
              <a:latin typeface="Calibri"/>
              <a:cs typeface="Calibri"/>
            </a:endParaRPr>
          </a:p>
          <a:p>
            <a:pPr lvl="0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cs-CZ" sz="1800" dirty="0">
              <a:latin typeface="Times New Roman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A540EDE-BFF1-4AAD-9760-01383D59E3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45" y="3303583"/>
            <a:ext cx="1567767" cy="156776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DF58ADA8-86B1-4255-AE2A-69B968E47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8905160" cy="6710770"/>
          </a:xfrm>
          <a:prstGeom prst="rect">
            <a:avLst/>
          </a:prstGeom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AF75E0C9-210F-4733-BE56-4830BCFD16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8" y="437105"/>
            <a:ext cx="3620263" cy="85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70794-FD85-4FD6-A08F-420821F6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133" y="3999600"/>
            <a:ext cx="10039867" cy="1965600"/>
          </a:xfrm>
        </p:spPr>
        <p:txBody>
          <a:bodyPr/>
          <a:lstStyle/>
          <a:p>
            <a:r>
              <a:rPr lang="cs-CZ" sz="3700"/>
              <a:t>Future of</a:t>
            </a:r>
            <a:r>
              <a:rPr lang="en-US" sz="3700"/>
              <a:t> University of Hradec Králové</a:t>
            </a:r>
            <a:endParaRPr lang="en-GB" sz="3700"/>
          </a:p>
        </p:txBody>
      </p:sp>
    </p:spTree>
    <p:extLst>
      <p:ext uri="{BB962C8B-B14F-4D97-AF65-F5344CB8AC3E}">
        <p14:creationId xmlns:p14="http://schemas.microsoft.com/office/powerpoint/2010/main" val="2598217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843" y="534988"/>
            <a:ext cx="8834437" cy="625475"/>
          </a:xfrm>
        </p:spPr>
        <p:txBody>
          <a:bodyPr/>
          <a:lstStyle/>
          <a:p>
            <a:r>
              <a:rPr lang="en-US" dirty="0"/>
              <a:t>UHK Future Targets</a:t>
            </a:r>
          </a:p>
        </p:txBody>
      </p: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DA3549B7-E771-43DF-BCBF-64735D0675CF}"/>
              </a:ext>
            </a:extLst>
          </p:cNvPr>
          <p:cNvGrpSpPr/>
          <p:nvPr/>
        </p:nvGrpSpPr>
        <p:grpSpPr>
          <a:xfrm>
            <a:off x="1433150" y="1695111"/>
            <a:ext cx="3801950" cy="900000"/>
            <a:chOff x="1433150" y="1695111"/>
            <a:chExt cx="3801950" cy="900000"/>
          </a:xfrm>
          <a:solidFill>
            <a:srgbClr val="009FE3"/>
          </a:solidFill>
        </p:grpSpPr>
        <p:sp>
          <p:nvSpPr>
            <p:cNvPr id="64" name="Grafický objekt 61">
              <a:extLst>
                <a:ext uri="{FF2B5EF4-FFF2-40B4-BE49-F238E27FC236}">
                  <a16:creationId xmlns:a16="http://schemas.microsoft.com/office/drawing/2014/main" id="{52EA06B9-0A72-4D6D-805B-CFC880048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33150" y="1695111"/>
              <a:ext cx="3801950" cy="900000"/>
            </a:xfrm>
            <a:custGeom>
              <a:avLst/>
              <a:gdLst>
                <a:gd name="connsiteX0" fmla="*/ 2203133 w 2277427"/>
                <a:gd name="connsiteY0" fmla="*/ 539115 h 539114"/>
                <a:gd name="connsiteX1" fmla="*/ 2277428 w 2277427"/>
                <a:gd name="connsiteY1" fmla="*/ 465773 h 539114"/>
                <a:gd name="connsiteX2" fmla="*/ 2277428 w 2277427"/>
                <a:gd name="connsiteY2" fmla="*/ 74295 h 539114"/>
                <a:gd name="connsiteX3" fmla="*/ 2203133 w 2277427"/>
                <a:gd name="connsiteY3" fmla="*/ 0 h 539114"/>
                <a:gd name="connsiteX4" fmla="*/ 149543 w 2277427"/>
                <a:gd name="connsiteY4" fmla="*/ 0 h 539114"/>
                <a:gd name="connsiteX5" fmla="*/ 75248 w 2277427"/>
                <a:gd name="connsiteY5" fmla="*/ 74295 h 539114"/>
                <a:gd name="connsiteX6" fmla="*/ 75248 w 2277427"/>
                <a:gd name="connsiteY6" fmla="*/ 195263 h 539114"/>
                <a:gd name="connsiteX7" fmla="*/ 0 w 2277427"/>
                <a:gd name="connsiteY7" fmla="*/ 269558 h 539114"/>
                <a:gd name="connsiteX8" fmla="*/ 75248 w 2277427"/>
                <a:gd name="connsiteY8" fmla="*/ 344805 h 539114"/>
                <a:gd name="connsiteX9" fmla="*/ 75248 w 2277427"/>
                <a:gd name="connsiteY9" fmla="*/ 465773 h 539114"/>
                <a:gd name="connsiteX10" fmla="*/ 149543 w 2277427"/>
                <a:gd name="connsiteY10" fmla="*/ 539115 h 539114"/>
                <a:gd name="connsiteX11" fmla="*/ 2203133 w 227742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77427" h="539114">
                  <a:moveTo>
                    <a:pt x="2203133" y="539115"/>
                  </a:moveTo>
                  <a:lnTo>
                    <a:pt x="2277428" y="465773"/>
                  </a:lnTo>
                  <a:lnTo>
                    <a:pt x="2277428" y="74295"/>
                  </a:lnTo>
                  <a:lnTo>
                    <a:pt x="220313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20313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1657776" y="1791168"/>
              <a:ext cx="357732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cs-CZ" sz="2000" b="1" dirty="0" err="1">
                  <a:solidFill>
                    <a:schemeClr val="bg1"/>
                  </a:solidFill>
                </a:rPr>
                <a:t>Increasing</a:t>
              </a:r>
              <a:r>
                <a:rPr lang="cs-CZ" sz="2000" b="1" dirty="0">
                  <a:solidFill>
                    <a:schemeClr val="bg1"/>
                  </a:solidFill>
                </a:rPr>
                <a:t> </a:t>
              </a:r>
              <a:r>
                <a:rPr lang="en-US" sz="2000" b="1" dirty="0">
                  <a:solidFill>
                    <a:schemeClr val="bg1"/>
                  </a:solidFill>
                </a:rPr>
                <a:t>number of PhD students / PhD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Skupina 68">
            <a:extLst>
              <a:ext uri="{FF2B5EF4-FFF2-40B4-BE49-F238E27FC236}">
                <a16:creationId xmlns:a16="http://schemas.microsoft.com/office/drawing/2014/main" id="{EE735598-6899-42F5-9FA6-BF355AF11AEF}"/>
              </a:ext>
            </a:extLst>
          </p:cNvPr>
          <p:cNvGrpSpPr/>
          <p:nvPr/>
        </p:nvGrpSpPr>
        <p:grpSpPr>
          <a:xfrm>
            <a:off x="8447083" y="2235111"/>
            <a:ext cx="3215835" cy="720000"/>
            <a:chOff x="8447083" y="2235111"/>
            <a:chExt cx="3215835" cy="720000"/>
          </a:xfrm>
          <a:solidFill>
            <a:srgbClr val="FFA400"/>
          </a:solidFill>
        </p:grpSpPr>
        <p:sp>
          <p:nvSpPr>
            <p:cNvPr id="29" name="Grafický objekt 4">
              <a:extLst>
                <a:ext uri="{FF2B5EF4-FFF2-40B4-BE49-F238E27FC236}">
                  <a16:creationId xmlns:a16="http://schemas.microsoft.com/office/drawing/2014/main" id="{F7EAC3F7-2B4D-4255-ADC7-E582C9CC140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447083" y="2235111"/>
              <a:ext cx="3215835" cy="720000"/>
            </a:xfrm>
            <a:custGeom>
              <a:avLst/>
              <a:gdLst>
                <a:gd name="connsiteX0" fmla="*/ 2332673 w 2407920"/>
                <a:gd name="connsiteY0" fmla="*/ 539115 h 539114"/>
                <a:gd name="connsiteX1" fmla="*/ 2407920 w 2407920"/>
                <a:gd name="connsiteY1" fmla="*/ 465773 h 539114"/>
                <a:gd name="connsiteX2" fmla="*/ 2407920 w 2407920"/>
                <a:gd name="connsiteY2" fmla="*/ 74295 h 539114"/>
                <a:gd name="connsiteX3" fmla="*/ 2332673 w 2407920"/>
                <a:gd name="connsiteY3" fmla="*/ 0 h 539114"/>
                <a:gd name="connsiteX4" fmla="*/ 149543 w 2407920"/>
                <a:gd name="connsiteY4" fmla="*/ 0 h 539114"/>
                <a:gd name="connsiteX5" fmla="*/ 75248 w 2407920"/>
                <a:gd name="connsiteY5" fmla="*/ 74295 h 539114"/>
                <a:gd name="connsiteX6" fmla="*/ 75248 w 2407920"/>
                <a:gd name="connsiteY6" fmla="*/ 195263 h 539114"/>
                <a:gd name="connsiteX7" fmla="*/ 0 w 2407920"/>
                <a:gd name="connsiteY7" fmla="*/ 269558 h 539114"/>
                <a:gd name="connsiteX8" fmla="*/ 75248 w 2407920"/>
                <a:gd name="connsiteY8" fmla="*/ 344805 h 539114"/>
                <a:gd name="connsiteX9" fmla="*/ 75248 w 2407920"/>
                <a:gd name="connsiteY9" fmla="*/ 465773 h 539114"/>
                <a:gd name="connsiteX10" fmla="*/ 149543 w 2407920"/>
                <a:gd name="connsiteY10" fmla="*/ 539115 h 539114"/>
                <a:gd name="connsiteX11" fmla="*/ 2332673 w 2407920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07920" h="539114">
                  <a:moveTo>
                    <a:pt x="2332673" y="539115"/>
                  </a:moveTo>
                  <a:lnTo>
                    <a:pt x="2407920" y="465773"/>
                  </a:lnTo>
                  <a:lnTo>
                    <a:pt x="2407920" y="74295"/>
                  </a:lnTo>
                  <a:lnTo>
                    <a:pt x="233267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33267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1" name="TextovéPole 30">
              <a:extLst>
                <a:ext uri="{FF2B5EF4-FFF2-40B4-BE49-F238E27FC236}">
                  <a16:creationId xmlns:a16="http://schemas.microsoft.com/office/drawing/2014/main" id="{C238F903-6120-4741-B5D7-75046C435096}"/>
                </a:ext>
              </a:extLst>
            </p:cNvPr>
            <p:cNvSpPr txBox="1"/>
            <p:nvPr/>
          </p:nvSpPr>
          <p:spPr>
            <a:xfrm>
              <a:off x="8626466" y="2395056"/>
              <a:ext cx="281896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New postdoc positions</a:t>
              </a:r>
            </a:p>
          </p:txBody>
        </p:sp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864EC527-DD02-4CFE-AF97-422AF91752EA}"/>
              </a:ext>
            </a:extLst>
          </p:cNvPr>
          <p:cNvGrpSpPr/>
          <p:nvPr/>
        </p:nvGrpSpPr>
        <p:grpSpPr>
          <a:xfrm>
            <a:off x="1459343" y="2799616"/>
            <a:ext cx="5884675" cy="720000"/>
            <a:chOff x="1459343" y="2799616"/>
            <a:chExt cx="5884675" cy="720000"/>
          </a:xfrm>
          <a:solidFill>
            <a:srgbClr val="CE0058"/>
          </a:solidFill>
        </p:grpSpPr>
        <p:sp>
          <p:nvSpPr>
            <p:cNvPr id="15" name="Grafický objekt 13">
              <a:extLst>
                <a:ext uri="{FF2B5EF4-FFF2-40B4-BE49-F238E27FC236}">
                  <a16:creationId xmlns:a16="http://schemas.microsoft.com/office/drawing/2014/main" id="{5FA017A0-26CE-4BF4-850F-5E8226A5A8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2799616"/>
              <a:ext cx="5884675" cy="720000"/>
            </a:xfrm>
            <a:custGeom>
              <a:avLst/>
              <a:gdLst>
                <a:gd name="connsiteX0" fmla="*/ 4331018 w 4406265"/>
                <a:gd name="connsiteY0" fmla="*/ 539115 h 539114"/>
                <a:gd name="connsiteX1" fmla="*/ 4406265 w 4406265"/>
                <a:gd name="connsiteY1" fmla="*/ 465773 h 539114"/>
                <a:gd name="connsiteX2" fmla="*/ 4406265 w 4406265"/>
                <a:gd name="connsiteY2" fmla="*/ 74295 h 539114"/>
                <a:gd name="connsiteX3" fmla="*/ 4331018 w 4406265"/>
                <a:gd name="connsiteY3" fmla="*/ 0 h 539114"/>
                <a:gd name="connsiteX4" fmla="*/ 149543 w 4406265"/>
                <a:gd name="connsiteY4" fmla="*/ 0 h 539114"/>
                <a:gd name="connsiteX5" fmla="*/ 75248 w 4406265"/>
                <a:gd name="connsiteY5" fmla="*/ 74295 h 539114"/>
                <a:gd name="connsiteX6" fmla="*/ 75248 w 4406265"/>
                <a:gd name="connsiteY6" fmla="*/ 195263 h 539114"/>
                <a:gd name="connsiteX7" fmla="*/ 0 w 4406265"/>
                <a:gd name="connsiteY7" fmla="*/ 269558 h 539114"/>
                <a:gd name="connsiteX8" fmla="*/ 75248 w 4406265"/>
                <a:gd name="connsiteY8" fmla="*/ 344805 h 539114"/>
                <a:gd name="connsiteX9" fmla="*/ 75248 w 4406265"/>
                <a:gd name="connsiteY9" fmla="*/ 465773 h 539114"/>
                <a:gd name="connsiteX10" fmla="*/ 149543 w 4406265"/>
                <a:gd name="connsiteY10" fmla="*/ 539115 h 539114"/>
                <a:gd name="connsiteX11" fmla="*/ 4331018 w 440626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06265" h="539114">
                  <a:moveTo>
                    <a:pt x="4331018" y="539115"/>
                  </a:moveTo>
                  <a:lnTo>
                    <a:pt x="4406265" y="465773"/>
                  </a:lnTo>
                  <a:lnTo>
                    <a:pt x="4406265" y="74295"/>
                  </a:lnTo>
                  <a:lnTo>
                    <a:pt x="433101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433101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id="{BAC9585F-676F-4A7D-93B1-023C4B761A84}"/>
                </a:ext>
              </a:extLst>
            </p:cNvPr>
            <p:cNvSpPr txBox="1"/>
            <p:nvPr/>
          </p:nvSpPr>
          <p:spPr>
            <a:xfrm>
              <a:off x="1657776" y="2959561"/>
              <a:ext cx="552788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Strengthen </a:t>
              </a:r>
              <a:r>
                <a:rPr lang="cs-CZ" sz="2000" b="1" dirty="0">
                  <a:solidFill>
                    <a:schemeClr val="bg1"/>
                  </a:solidFill>
                </a:rPr>
                <a:t>u</a:t>
              </a:r>
              <a:r>
                <a:rPr lang="en-US" sz="2000" b="1" dirty="0" err="1">
                  <a:solidFill>
                    <a:schemeClr val="bg1"/>
                  </a:solidFill>
                </a:rPr>
                <a:t>niversity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–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ndustry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artnership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4749F778-43E8-4B16-9B8B-CBCF16BF23CE}"/>
              </a:ext>
            </a:extLst>
          </p:cNvPr>
          <p:cNvGrpSpPr/>
          <p:nvPr/>
        </p:nvGrpSpPr>
        <p:grpSpPr>
          <a:xfrm>
            <a:off x="1459343" y="3899678"/>
            <a:ext cx="5285521" cy="720000"/>
            <a:chOff x="1459343" y="3899678"/>
            <a:chExt cx="5285521" cy="720000"/>
          </a:xfrm>
          <a:solidFill>
            <a:srgbClr val="84BD00"/>
          </a:solidFill>
        </p:grpSpPr>
        <p:sp>
          <p:nvSpPr>
            <p:cNvPr id="20" name="Grafický objekt 18">
              <a:extLst>
                <a:ext uri="{FF2B5EF4-FFF2-40B4-BE49-F238E27FC236}">
                  <a16:creationId xmlns:a16="http://schemas.microsoft.com/office/drawing/2014/main" id="{BA8DEFE8-650C-436B-8F6F-C965898A21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3899678"/>
              <a:ext cx="5285521" cy="720000"/>
            </a:xfrm>
            <a:custGeom>
              <a:avLst/>
              <a:gdLst>
                <a:gd name="connsiteX0" fmla="*/ 3883343 w 3957637"/>
                <a:gd name="connsiteY0" fmla="*/ 539115 h 539114"/>
                <a:gd name="connsiteX1" fmla="*/ 3957638 w 3957637"/>
                <a:gd name="connsiteY1" fmla="*/ 465773 h 539114"/>
                <a:gd name="connsiteX2" fmla="*/ 3957638 w 3957637"/>
                <a:gd name="connsiteY2" fmla="*/ 74295 h 539114"/>
                <a:gd name="connsiteX3" fmla="*/ 3883343 w 3957637"/>
                <a:gd name="connsiteY3" fmla="*/ 0 h 539114"/>
                <a:gd name="connsiteX4" fmla="*/ 149543 w 3957637"/>
                <a:gd name="connsiteY4" fmla="*/ 0 h 539114"/>
                <a:gd name="connsiteX5" fmla="*/ 75248 w 3957637"/>
                <a:gd name="connsiteY5" fmla="*/ 74295 h 539114"/>
                <a:gd name="connsiteX6" fmla="*/ 75248 w 3957637"/>
                <a:gd name="connsiteY6" fmla="*/ 195263 h 539114"/>
                <a:gd name="connsiteX7" fmla="*/ 0 w 3957637"/>
                <a:gd name="connsiteY7" fmla="*/ 269558 h 539114"/>
                <a:gd name="connsiteX8" fmla="*/ 75248 w 3957637"/>
                <a:gd name="connsiteY8" fmla="*/ 344805 h 539114"/>
                <a:gd name="connsiteX9" fmla="*/ 75248 w 3957637"/>
                <a:gd name="connsiteY9" fmla="*/ 465773 h 539114"/>
                <a:gd name="connsiteX10" fmla="*/ 149543 w 3957637"/>
                <a:gd name="connsiteY10" fmla="*/ 539115 h 539114"/>
                <a:gd name="connsiteX11" fmla="*/ 3883343 w 3957637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7637" h="539114">
                  <a:moveTo>
                    <a:pt x="3883343" y="539115"/>
                  </a:moveTo>
                  <a:lnTo>
                    <a:pt x="3957638" y="465773"/>
                  </a:lnTo>
                  <a:lnTo>
                    <a:pt x="3957638" y="74295"/>
                  </a:lnTo>
                  <a:lnTo>
                    <a:pt x="388334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388334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3" name="TextovéPole 42">
              <a:extLst>
                <a:ext uri="{FF2B5EF4-FFF2-40B4-BE49-F238E27FC236}">
                  <a16:creationId xmlns:a16="http://schemas.microsoft.com/office/drawing/2014/main" id="{C4DFCD07-89D9-493A-89EF-C016AD0AF859}"/>
                </a:ext>
              </a:extLst>
            </p:cNvPr>
            <p:cNvSpPr txBox="1"/>
            <p:nvPr/>
          </p:nvSpPr>
          <p:spPr>
            <a:xfrm>
              <a:off x="1657776" y="4059623"/>
              <a:ext cx="500210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</a:t>
              </a:r>
              <a:r>
                <a:rPr lang="cs-CZ" sz="2000" b="1" dirty="0">
                  <a:solidFill>
                    <a:schemeClr val="bg1"/>
                  </a:solidFill>
                </a:rPr>
                <a:t>s</a:t>
              </a:r>
              <a:r>
                <a:rPr lang="en-US" sz="2000" b="1" dirty="0" err="1">
                  <a:solidFill>
                    <a:schemeClr val="bg1"/>
                  </a:solidFill>
                </a:rPr>
                <a:t>trategic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artner</a:t>
              </a:r>
              <a:r>
                <a:rPr lang="cs-CZ" sz="2000" b="1" dirty="0" err="1">
                  <a:solidFill>
                    <a:schemeClr val="bg1"/>
                  </a:solidFill>
                </a:rPr>
                <a:t>ships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Skupina 69">
            <a:extLst>
              <a:ext uri="{FF2B5EF4-FFF2-40B4-BE49-F238E27FC236}">
                <a16:creationId xmlns:a16="http://schemas.microsoft.com/office/drawing/2014/main" id="{D79F0E4B-5CE2-4160-A07C-CC4005507E36}"/>
              </a:ext>
            </a:extLst>
          </p:cNvPr>
          <p:cNvGrpSpPr/>
          <p:nvPr/>
        </p:nvGrpSpPr>
        <p:grpSpPr>
          <a:xfrm>
            <a:off x="7802587" y="3458616"/>
            <a:ext cx="3819600" cy="720000"/>
            <a:chOff x="8116340" y="3458616"/>
            <a:chExt cx="3546578" cy="720000"/>
          </a:xfrm>
          <a:solidFill>
            <a:srgbClr val="84BD00"/>
          </a:solidFill>
        </p:grpSpPr>
        <p:sp>
          <p:nvSpPr>
            <p:cNvPr id="26" name="Grafický objekt 24">
              <a:extLst>
                <a:ext uri="{FF2B5EF4-FFF2-40B4-BE49-F238E27FC236}">
                  <a16:creationId xmlns:a16="http://schemas.microsoft.com/office/drawing/2014/main" id="{159B3374-F50B-4CF1-9264-4646D88ABF5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8116340" y="3458616"/>
              <a:ext cx="3546578" cy="720000"/>
            </a:xfrm>
            <a:custGeom>
              <a:avLst/>
              <a:gdLst>
                <a:gd name="connsiteX0" fmla="*/ 2580323 w 2655569"/>
                <a:gd name="connsiteY0" fmla="*/ 539115 h 539114"/>
                <a:gd name="connsiteX1" fmla="*/ 2655570 w 2655569"/>
                <a:gd name="connsiteY1" fmla="*/ 465773 h 539114"/>
                <a:gd name="connsiteX2" fmla="*/ 2655570 w 2655569"/>
                <a:gd name="connsiteY2" fmla="*/ 74295 h 539114"/>
                <a:gd name="connsiteX3" fmla="*/ 2580323 w 2655569"/>
                <a:gd name="connsiteY3" fmla="*/ 0 h 539114"/>
                <a:gd name="connsiteX4" fmla="*/ 149543 w 2655569"/>
                <a:gd name="connsiteY4" fmla="*/ 0 h 539114"/>
                <a:gd name="connsiteX5" fmla="*/ 75248 w 2655569"/>
                <a:gd name="connsiteY5" fmla="*/ 74295 h 539114"/>
                <a:gd name="connsiteX6" fmla="*/ 75248 w 2655569"/>
                <a:gd name="connsiteY6" fmla="*/ 195263 h 539114"/>
                <a:gd name="connsiteX7" fmla="*/ 0 w 2655569"/>
                <a:gd name="connsiteY7" fmla="*/ 269558 h 539114"/>
                <a:gd name="connsiteX8" fmla="*/ 75248 w 2655569"/>
                <a:gd name="connsiteY8" fmla="*/ 344805 h 539114"/>
                <a:gd name="connsiteX9" fmla="*/ 75248 w 2655569"/>
                <a:gd name="connsiteY9" fmla="*/ 465773 h 539114"/>
                <a:gd name="connsiteX10" fmla="*/ 149543 w 2655569"/>
                <a:gd name="connsiteY10" fmla="*/ 539115 h 539114"/>
                <a:gd name="connsiteX11" fmla="*/ 2580323 w 2655569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55569" h="539114">
                  <a:moveTo>
                    <a:pt x="2580323" y="539115"/>
                  </a:moveTo>
                  <a:lnTo>
                    <a:pt x="2655570" y="465773"/>
                  </a:lnTo>
                  <a:lnTo>
                    <a:pt x="2655570" y="74295"/>
                  </a:lnTo>
                  <a:lnTo>
                    <a:pt x="2580323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580323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id="{7DD5917A-BF78-49AB-8707-6EACC27067BE}"/>
                </a:ext>
              </a:extLst>
            </p:cNvPr>
            <p:cNvSpPr txBox="1"/>
            <p:nvPr/>
          </p:nvSpPr>
          <p:spPr>
            <a:xfrm>
              <a:off x="8330010" y="3592012"/>
              <a:ext cx="320040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Double degree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Skupina 72">
            <a:extLst>
              <a:ext uri="{FF2B5EF4-FFF2-40B4-BE49-F238E27FC236}">
                <a16:creationId xmlns:a16="http://schemas.microsoft.com/office/drawing/2014/main" id="{0AA32CF3-4BA5-4444-B3B1-082DA9DCAEA9}"/>
              </a:ext>
            </a:extLst>
          </p:cNvPr>
          <p:cNvGrpSpPr/>
          <p:nvPr/>
        </p:nvGrpSpPr>
        <p:grpSpPr>
          <a:xfrm>
            <a:off x="1459343" y="4891575"/>
            <a:ext cx="3620360" cy="720000"/>
            <a:chOff x="1459343" y="4891575"/>
            <a:chExt cx="3620360" cy="720000"/>
          </a:xfrm>
          <a:solidFill>
            <a:srgbClr val="FFA400"/>
          </a:solidFill>
        </p:grpSpPr>
        <p:sp>
          <p:nvSpPr>
            <p:cNvPr id="9" name="Grafický objekt 7">
              <a:extLst>
                <a:ext uri="{FF2B5EF4-FFF2-40B4-BE49-F238E27FC236}">
                  <a16:creationId xmlns:a16="http://schemas.microsoft.com/office/drawing/2014/main" id="{B317EAE7-8D3F-4B17-8049-B5722B32C1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59343" y="4891575"/>
              <a:ext cx="3620360" cy="720000"/>
            </a:xfrm>
            <a:custGeom>
              <a:avLst/>
              <a:gdLst>
                <a:gd name="connsiteX0" fmla="*/ 2636520 w 2710815"/>
                <a:gd name="connsiteY0" fmla="*/ 539115 h 539114"/>
                <a:gd name="connsiteX1" fmla="*/ 2710815 w 2710815"/>
                <a:gd name="connsiteY1" fmla="*/ 465773 h 539114"/>
                <a:gd name="connsiteX2" fmla="*/ 2710815 w 2710815"/>
                <a:gd name="connsiteY2" fmla="*/ 74295 h 539114"/>
                <a:gd name="connsiteX3" fmla="*/ 2636520 w 2710815"/>
                <a:gd name="connsiteY3" fmla="*/ 0 h 539114"/>
                <a:gd name="connsiteX4" fmla="*/ 149543 w 2710815"/>
                <a:gd name="connsiteY4" fmla="*/ 0 h 539114"/>
                <a:gd name="connsiteX5" fmla="*/ 75248 w 2710815"/>
                <a:gd name="connsiteY5" fmla="*/ 74295 h 539114"/>
                <a:gd name="connsiteX6" fmla="*/ 75248 w 2710815"/>
                <a:gd name="connsiteY6" fmla="*/ 195263 h 539114"/>
                <a:gd name="connsiteX7" fmla="*/ 0 w 2710815"/>
                <a:gd name="connsiteY7" fmla="*/ 269558 h 539114"/>
                <a:gd name="connsiteX8" fmla="*/ 75248 w 2710815"/>
                <a:gd name="connsiteY8" fmla="*/ 344805 h 539114"/>
                <a:gd name="connsiteX9" fmla="*/ 75248 w 2710815"/>
                <a:gd name="connsiteY9" fmla="*/ 465773 h 539114"/>
                <a:gd name="connsiteX10" fmla="*/ 149543 w 2710815"/>
                <a:gd name="connsiteY10" fmla="*/ 539115 h 539114"/>
                <a:gd name="connsiteX11" fmla="*/ 2636520 w 2710815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0815" h="539114">
                  <a:moveTo>
                    <a:pt x="2636520" y="539115"/>
                  </a:moveTo>
                  <a:lnTo>
                    <a:pt x="2710815" y="465773"/>
                  </a:lnTo>
                  <a:lnTo>
                    <a:pt x="2710815" y="74295"/>
                  </a:lnTo>
                  <a:lnTo>
                    <a:pt x="2636520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636520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50" name="TextovéPole 49">
              <a:extLst>
                <a:ext uri="{FF2B5EF4-FFF2-40B4-BE49-F238E27FC236}">
                  <a16:creationId xmlns:a16="http://schemas.microsoft.com/office/drawing/2014/main" id="{92BED43D-F188-4A21-9718-A61D26EE76AD}"/>
                </a:ext>
              </a:extLst>
            </p:cNvPr>
            <p:cNvSpPr txBox="1"/>
            <p:nvPr/>
          </p:nvSpPr>
          <p:spPr>
            <a:xfrm>
              <a:off x="1657777" y="5051520"/>
              <a:ext cx="333332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EU &amp; </a:t>
              </a:r>
              <a:r>
                <a:rPr lang="cs-CZ" sz="2000" b="1" dirty="0">
                  <a:solidFill>
                    <a:schemeClr val="bg1"/>
                  </a:solidFill>
                </a:rPr>
                <a:t>i</a:t>
              </a:r>
              <a:r>
                <a:rPr lang="en-US" sz="2000" b="1" dirty="0" err="1">
                  <a:solidFill>
                    <a:schemeClr val="bg1"/>
                  </a:solidFill>
                </a:rPr>
                <a:t>nternational</a:t>
              </a:r>
              <a:r>
                <a:rPr lang="en-US" sz="2000" b="1" dirty="0">
                  <a:solidFill>
                    <a:schemeClr val="bg1"/>
                  </a:solidFill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</a:rPr>
                <a:t>p</a:t>
              </a:r>
              <a:r>
                <a:rPr lang="en-US" sz="2000" b="1" dirty="0" err="1">
                  <a:solidFill>
                    <a:schemeClr val="bg1"/>
                  </a:solidFill>
                </a:rPr>
                <a:t>rojects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Skupina 76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7574433" y="4779623"/>
            <a:ext cx="4088485" cy="720000"/>
            <a:chOff x="7574433" y="4779623"/>
            <a:chExt cx="4088485" cy="720000"/>
          </a:xfrm>
          <a:solidFill>
            <a:srgbClr val="009FE3"/>
          </a:solidFill>
        </p:grpSpPr>
        <p:sp>
          <p:nvSpPr>
            <p:cNvPr id="67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574433" y="4779623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47" name="TextovéPole 46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802588" y="4934507"/>
              <a:ext cx="3642847" cy="410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International teams / Centers</a:t>
              </a:r>
            </a:p>
          </p:txBody>
        </p:sp>
      </p:grp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B97D6D76-A231-41B4-9F0B-A6FB89D1E677}"/>
              </a:ext>
            </a:extLst>
          </p:cNvPr>
          <p:cNvGrpSpPr/>
          <p:nvPr/>
        </p:nvGrpSpPr>
        <p:grpSpPr>
          <a:xfrm>
            <a:off x="3944221" y="5718466"/>
            <a:ext cx="4088485" cy="720000"/>
            <a:chOff x="7490799" y="4774562"/>
            <a:chExt cx="4088485" cy="720000"/>
          </a:xfrm>
          <a:solidFill>
            <a:srgbClr val="CE0058"/>
          </a:solidFill>
        </p:grpSpPr>
        <p:sp>
          <p:nvSpPr>
            <p:cNvPr id="33" name="Grafický objekt 65">
              <a:extLst>
                <a:ext uri="{FF2B5EF4-FFF2-40B4-BE49-F238E27FC236}">
                  <a16:creationId xmlns:a16="http://schemas.microsoft.com/office/drawing/2014/main" id="{3EC41FCC-B282-4929-B4B7-7FB949F2CEB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490799" y="4774562"/>
              <a:ext cx="4088485" cy="720000"/>
            </a:xfrm>
            <a:custGeom>
              <a:avLst/>
              <a:gdLst>
                <a:gd name="connsiteX0" fmla="*/ 2986088 w 3061334"/>
                <a:gd name="connsiteY0" fmla="*/ 539115 h 539114"/>
                <a:gd name="connsiteX1" fmla="*/ 3061335 w 3061334"/>
                <a:gd name="connsiteY1" fmla="*/ 465773 h 539114"/>
                <a:gd name="connsiteX2" fmla="*/ 3061335 w 3061334"/>
                <a:gd name="connsiteY2" fmla="*/ 74295 h 539114"/>
                <a:gd name="connsiteX3" fmla="*/ 2986088 w 3061334"/>
                <a:gd name="connsiteY3" fmla="*/ 0 h 539114"/>
                <a:gd name="connsiteX4" fmla="*/ 149543 w 3061334"/>
                <a:gd name="connsiteY4" fmla="*/ 0 h 539114"/>
                <a:gd name="connsiteX5" fmla="*/ 75248 w 3061334"/>
                <a:gd name="connsiteY5" fmla="*/ 74295 h 539114"/>
                <a:gd name="connsiteX6" fmla="*/ 75248 w 3061334"/>
                <a:gd name="connsiteY6" fmla="*/ 195263 h 539114"/>
                <a:gd name="connsiteX7" fmla="*/ 0 w 3061334"/>
                <a:gd name="connsiteY7" fmla="*/ 269558 h 539114"/>
                <a:gd name="connsiteX8" fmla="*/ 75248 w 3061334"/>
                <a:gd name="connsiteY8" fmla="*/ 344805 h 539114"/>
                <a:gd name="connsiteX9" fmla="*/ 75248 w 3061334"/>
                <a:gd name="connsiteY9" fmla="*/ 465773 h 539114"/>
                <a:gd name="connsiteX10" fmla="*/ 149543 w 3061334"/>
                <a:gd name="connsiteY10" fmla="*/ 539115 h 539114"/>
                <a:gd name="connsiteX11" fmla="*/ 2986088 w 3061334"/>
                <a:gd name="connsiteY11" fmla="*/ 539115 h 539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1334" h="539114">
                  <a:moveTo>
                    <a:pt x="2986088" y="539115"/>
                  </a:moveTo>
                  <a:lnTo>
                    <a:pt x="3061335" y="465773"/>
                  </a:lnTo>
                  <a:lnTo>
                    <a:pt x="3061335" y="74295"/>
                  </a:lnTo>
                  <a:lnTo>
                    <a:pt x="2986088" y="0"/>
                  </a:lnTo>
                  <a:lnTo>
                    <a:pt x="149543" y="0"/>
                  </a:lnTo>
                  <a:lnTo>
                    <a:pt x="75248" y="74295"/>
                  </a:lnTo>
                  <a:lnTo>
                    <a:pt x="75248" y="195263"/>
                  </a:lnTo>
                  <a:lnTo>
                    <a:pt x="0" y="269558"/>
                  </a:lnTo>
                  <a:lnTo>
                    <a:pt x="75248" y="344805"/>
                  </a:lnTo>
                  <a:lnTo>
                    <a:pt x="75248" y="465773"/>
                  </a:lnTo>
                  <a:lnTo>
                    <a:pt x="149543" y="539115"/>
                  </a:lnTo>
                  <a:lnTo>
                    <a:pt x="2986088" y="5391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id="{C9889AD1-AB16-4524-AF70-B9F1C24A5574}"/>
                </a:ext>
              </a:extLst>
            </p:cNvPr>
            <p:cNvSpPr txBox="1"/>
            <p:nvPr/>
          </p:nvSpPr>
          <p:spPr>
            <a:xfrm>
              <a:off x="7490799" y="4934507"/>
              <a:ext cx="395463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00000"/>
                </a:lnSpc>
              </a:pPr>
              <a:r>
                <a:rPr lang="en-US" sz="2000" b="1" dirty="0">
                  <a:solidFill>
                    <a:schemeClr val="bg1"/>
                  </a:solidFill>
                </a:rPr>
                <a:t>Consistent positions in rankings</a:t>
              </a:r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54CDD101-CA7C-4C46-9A5E-3D4ED8510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5285521" cy="6710770"/>
          </a:xfrm>
          <a:prstGeom prst="rect">
            <a:avLst/>
          </a:prstGeom>
        </p:spPr>
      </p:pic>
      <p:grpSp>
        <p:nvGrpSpPr>
          <p:cNvPr id="28" name="Skupina 27">
            <a:extLst>
              <a:ext uri="{FF2B5EF4-FFF2-40B4-BE49-F238E27FC236}">
                <a16:creationId xmlns:a16="http://schemas.microsoft.com/office/drawing/2014/main" id="{BE496F11-25AD-42F2-8A12-878415054ACA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30" name="Graphic 24">
              <a:extLst>
                <a:ext uri="{FF2B5EF4-FFF2-40B4-BE49-F238E27FC236}">
                  <a16:creationId xmlns:a16="http://schemas.microsoft.com/office/drawing/2014/main" id="{D4D12C22-BD18-41DA-BA73-33825395F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72C1F22E-5BE8-4102-A457-19F40C28E5FF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75CECFD2-C8FD-4492-B078-61429DE066D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02F86B23-01C0-42AE-9FE6-6D9BE9D4C63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9EC827CE-3A83-4362-A577-AE52ECCD328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578397A5-DAC5-401F-8376-AD73A95FA9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8">
                <a:extLst>
                  <a:ext uri="{FF2B5EF4-FFF2-40B4-BE49-F238E27FC236}">
                    <a16:creationId xmlns:a16="http://schemas.microsoft.com/office/drawing/2014/main" id="{6A67BB3E-58F7-4524-A0E7-A01B6368629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9">
                <a:extLst>
                  <a:ext uri="{FF2B5EF4-FFF2-40B4-BE49-F238E27FC236}">
                    <a16:creationId xmlns:a16="http://schemas.microsoft.com/office/drawing/2014/main" id="{0FE0B8BC-DF27-408A-B341-A424CE41CDC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0">
                <a:extLst>
                  <a:ext uri="{FF2B5EF4-FFF2-40B4-BE49-F238E27FC236}">
                    <a16:creationId xmlns:a16="http://schemas.microsoft.com/office/drawing/2014/main" id="{43796753-E691-41F6-9417-78190A404D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11">
                <a:extLst>
                  <a:ext uri="{FF2B5EF4-FFF2-40B4-BE49-F238E27FC236}">
                    <a16:creationId xmlns:a16="http://schemas.microsoft.com/office/drawing/2014/main" id="{E559E166-5DF9-4303-81B7-A45401BF8CF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12">
                <a:extLst>
                  <a:ext uri="{FF2B5EF4-FFF2-40B4-BE49-F238E27FC236}">
                    <a16:creationId xmlns:a16="http://schemas.microsoft.com/office/drawing/2014/main" id="{8B5D2ED4-6F82-4E8C-B103-1EFEDF7D93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13">
                <a:extLst>
                  <a:ext uri="{FF2B5EF4-FFF2-40B4-BE49-F238E27FC236}">
                    <a16:creationId xmlns:a16="http://schemas.microsoft.com/office/drawing/2014/main" id="{BDE91966-FB82-4A64-B38D-85F4EAEFF1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EEC4A7AA-C9BA-4C67-BF80-804602DA47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941562D9-9433-4692-8914-75E666BAE2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4345D646-55EC-4C34-8332-4F56D865F0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Rectangle 17">
                <a:extLst>
                  <a:ext uri="{FF2B5EF4-FFF2-40B4-BE49-F238E27FC236}">
                    <a16:creationId xmlns:a16="http://schemas.microsoft.com/office/drawing/2014/main" id="{091F0368-88BC-4208-BEA4-A71FF8046CC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0D9CAF55-D4BB-4109-BF6C-929EA443E96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33E8EE95-F7B9-40D1-946B-90834EA7A0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94855925-1F39-4152-BFFE-F57E0AB123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8" name="Freeform 21">
                <a:extLst>
                  <a:ext uri="{FF2B5EF4-FFF2-40B4-BE49-F238E27FC236}">
                    <a16:creationId xmlns:a16="http://schemas.microsoft.com/office/drawing/2014/main" id="{944E6984-E964-4145-BCF7-643C29064E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9" name="Freeform 22">
                <a:extLst>
                  <a:ext uri="{FF2B5EF4-FFF2-40B4-BE49-F238E27FC236}">
                    <a16:creationId xmlns:a16="http://schemas.microsoft.com/office/drawing/2014/main" id="{E74E8A89-AF43-40EB-ABCE-5AA0D1B872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0" name="Freeform 23">
                <a:extLst>
                  <a:ext uri="{FF2B5EF4-FFF2-40B4-BE49-F238E27FC236}">
                    <a16:creationId xmlns:a16="http://schemas.microsoft.com/office/drawing/2014/main" id="{E4353CAD-5C69-4F65-BF0E-32D5BB4FDA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1" name="Freeform 24">
                <a:extLst>
                  <a:ext uri="{FF2B5EF4-FFF2-40B4-BE49-F238E27FC236}">
                    <a16:creationId xmlns:a16="http://schemas.microsoft.com/office/drawing/2014/main" id="{CCD5862D-615B-44E3-B62E-F5BAB01C3D2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17EA10E9-6997-402E-83D3-60893B5256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5177BA34-89B7-4FA6-82B7-F83B38AE98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5" name="Oval 27">
                <a:extLst>
                  <a:ext uri="{FF2B5EF4-FFF2-40B4-BE49-F238E27FC236}">
                    <a16:creationId xmlns:a16="http://schemas.microsoft.com/office/drawing/2014/main" id="{AAECE9BA-B023-4761-A3DD-E21B2DA0576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Freeform 28">
                <a:extLst>
                  <a:ext uri="{FF2B5EF4-FFF2-40B4-BE49-F238E27FC236}">
                    <a16:creationId xmlns:a16="http://schemas.microsoft.com/office/drawing/2014/main" id="{18FCAAF6-B7BC-4C20-A944-9493C50CF66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4" name="Freeform 29">
                <a:extLst>
                  <a:ext uri="{FF2B5EF4-FFF2-40B4-BE49-F238E27FC236}">
                    <a16:creationId xmlns:a16="http://schemas.microsoft.com/office/drawing/2014/main" id="{EAB010BF-444E-4D50-A5D4-48301E0B5B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5" name="Freeform 30">
                <a:extLst>
                  <a:ext uri="{FF2B5EF4-FFF2-40B4-BE49-F238E27FC236}">
                    <a16:creationId xmlns:a16="http://schemas.microsoft.com/office/drawing/2014/main" id="{0294BBE4-45F4-4488-AA77-24E70F36E5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738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01016 -1.48148E-6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7.40741E-7 L 0.00898 -7.40741E-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1.85185E-6 L -0.0086 1.85185E-6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08333E-6 -2.96296E-6 L 0.00833 -2.96296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81481E-6 L -0.0082 -4.81481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20000" decel="8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04167E-6 -7.40741E-7 L -0.00794 -7.40741E-7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20000" decel="8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9167E-6 4.44444E-6 L 0.00938 4.44444E-6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0"/>
            <a:ext cx="7991469" cy="2000815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833" y="4357225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02" y="4345643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25" y="4340418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079" y="4345644"/>
            <a:ext cx="455145" cy="455145"/>
          </a:xfrm>
          <a:prstGeom prst="rect">
            <a:avLst/>
          </a:prstGeom>
        </p:spPr>
      </p:pic>
      <p:pic>
        <p:nvPicPr>
          <p:cNvPr id="7" name="Obrázek 6">
            <a:hlinkClick r:id="rId12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456" y="4345645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AC3DC4B4-3665-4FFD-8875-32FB3F654EB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1" name="Graphic 24">
              <a:extLst>
                <a:ext uri="{FF2B5EF4-FFF2-40B4-BE49-F238E27FC236}">
                  <a16:creationId xmlns:a16="http://schemas.microsoft.com/office/drawing/2014/main" id="{6970C58C-7569-45D0-97F9-D094D004F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57BDB808-9AD8-46F2-996A-F6A8FBD2FDFB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33C79F67-E666-44A9-87DE-9D7D94E5324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013247E-7D7E-450A-B175-EA2A25CF09D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DCCF334A-8710-4F71-B682-6EDA84E4ED8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90EEE014-FC37-4579-8715-6391DA99F39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BF9CCB4F-90CD-4032-9A72-24861C647F0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BBDDB12A-EC9D-4F16-BA63-68C7A6CB47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ACE97E8D-F713-4DFC-9458-BA3DB26CC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396B826-275C-4ED8-BFC2-5CF2459E8FF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812C9A1B-8B5B-4CAA-A6F4-E89BDB06091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4FAE86D9-9A5B-40B9-AFC4-74ED5F0B60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D6C82190-D1DB-46F9-9D85-6D86ED54AE6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0B7F469B-7786-46AB-835E-7E7EB1A770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2DCF6D9E-6A2D-4D32-91B4-FB751F03F34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6" name="Rectangle 17">
                <a:extLst>
                  <a:ext uri="{FF2B5EF4-FFF2-40B4-BE49-F238E27FC236}">
                    <a16:creationId xmlns:a16="http://schemas.microsoft.com/office/drawing/2014/main" id="{2E38305C-9183-4D98-BEC7-7C5F221030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7" name="Freeform 18">
                <a:extLst>
                  <a:ext uri="{FF2B5EF4-FFF2-40B4-BE49-F238E27FC236}">
                    <a16:creationId xmlns:a16="http://schemas.microsoft.com/office/drawing/2014/main" id="{DA86A927-8511-4AC0-A333-F248C09B0C5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134ED335-7B07-4820-955B-CEF4A0032AE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BE013C51-A142-4C81-AC7B-EBA3DCB37E5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Freeform 21">
                <a:extLst>
                  <a:ext uri="{FF2B5EF4-FFF2-40B4-BE49-F238E27FC236}">
                    <a16:creationId xmlns:a16="http://schemas.microsoft.com/office/drawing/2014/main" id="{7A21D170-5753-48F8-AC0D-8F1C8A0AE4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Freeform 22">
                <a:extLst>
                  <a:ext uri="{FF2B5EF4-FFF2-40B4-BE49-F238E27FC236}">
                    <a16:creationId xmlns:a16="http://schemas.microsoft.com/office/drawing/2014/main" id="{2764C5E2-5CF5-4660-BC6C-7783E699D7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FBD99970-F36A-49D0-A6F0-CC760F7633F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Freeform 24">
                <a:extLst>
                  <a:ext uri="{FF2B5EF4-FFF2-40B4-BE49-F238E27FC236}">
                    <a16:creationId xmlns:a16="http://schemas.microsoft.com/office/drawing/2014/main" id="{54D9AE4E-E4BF-4362-9637-F05ED11D2CA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Freeform 25">
                <a:extLst>
                  <a:ext uri="{FF2B5EF4-FFF2-40B4-BE49-F238E27FC236}">
                    <a16:creationId xmlns:a16="http://schemas.microsoft.com/office/drawing/2014/main" id="{01A77642-18B9-47AB-B0F3-08769A89E1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5" name="Freeform 26">
                <a:extLst>
                  <a:ext uri="{FF2B5EF4-FFF2-40B4-BE49-F238E27FC236}">
                    <a16:creationId xmlns:a16="http://schemas.microsoft.com/office/drawing/2014/main" id="{1C8CCF64-0635-4BC4-9DAC-A16CCB435EB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Oval 27">
                <a:extLst>
                  <a:ext uri="{FF2B5EF4-FFF2-40B4-BE49-F238E27FC236}">
                    <a16:creationId xmlns:a16="http://schemas.microsoft.com/office/drawing/2014/main" id="{EAFD17B0-BCEC-4718-B7E9-51EA0296C4A4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A03634D6-DD1A-4667-BE1D-AF504D6A059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A8565103-B332-4BFA-A376-8027591829B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01F84792-7B89-4B34-A8D4-C814A9199D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7574991" y="4870422"/>
            <a:ext cx="44092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uhk.cz</a:t>
            </a:r>
            <a:r>
              <a:rPr lang="en-US" sz="2400" b="1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/en</a:t>
            </a:r>
            <a:endParaRPr lang="cs-CZ" sz="2400" b="1" u="sng" dirty="0"/>
          </a:p>
        </p:txBody>
      </p:sp>
    </p:spTree>
    <p:extLst>
      <p:ext uri="{BB962C8B-B14F-4D97-AF65-F5344CB8AC3E}">
        <p14:creationId xmlns:p14="http://schemas.microsoft.com/office/powerpoint/2010/main" val="2026051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034" y="3999600"/>
            <a:ext cx="10039867" cy="196560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University of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1B43EA4B-CD3F-4729-9812-B8CF33289871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4">
            <a:extLst>
              <a:ext uri="{FF2B5EF4-FFF2-40B4-BE49-F238E27FC236}">
                <a16:creationId xmlns:a16="http://schemas.microsoft.com/office/drawing/2014/main" id="{A8E1D424-EE95-4601-9ED8-09BFF2AFA6D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907AAD0-A87D-4DB3-8191-BD4169416F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BEB94D01-8415-49C0-B485-4AE0D025E78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6437FE05-D9BF-469C-B9E8-29AE8ACE8F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CCBED6D1-BEE7-4F18-9000-25305763E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02DE0EAA-7E2A-404D-BC5D-EC8E71AA0E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B86D747-2CCD-4E8A-865A-19E90C011C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121CB2E5-408C-4B3D-9C2D-DAA08F7809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BC4D742-F0D1-4D9E-9220-260A2F91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A7E26ABD-7182-4CAA-A32B-EF1F3E051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2F0D0A35-9320-47CC-8E56-22B458DB92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5A26CFA4-A1F7-4825-BAB3-AC5D04974A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C20EB3D3-5A98-4FBC-8987-1A3A3A7365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id="{0FE4BE9B-A7DF-47B7-873E-C967973365A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CF14BDE-F1EB-4B96-B638-33FEEAD3ED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AEDB333-D08D-42F4-BA7B-303A4C5D19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6016CF3E-2841-4225-A53D-E9EA1C8553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3A15D37-BC8F-4FFB-A9A4-B419F45EA8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579831C1-6DC4-4CA1-99BE-5F5392CEEF8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49D450F1-5B34-4F40-BC35-EF32EAD8FE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645502F4-8DF0-4F31-8C94-BCA9C20F58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8C020162-8A86-48AE-82EA-B7C8C48B6F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54E8BA6B-AD8E-42CD-BF98-A6777ED681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Oval 27">
              <a:extLst>
                <a:ext uri="{FF2B5EF4-FFF2-40B4-BE49-F238E27FC236}">
                  <a16:creationId xmlns:a16="http://schemas.microsoft.com/office/drawing/2014/main" id="{10456EF3-438C-485B-9436-5D645B9889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9414B519-7366-4B9E-BB43-DD016FD1B8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32EC1E1F-E18E-4735-9C76-6573E75946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38341A7-ABCC-4D9F-A312-803D0F48C9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0428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D5358D9-EAAC-468D-899A-4E6F4413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4863" y="1964605"/>
            <a:ext cx="4191275" cy="6228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AE818D-3DFB-4FAF-84A6-63C9AEC5F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3373" y="1964443"/>
            <a:ext cx="5554702" cy="622800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207CBC18-E2C9-42C3-B73C-20F4EFCE3A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4863" y="3391547"/>
            <a:ext cx="4191274" cy="6228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758FCCB3-B10F-46E4-8BC6-C18229F2E6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3373" y="3391223"/>
            <a:ext cx="4191274" cy="6228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7390001-13A4-4B98-8E97-10A7C4D95844}"/>
              </a:ext>
            </a:extLst>
          </p:cNvPr>
          <p:cNvCxnSpPr/>
          <p:nvPr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4">
            <a:extLst>
              <a:ext uri="{FF2B5EF4-FFF2-40B4-BE49-F238E27FC236}">
                <a16:creationId xmlns:a16="http://schemas.microsoft.com/office/drawing/2014/main" id="{F2555775-FA29-42EB-8E32-AA37B5A971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554C245C-A291-452A-AA46-D708A56ABD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2B0EDA13-6474-4A9D-8A56-E25D6AFE11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B3A20A5-D0B5-4DD7-B30E-B7FE7F456B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6FAC981-3AB6-4C55-AD04-FC17ABA8F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B67C516-244F-4C57-8ABD-B5D0DB166E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183B8BB5-C633-4B86-8494-4E6F31AC68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259DFBD8-CDC4-4076-BCBF-F5E87E64A8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EF0F7B73-7C5B-4B9B-9C23-599991C3DE9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301794B4-4F92-44D6-ABCB-7D5B4389A3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958A9B23-BDD3-4590-9222-5F015A71F0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127AB5BB-8EA9-4653-99A6-D2D0ED6C7A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Freeform 16">
              <a:extLst>
                <a:ext uri="{FF2B5EF4-FFF2-40B4-BE49-F238E27FC236}">
                  <a16:creationId xmlns:a16="http://schemas.microsoft.com/office/drawing/2014/main" id="{4F20370C-A73E-4A2C-B29C-345535A34F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81EDA440-40EF-4E19-9C36-52C9845C4BE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299E5A37-17AE-4E6F-8272-0EA8E763AE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884C1BB7-82BE-4A27-922E-B67BF44341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Freeform 20">
              <a:extLst>
                <a:ext uri="{FF2B5EF4-FFF2-40B4-BE49-F238E27FC236}">
                  <a16:creationId xmlns:a16="http://schemas.microsoft.com/office/drawing/2014/main" id="{2E4F1801-DC65-44C2-8F23-7851DFA88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Freeform 21">
              <a:extLst>
                <a:ext uri="{FF2B5EF4-FFF2-40B4-BE49-F238E27FC236}">
                  <a16:creationId xmlns:a16="http://schemas.microsoft.com/office/drawing/2014/main" id="{7A9B2C4C-7392-4B21-9AF7-26338AC64B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Freeform 22">
              <a:extLst>
                <a:ext uri="{FF2B5EF4-FFF2-40B4-BE49-F238E27FC236}">
                  <a16:creationId xmlns:a16="http://schemas.microsoft.com/office/drawing/2014/main" id="{07EE197B-1316-459D-A825-6B6BEC83C6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45433B2F-47D0-4218-ACC8-5F4955E5F8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Freeform 24">
              <a:extLst>
                <a:ext uri="{FF2B5EF4-FFF2-40B4-BE49-F238E27FC236}">
                  <a16:creationId xmlns:a16="http://schemas.microsoft.com/office/drawing/2014/main" id="{BD2F2A9A-A901-4E61-AD32-3F6EC14B89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0B4BB867-4B9E-43CD-8648-0EF9D5DEB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Freeform 26">
              <a:extLst>
                <a:ext uri="{FF2B5EF4-FFF2-40B4-BE49-F238E27FC236}">
                  <a16:creationId xmlns:a16="http://schemas.microsoft.com/office/drawing/2014/main" id="{19213BAE-FE07-488A-A04C-63B697CE2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Oval 27">
              <a:extLst>
                <a:ext uri="{FF2B5EF4-FFF2-40B4-BE49-F238E27FC236}">
                  <a16:creationId xmlns:a16="http://schemas.microsoft.com/office/drawing/2014/main" id="{E387199A-A311-40BB-9151-542667B7B92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Freeform 28">
              <a:extLst>
                <a:ext uri="{FF2B5EF4-FFF2-40B4-BE49-F238E27FC236}">
                  <a16:creationId xmlns:a16="http://schemas.microsoft.com/office/drawing/2014/main" id="{6730BA14-C456-4BED-AC5F-EAAC3EAD9D1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Freeform 29">
              <a:extLst>
                <a:ext uri="{FF2B5EF4-FFF2-40B4-BE49-F238E27FC236}">
                  <a16:creationId xmlns:a16="http://schemas.microsoft.com/office/drawing/2014/main" id="{1A6CA3B7-2283-4F10-85C0-102366EDF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884638E9-86B6-44BA-B92A-60C57E8A7F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en-US" altLang="cs-CZ" dirty="0"/>
              <a:t>University of Hradec Králové</a:t>
            </a:r>
            <a:endParaRPr lang="en-US" dirty="0"/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E2DD490-8B64-41B7-82C0-8A6C3E7CE799}"/>
              </a:ext>
            </a:extLst>
          </p:cNvPr>
          <p:cNvGrpSpPr/>
          <p:nvPr/>
        </p:nvGrpSpPr>
        <p:grpSpPr>
          <a:xfrm>
            <a:off x="6096000" y="2294319"/>
            <a:ext cx="5478705" cy="900000"/>
            <a:chOff x="6096000" y="2294319"/>
            <a:chExt cx="5478705" cy="900000"/>
          </a:xfrm>
          <a:solidFill>
            <a:srgbClr val="84BD00"/>
          </a:solidFill>
        </p:grpSpPr>
        <p:sp>
          <p:nvSpPr>
            <p:cNvPr id="74" name="Grafický objekt 61">
              <a:extLst>
                <a:ext uri="{FF2B5EF4-FFF2-40B4-BE49-F238E27FC236}">
                  <a16:creationId xmlns:a16="http://schemas.microsoft.com/office/drawing/2014/main" id="{B4B8091B-1DAB-40C6-A22E-75FEC301F54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6096000" y="2294319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8EC2162-C96C-4E34-BF7B-352A04D5BFF1}"/>
                </a:ext>
              </a:extLst>
            </p:cNvPr>
            <p:cNvSpPr txBox="1"/>
            <p:nvPr/>
          </p:nvSpPr>
          <p:spPr>
            <a:xfrm>
              <a:off x="6347460" y="2390376"/>
              <a:ext cx="49044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more than 6 000 students in full or part-time form of studies of all ages</a:t>
              </a:r>
            </a:p>
          </p:txBody>
        </p:sp>
      </p:grpSp>
      <p:grpSp>
        <p:nvGrpSpPr>
          <p:cNvPr id="79" name="Skupina 78">
            <a:extLst>
              <a:ext uri="{FF2B5EF4-FFF2-40B4-BE49-F238E27FC236}">
                <a16:creationId xmlns:a16="http://schemas.microsoft.com/office/drawing/2014/main" id="{841923C9-BBAE-4CCE-9105-98C41FA8452D}"/>
              </a:ext>
            </a:extLst>
          </p:cNvPr>
          <p:cNvGrpSpPr/>
          <p:nvPr/>
        </p:nvGrpSpPr>
        <p:grpSpPr>
          <a:xfrm>
            <a:off x="1447453" y="1708175"/>
            <a:ext cx="4243705" cy="720000"/>
            <a:chOff x="1447453" y="1708175"/>
            <a:chExt cx="4243705" cy="720000"/>
          </a:xfrm>
          <a:solidFill>
            <a:srgbClr val="CE0058"/>
          </a:solidFill>
        </p:grpSpPr>
        <p:sp>
          <p:nvSpPr>
            <p:cNvPr id="21" name="Grafický objekt 14">
              <a:extLst>
                <a:ext uri="{FF2B5EF4-FFF2-40B4-BE49-F238E27FC236}">
                  <a16:creationId xmlns:a16="http://schemas.microsoft.com/office/drawing/2014/main" id="{82EEC3DA-8C8D-4C27-906D-291849C993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1708175"/>
              <a:ext cx="4243705" cy="720000"/>
            </a:xfrm>
            <a:custGeom>
              <a:avLst/>
              <a:gdLst>
                <a:gd name="connsiteX0" fmla="*/ 2017395 w 2065972"/>
                <a:gd name="connsiteY0" fmla="*/ 350520 h 350519"/>
                <a:gd name="connsiteX1" fmla="*/ 2065973 w 2065972"/>
                <a:gd name="connsiteY1" fmla="*/ 302895 h 350519"/>
                <a:gd name="connsiteX2" fmla="*/ 2065973 w 2065972"/>
                <a:gd name="connsiteY2" fmla="*/ 48578 h 350519"/>
                <a:gd name="connsiteX3" fmla="*/ 2017395 w 2065972"/>
                <a:gd name="connsiteY3" fmla="*/ 0 h 350519"/>
                <a:gd name="connsiteX4" fmla="*/ 97155 w 2065972"/>
                <a:gd name="connsiteY4" fmla="*/ 0 h 350519"/>
                <a:gd name="connsiteX5" fmla="*/ 48578 w 2065972"/>
                <a:gd name="connsiteY5" fmla="*/ 48578 h 350519"/>
                <a:gd name="connsiteX6" fmla="*/ 48578 w 2065972"/>
                <a:gd name="connsiteY6" fmla="*/ 126683 h 350519"/>
                <a:gd name="connsiteX7" fmla="*/ 0 w 2065972"/>
                <a:gd name="connsiteY7" fmla="*/ 175260 h 350519"/>
                <a:gd name="connsiteX8" fmla="*/ 48578 w 2065972"/>
                <a:gd name="connsiteY8" fmla="*/ 223838 h 350519"/>
                <a:gd name="connsiteX9" fmla="*/ 48578 w 2065972"/>
                <a:gd name="connsiteY9" fmla="*/ 302895 h 350519"/>
                <a:gd name="connsiteX10" fmla="*/ 97155 w 206597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5972" h="350519">
                  <a:moveTo>
                    <a:pt x="2017395" y="350520"/>
                  </a:moveTo>
                  <a:lnTo>
                    <a:pt x="2065973" y="302895"/>
                  </a:lnTo>
                  <a:lnTo>
                    <a:pt x="2065973" y="48578"/>
                  </a:lnTo>
                  <a:lnTo>
                    <a:pt x="201739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F71D216-4A1E-48FF-9496-90D1ABFFB24D}"/>
                </a:ext>
              </a:extLst>
            </p:cNvPr>
            <p:cNvSpPr txBox="1"/>
            <p:nvPr/>
          </p:nvSpPr>
          <p:spPr>
            <a:xfrm>
              <a:off x="1754537" y="1865879"/>
              <a:ext cx="369303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 public university since 1959</a:t>
              </a:r>
            </a:p>
          </p:txBody>
        </p:sp>
      </p:grpSp>
      <p:grpSp>
        <p:nvGrpSpPr>
          <p:cNvPr id="82" name="Skupina 81">
            <a:extLst>
              <a:ext uri="{FF2B5EF4-FFF2-40B4-BE49-F238E27FC236}">
                <a16:creationId xmlns:a16="http://schemas.microsoft.com/office/drawing/2014/main" id="{CB0AE983-8B6E-4712-AD3E-699C582AB329}"/>
              </a:ext>
            </a:extLst>
          </p:cNvPr>
          <p:cNvGrpSpPr/>
          <p:nvPr/>
        </p:nvGrpSpPr>
        <p:grpSpPr>
          <a:xfrm>
            <a:off x="4609479" y="4286629"/>
            <a:ext cx="7037624" cy="720000"/>
            <a:chOff x="4523754" y="4096129"/>
            <a:chExt cx="7037624" cy="720000"/>
          </a:xfrm>
          <a:solidFill>
            <a:srgbClr val="FFA400"/>
          </a:solidFill>
        </p:grpSpPr>
        <p:sp>
          <p:nvSpPr>
            <p:cNvPr id="56" name="Grafický objekt 54">
              <a:extLst>
                <a:ext uri="{FF2B5EF4-FFF2-40B4-BE49-F238E27FC236}">
                  <a16:creationId xmlns:a16="http://schemas.microsoft.com/office/drawing/2014/main" id="{9A672E1D-6A9A-455C-A19A-F11923EADF1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4523754" y="4096129"/>
              <a:ext cx="7037624" cy="720000"/>
            </a:xfrm>
            <a:custGeom>
              <a:avLst/>
              <a:gdLst>
                <a:gd name="connsiteX0" fmla="*/ 3377565 w 3426142"/>
                <a:gd name="connsiteY0" fmla="*/ 350520 h 350519"/>
                <a:gd name="connsiteX1" fmla="*/ 3426143 w 3426142"/>
                <a:gd name="connsiteY1" fmla="*/ 302895 h 350519"/>
                <a:gd name="connsiteX2" fmla="*/ 3426143 w 3426142"/>
                <a:gd name="connsiteY2" fmla="*/ 48578 h 350519"/>
                <a:gd name="connsiteX3" fmla="*/ 3377565 w 3426142"/>
                <a:gd name="connsiteY3" fmla="*/ 0 h 350519"/>
                <a:gd name="connsiteX4" fmla="*/ 97155 w 3426142"/>
                <a:gd name="connsiteY4" fmla="*/ 0 h 350519"/>
                <a:gd name="connsiteX5" fmla="*/ 48578 w 3426142"/>
                <a:gd name="connsiteY5" fmla="*/ 48578 h 350519"/>
                <a:gd name="connsiteX6" fmla="*/ 48578 w 3426142"/>
                <a:gd name="connsiteY6" fmla="*/ 126683 h 350519"/>
                <a:gd name="connsiteX7" fmla="*/ 0 w 3426142"/>
                <a:gd name="connsiteY7" fmla="*/ 175260 h 350519"/>
                <a:gd name="connsiteX8" fmla="*/ 48578 w 3426142"/>
                <a:gd name="connsiteY8" fmla="*/ 223838 h 350519"/>
                <a:gd name="connsiteX9" fmla="*/ 48578 w 3426142"/>
                <a:gd name="connsiteY9" fmla="*/ 302895 h 350519"/>
                <a:gd name="connsiteX10" fmla="*/ 97155 w 3426142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6142" h="350519">
                  <a:moveTo>
                    <a:pt x="3377565" y="350520"/>
                  </a:moveTo>
                  <a:lnTo>
                    <a:pt x="3426143" y="302895"/>
                  </a:lnTo>
                  <a:lnTo>
                    <a:pt x="3426143" y="48578"/>
                  </a:lnTo>
                  <a:lnTo>
                    <a:pt x="3377565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A63031E9-7488-4C0A-BD1C-65C9DA5A720B}"/>
                </a:ext>
              </a:extLst>
            </p:cNvPr>
            <p:cNvSpPr txBox="1"/>
            <p:nvPr/>
          </p:nvSpPr>
          <p:spPr>
            <a:xfrm>
              <a:off x="4831223" y="4276251"/>
              <a:ext cx="6422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chemeClr val="bg1"/>
                  </a:solidFill>
                </a:rPr>
                <a:t>keeping to high standards of the European education</a:t>
              </a:r>
            </a:p>
          </p:txBody>
        </p:sp>
      </p:grpSp>
      <p:grpSp>
        <p:nvGrpSpPr>
          <p:cNvPr id="81" name="Skupina 80">
            <a:extLst>
              <a:ext uri="{FF2B5EF4-FFF2-40B4-BE49-F238E27FC236}">
                <a16:creationId xmlns:a16="http://schemas.microsoft.com/office/drawing/2014/main" id="{BB465EA2-580D-4FE3-9F80-2979DF2992B8}"/>
              </a:ext>
            </a:extLst>
          </p:cNvPr>
          <p:cNvGrpSpPr/>
          <p:nvPr/>
        </p:nvGrpSpPr>
        <p:grpSpPr>
          <a:xfrm>
            <a:off x="1447453" y="3444404"/>
            <a:ext cx="7927844" cy="720000"/>
            <a:chOff x="1447453" y="3444404"/>
            <a:chExt cx="7927844" cy="720000"/>
          </a:xfrm>
          <a:solidFill>
            <a:srgbClr val="009FDF"/>
          </a:solidFill>
        </p:grpSpPr>
        <p:sp>
          <p:nvSpPr>
            <p:cNvPr id="54" name="Grafický objekt 52">
              <a:extLst>
                <a:ext uri="{FF2B5EF4-FFF2-40B4-BE49-F238E27FC236}">
                  <a16:creationId xmlns:a16="http://schemas.microsoft.com/office/drawing/2014/main" id="{27D7B74B-FC2E-46A1-8590-E6AA780C4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47453" y="3444404"/>
              <a:ext cx="7927844" cy="720000"/>
            </a:xfrm>
            <a:custGeom>
              <a:avLst/>
              <a:gdLst>
                <a:gd name="connsiteX0" fmla="*/ 3810953 w 3859530"/>
                <a:gd name="connsiteY0" fmla="*/ 350520 h 350519"/>
                <a:gd name="connsiteX1" fmla="*/ 3859530 w 3859530"/>
                <a:gd name="connsiteY1" fmla="*/ 302895 h 350519"/>
                <a:gd name="connsiteX2" fmla="*/ 3859530 w 3859530"/>
                <a:gd name="connsiteY2" fmla="*/ 48578 h 350519"/>
                <a:gd name="connsiteX3" fmla="*/ 3810953 w 3859530"/>
                <a:gd name="connsiteY3" fmla="*/ 0 h 350519"/>
                <a:gd name="connsiteX4" fmla="*/ 97155 w 3859530"/>
                <a:gd name="connsiteY4" fmla="*/ 0 h 350519"/>
                <a:gd name="connsiteX5" fmla="*/ 48578 w 3859530"/>
                <a:gd name="connsiteY5" fmla="*/ 48578 h 350519"/>
                <a:gd name="connsiteX6" fmla="*/ 48578 w 3859530"/>
                <a:gd name="connsiteY6" fmla="*/ 126683 h 350519"/>
                <a:gd name="connsiteX7" fmla="*/ 0 w 3859530"/>
                <a:gd name="connsiteY7" fmla="*/ 175260 h 350519"/>
                <a:gd name="connsiteX8" fmla="*/ 48578 w 3859530"/>
                <a:gd name="connsiteY8" fmla="*/ 223838 h 350519"/>
                <a:gd name="connsiteX9" fmla="*/ 48578 w 3859530"/>
                <a:gd name="connsiteY9" fmla="*/ 302895 h 350519"/>
                <a:gd name="connsiteX10" fmla="*/ 97155 w 3859530"/>
                <a:gd name="connsiteY10" fmla="*/ 350520 h 35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59530" h="350519">
                  <a:moveTo>
                    <a:pt x="3810953" y="350520"/>
                  </a:moveTo>
                  <a:lnTo>
                    <a:pt x="3859530" y="302895"/>
                  </a:lnTo>
                  <a:lnTo>
                    <a:pt x="3859530" y="48578"/>
                  </a:lnTo>
                  <a:lnTo>
                    <a:pt x="3810953" y="0"/>
                  </a:lnTo>
                  <a:lnTo>
                    <a:pt x="97155" y="0"/>
                  </a:lnTo>
                  <a:lnTo>
                    <a:pt x="48578" y="48578"/>
                  </a:lnTo>
                  <a:lnTo>
                    <a:pt x="48578" y="126683"/>
                  </a:lnTo>
                  <a:lnTo>
                    <a:pt x="0" y="175260"/>
                  </a:lnTo>
                  <a:lnTo>
                    <a:pt x="48578" y="223838"/>
                  </a:lnTo>
                  <a:lnTo>
                    <a:pt x="48578" y="302895"/>
                  </a:lnTo>
                  <a:lnTo>
                    <a:pt x="97155" y="3505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id="{72C49016-96A4-4359-AF5D-F056D24D2E5F}"/>
                </a:ext>
              </a:extLst>
            </p:cNvPr>
            <p:cNvSpPr txBox="1"/>
            <p:nvPr/>
          </p:nvSpPr>
          <p:spPr>
            <a:xfrm>
              <a:off x="1578503" y="3582623"/>
              <a:ext cx="773813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preparing competitive graduates for the global labor market</a:t>
              </a:r>
            </a:p>
          </p:txBody>
        </p:sp>
      </p:grp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629608FD-F227-40F0-97BC-AD98ECB1DE94}"/>
              </a:ext>
            </a:extLst>
          </p:cNvPr>
          <p:cNvGrpSpPr/>
          <p:nvPr/>
        </p:nvGrpSpPr>
        <p:grpSpPr>
          <a:xfrm>
            <a:off x="1424461" y="5081033"/>
            <a:ext cx="5478705" cy="900000"/>
            <a:chOff x="1424461" y="5081033"/>
            <a:chExt cx="5478705" cy="900000"/>
          </a:xfrm>
          <a:solidFill>
            <a:srgbClr val="808080"/>
          </a:solidFill>
        </p:grpSpPr>
        <p:sp>
          <p:nvSpPr>
            <p:cNvPr id="63" name="Grafický objekt 61">
              <a:extLst>
                <a:ext uri="{FF2B5EF4-FFF2-40B4-BE49-F238E27FC236}">
                  <a16:creationId xmlns:a16="http://schemas.microsoft.com/office/drawing/2014/main" id="{418350CD-C173-49DD-A223-D27307A048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61" y="5081033"/>
              <a:ext cx="5478705" cy="900000"/>
            </a:xfrm>
            <a:custGeom>
              <a:avLst/>
              <a:gdLst>
                <a:gd name="connsiteX0" fmla="*/ 4016693 w 4110990"/>
                <a:gd name="connsiteY0" fmla="*/ 0 h 675322"/>
                <a:gd name="connsiteX1" fmla="*/ 4110990 w 4110990"/>
                <a:gd name="connsiteY1" fmla="*/ 91440 h 675322"/>
                <a:gd name="connsiteX2" fmla="*/ 4110990 w 4110990"/>
                <a:gd name="connsiteY2" fmla="*/ 581978 h 675322"/>
                <a:gd name="connsiteX3" fmla="*/ 4016693 w 4110990"/>
                <a:gd name="connsiteY3" fmla="*/ 675323 h 675322"/>
                <a:gd name="connsiteX4" fmla="*/ 186690 w 4110990"/>
                <a:gd name="connsiteY4" fmla="*/ 675323 h 675322"/>
                <a:gd name="connsiteX5" fmla="*/ 93345 w 4110990"/>
                <a:gd name="connsiteY5" fmla="*/ 581978 h 675322"/>
                <a:gd name="connsiteX6" fmla="*/ 93345 w 4110990"/>
                <a:gd name="connsiteY6" fmla="*/ 431483 h 675322"/>
                <a:gd name="connsiteX7" fmla="*/ 0 w 4110990"/>
                <a:gd name="connsiteY7" fmla="*/ 338138 h 675322"/>
                <a:gd name="connsiteX8" fmla="*/ 93345 w 4110990"/>
                <a:gd name="connsiteY8" fmla="*/ 243840 h 675322"/>
                <a:gd name="connsiteX9" fmla="*/ 93345 w 4110990"/>
                <a:gd name="connsiteY9" fmla="*/ 91440 h 675322"/>
                <a:gd name="connsiteX10" fmla="*/ 186690 w 4110990"/>
                <a:gd name="connsiteY10" fmla="*/ 0 h 675322"/>
                <a:gd name="connsiteX11" fmla="*/ 4016693 w 4110990"/>
                <a:gd name="connsiteY11" fmla="*/ 0 h 675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10990" h="675322">
                  <a:moveTo>
                    <a:pt x="4016693" y="0"/>
                  </a:moveTo>
                  <a:lnTo>
                    <a:pt x="4110990" y="91440"/>
                  </a:lnTo>
                  <a:lnTo>
                    <a:pt x="4110990" y="581978"/>
                  </a:lnTo>
                  <a:lnTo>
                    <a:pt x="4016693" y="675323"/>
                  </a:lnTo>
                  <a:lnTo>
                    <a:pt x="186690" y="675323"/>
                  </a:lnTo>
                  <a:lnTo>
                    <a:pt x="93345" y="581978"/>
                  </a:lnTo>
                  <a:lnTo>
                    <a:pt x="93345" y="431483"/>
                  </a:lnTo>
                  <a:lnTo>
                    <a:pt x="0" y="338138"/>
                  </a:lnTo>
                  <a:lnTo>
                    <a:pt x="93345" y="243840"/>
                  </a:lnTo>
                  <a:lnTo>
                    <a:pt x="93345" y="91440"/>
                  </a:lnTo>
                  <a:lnTo>
                    <a:pt x="186690" y="0"/>
                  </a:lnTo>
                  <a:lnTo>
                    <a:pt x="401669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0A03E5C2-71E7-4951-9D81-DAC4A41DB2CC}"/>
                </a:ext>
              </a:extLst>
            </p:cNvPr>
            <p:cNvSpPr txBox="1"/>
            <p:nvPr/>
          </p:nvSpPr>
          <p:spPr>
            <a:xfrm>
              <a:off x="1731546" y="5180633"/>
              <a:ext cx="496746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around 90 study </a:t>
              </a:r>
              <a:r>
                <a:rPr lang="en-US" sz="2000" b="1" dirty="0" err="1">
                  <a:solidFill>
                    <a:schemeClr val="bg1"/>
                  </a:solidFill>
                </a:rPr>
                <a:t>programmes</a:t>
              </a:r>
              <a:r>
                <a:rPr lang="en-US" sz="2000" b="1" dirty="0">
                  <a:solidFill>
                    <a:schemeClr val="bg1"/>
                  </a:solidFill>
                </a:rPr>
                <a:t> in bachelor, masters and doctoral studies</a:t>
              </a: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DD839E25-3D39-4E96-BE1B-1995DA86A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8F1E6447-4077-45EF-BBF7-83788C7D05CC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24" name="Graphic 24">
              <a:extLst>
                <a:ext uri="{FF2B5EF4-FFF2-40B4-BE49-F238E27FC236}">
                  <a16:creationId xmlns:a16="http://schemas.microsoft.com/office/drawing/2014/main" id="{A47E8357-D30D-4DFF-9D78-0D4F2975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13CAC41B-527E-4C10-83F4-AFB862B468E7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4D1890A9-0C0A-4B44-8EA7-CEB53454F4C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069A4316-98BD-4785-BB95-291F36C72B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93776FA8-C51F-41D2-A77C-D6A356E2975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7">
                <a:extLst>
                  <a:ext uri="{FF2B5EF4-FFF2-40B4-BE49-F238E27FC236}">
                    <a16:creationId xmlns:a16="http://schemas.microsoft.com/office/drawing/2014/main" id="{9E644BDE-D9CD-4702-B58F-DA67888F31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FD2B756D-5490-4391-802C-F97E88C55B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9">
                <a:extLst>
                  <a:ext uri="{FF2B5EF4-FFF2-40B4-BE49-F238E27FC236}">
                    <a16:creationId xmlns:a16="http://schemas.microsoft.com/office/drawing/2014/main" id="{02E0A37E-E224-4569-B799-8874A0F89D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5246976E-4A70-4622-802A-89BF8D2395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F3002EAF-30D7-435F-A3EC-C82BACB2110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12">
                <a:extLst>
                  <a:ext uri="{FF2B5EF4-FFF2-40B4-BE49-F238E27FC236}">
                    <a16:creationId xmlns:a16="http://schemas.microsoft.com/office/drawing/2014/main" id="{3D6312A1-163A-4C3D-9141-283556A8C8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3">
                <a:extLst>
                  <a:ext uri="{FF2B5EF4-FFF2-40B4-BE49-F238E27FC236}">
                    <a16:creationId xmlns:a16="http://schemas.microsoft.com/office/drawing/2014/main" id="{63A318C0-1809-4B12-843D-A2789D1168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4">
                <a:extLst>
                  <a:ext uri="{FF2B5EF4-FFF2-40B4-BE49-F238E27FC236}">
                    <a16:creationId xmlns:a16="http://schemas.microsoft.com/office/drawing/2014/main" id="{69922AEB-7B8E-4E34-997E-EC04BB1741B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15">
                <a:extLst>
                  <a:ext uri="{FF2B5EF4-FFF2-40B4-BE49-F238E27FC236}">
                    <a16:creationId xmlns:a16="http://schemas.microsoft.com/office/drawing/2014/main" id="{08C075B6-78A7-4EA7-A778-15D5AB7BF0E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16">
                <a:extLst>
                  <a:ext uri="{FF2B5EF4-FFF2-40B4-BE49-F238E27FC236}">
                    <a16:creationId xmlns:a16="http://schemas.microsoft.com/office/drawing/2014/main" id="{28F0F72D-6846-4848-AD7E-ABDEB1D9E5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Rectangle 17">
                <a:extLst>
                  <a:ext uri="{FF2B5EF4-FFF2-40B4-BE49-F238E27FC236}">
                    <a16:creationId xmlns:a16="http://schemas.microsoft.com/office/drawing/2014/main" id="{C7D6B8F5-6134-43B9-86DA-3E46EE3066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18">
                <a:extLst>
                  <a:ext uri="{FF2B5EF4-FFF2-40B4-BE49-F238E27FC236}">
                    <a16:creationId xmlns:a16="http://schemas.microsoft.com/office/drawing/2014/main" id="{3891EDD3-B595-46C7-B007-0BA322EFD0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19">
                <a:extLst>
                  <a:ext uri="{FF2B5EF4-FFF2-40B4-BE49-F238E27FC236}">
                    <a16:creationId xmlns:a16="http://schemas.microsoft.com/office/drawing/2014/main" id="{D5BD9791-3AB9-42A8-B66E-A0C93D50FC6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0">
                <a:extLst>
                  <a:ext uri="{FF2B5EF4-FFF2-40B4-BE49-F238E27FC236}">
                    <a16:creationId xmlns:a16="http://schemas.microsoft.com/office/drawing/2014/main" id="{EFF007B2-8988-4D9F-833F-89C5BF967C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1">
                <a:extLst>
                  <a:ext uri="{FF2B5EF4-FFF2-40B4-BE49-F238E27FC236}">
                    <a16:creationId xmlns:a16="http://schemas.microsoft.com/office/drawing/2014/main" id="{96BDB2FF-7287-492D-AB5B-66B5EDA1F8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Freeform 22">
                <a:extLst>
                  <a:ext uri="{FF2B5EF4-FFF2-40B4-BE49-F238E27FC236}">
                    <a16:creationId xmlns:a16="http://schemas.microsoft.com/office/drawing/2014/main" id="{3E08E173-1B4E-456E-904D-F44C4416095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3">
                <a:extLst>
                  <a:ext uri="{FF2B5EF4-FFF2-40B4-BE49-F238E27FC236}">
                    <a16:creationId xmlns:a16="http://schemas.microsoft.com/office/drawing/2014/main" id="{D7F3ABB7-ACD8-4C3A-9AF7-C79E90749E0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4">
                <a:extLst>
                  <a:ext uri="{FF2B5EF4-FFF2-40B4-BE49-F238E27FC236}">
                    <a16:creationId xmlns:a16="http://schemas.microsoft.com/office/drawing/2014/main" id="{CF7D34DB-0FD8-4D4C-94D8-7F8F254C9D61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2A4E62BB-57A9-41E3-A983-E33F98ADC0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DE43A962-4E8D-49AB-896A-61FB3577B15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2" name="Oval 27">
                <a:extLst>
                  <a:ext uri="{FF2B5EF4-FFF2-40B4-BE49-F238E27FC236}">
                    <a16:creationId xmlns:a16="http://schemas.microsoft.com/office/drawing/2014/main" id="{57C29AB0-34C5-42DC-843B-A810934082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8F0466AE-CBB5-452F-AC3E-0B245184E4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11F03A86-51FB-4869-BC7A-87D5F98B72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A65EBE66-1C19-4D63-8F0E-ACE21EE7CC7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23880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-0.01901 -3.7037E-7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0.01992 0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02175 3.7037E-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0.0177 1.48148E-6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1537 -1.48148E-6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65F8D78-76FB-4997-AE57-3B709652A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-23075"/>
            <a:ext cx="12192000" cy="68810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4F3B5E-98FD-4B7D-861C-8CCBD608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279" y="280800"/>
            <a:ext cx="10039867" cy="1965600"/>
          </a:xfrm>
        </p:spPr>
        <p:txBody>
          <a:bodyPr/>
          <a:lstStyle/>
          <a:p>
            <a:r>
              <a:rPr lang="en-US" dirty="0"/>
              <a:t>Study &amp; Students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E6DE59-6AE3-4E30-9A0A-9FC9AE4DE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373880" cy="6710770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3A07FACA-E417-4AB1-94CD-FE7CA8937FCE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9" name="Graphic 24">
              <a:extLst>
                <a:ext uri="{FF2B5EF4-FFF2-40B4-BE49-F238E27FC236}">
                  <a16:creationId xmlns:a16="http://schemas.microsoft.com/office/drawing/2014/main" id="{4DA5AFE3-8828-46ED-9130-F9C9E7FF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0" name="Přímá spojnice 9">
              <a:extLst>
                <a:ext uri="{FF2B5EF4-FFF2-40B4-BE49-F238E27FC236}">
                  <a16:creationId xmlns:a16="http://schemas.microsoft.com/office/drawing/2014/main" id="{F5A255D3-87A4-4BA2-96D5-EA3A981C7C9D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id="{1799AE45-604B-4728-ABE9-84590B7F25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77776CC-307F-489E-B9AE-BC4315E4BE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291DE67-B417-4319-B4D9-E7D5267D4D3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5C20AE9D-3838-4127-8CFD-7691FD55A8C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CC64D731-3BA6-4C14-BE2F-3A92656204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7ED96CAE-DD13-4244-9C72-E58054A2FF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ECE93320-F66D-498C-9699-1B8FE37C68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C4C91FDD-0A38-4F61-8F29-5A5F8C2C68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4C46DC34-A4E4-4EDE-9F5E-126A954B9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8FAEFBD8-B601-4BEB-96E1-5BFF9981F10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8884FB0D-2AC2-4111-AF90-4EBE672FA81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BE4990E4-55AF-4630-82D1-820B33B224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C3A57337-6E11-454F-B55C-AD7A1D923B9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4" name="Rectangle 17">
                <a:extLst>
                  <a:ext uri="{FF2B5EF4-FFF2-40B4-BE49-F238E27FC236}">
                    <a16:creationId xmlns:a16="http://schemas.microsoft.com/office/drawing/2014/main" id="{03388CB5-98FB-4780-BF8A-3036BB6899E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4C8D6006-5053-44DA-A090-F077C206CCA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2A0F053D-F6BD-4FB0-9B53-F3C86EB3EF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D19D9AFB-75BF-4CA0-AF5D-356DAC49B1B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6CA63A09-D73D-43AD-8BCE-441C021B04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D9B16CB3-0907-44D8-9A04-E6C1DB59E6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968DB1AF-D265-46E3-9F3A-9E3D16EBAC4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4CFE9074-D229-4897-A0F4-3079FE6494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77EDD35D-D07E-44B0-8D34-AF4AB0E30F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8AA9908-7190-4053-9210-77C815C815B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Oval 27">
                <a:extLst>
                  <a:ext uri="{FF2B5EF4-FFF2-40B4-BE49-F238E27FC236}">
                    <a16:creationId xmlns:a16="http://schemas.microsoft.com/office/drawing/2014/main" id="{A9ED190B-8052-4E4D-9347-F10806B935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BF374AA-E93B-4E0F-AC75-7F0CCD3C6B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B61284A4-E04E-4FAA-94CB-5FAB0A8D05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7A2406AE-672B-4F18-B95E-2887C363A3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2827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31515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5" name="Zástupný symbol pro obsah 1">
            <a:extLst>
              <a:ext uri="{FF2B5EF4-FFF2-40B4-BE49-F238E27FC236}">
                <a16:creationId xmlns:a16="http://schemas.microsoft.com/office/drawing/2014/main" id="{1B803709-B0EA-4218-A2D7-52C8D992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695450"/>
            <a:ext cx="5453063" cy="4270375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000" dirty="0" err="1"/>
              <a:t>around</a:t>
            </a:r>
            <a:r>
              <a:rPr lang="cs-CZ" sz="2000" dirty="0"/>
              <a:t> 30 </a:t>
            </a:r>
            <a:r>
              <a:rPr lang="en-US" sz="2000" dirty="0"/>
              <a:t>English-taught study </a:t>
            </a:r>
            <a:r>
              <a:rPr lang="en-US" sz="2000" dirty="0" err="1"/>
              <a:t>programmes</a:t>
            </a:r>
            <a:endParaRPr lang="en-US" sz="2000" dirty="0"/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summer schools with various focuses on IT, Czech culture and language or science, including extra leisure activities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modern campus, libraries, laboratories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vibrant student life (3 universities in town)</a:t>
            </a:r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ABD537A-7E83-41A9-A79F-28AD24BCE7BB}"/>
              </a:ext>
            </a:extLst>
          </p:cNvPr>
          <p:cNvSpPr txBox="1"/>
          <p:nvPr/>
        </p:nvSpPr>
        <p:spPr>
          <a:xfrm>
            <a:off x="1573213" y="1695450"/>
            <a:ext cx="4522785" cy="2446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latin typeface="+mj-lt"/>
              </a:rPr>
              <a:t>Degree </a:t>
            </a:r>
            <a:r>
              <a:rPr lang="en-US" sz="2800" b="1" dirty="0" err="1">
                <a:latin typeface="+mj-lt"/>
              </a:rPr>
              <a:t>programmes</a:t>
            </a:r>
            <a:endParaRPr lang="cs-CZ" sz="2800" b="1" dirty="0">
              <a:latin typeface="+mj-lt"/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3</a:t>
            </a:r>
            <a:r>
              <a:rPr lang="cs-CZ" sz="2400" b="1" dirty="0"/>
              <a:t>yrs</a:t>
            </a:r>
            <a:r>
              <a:rPr lang="cs-CZ" sz="2000" dirty="0"/>
              <a:t> </a:t>
            </a:r>
            <a:r>
              <a:rPr lang="en-US" sz="2000" dirty="0">
                <a:solidFill>
                  <a:schemeClr val="tx2"/>
                </a:solidFill>
              </a:rPr>
              <a:t>Bachelor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2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Master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cs-CZ" sz="3200" b="1" dirty="0"/>
              <a:t>4</a:t>
            </a:r>
            <a:r>
              <a:rPr lang="cs-CZ" sz="2400" b="1" dirty="0"/>
              <a:t>yrs</a:t>
            </a:r>
            <a:r>
              <a:rPr lang="cs-CZ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Doctoral 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61E2AE26-29CC-41F5-962E-C641162369A7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3" name="Graphic 24">
              <a:extLst>
                <a:ext uri="{FF2B5EF4-FFF2-40B4-BE49-F238E27FC236}">
                  <a16:creationId xmlns:a16="http://schemas.microsoft.com/office/drawing/2014/main" id="{302F9D26-F9F0-4D5F-837B-0BFFB0E5D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id="{38B56299-A53F-4AE0-B7DD-2D437FFCAF54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CB98FAA9-B619-45CD-9323-9A6C0D54FFE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54C6A308-D28C-41EA-B130-FAFBFB5C3E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524F967-9E35-4294-B9B4-0142DED106C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503AE9FD-EFA0-423A-864D-BB430B892F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46523F7D-7244-4A15-95F6-61B51D3A41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D82491D5-7614-48DF-AFA8-D2390460DA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43CE7475-F17C-4BF2-A2FD-EEE7116B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B7602DED-CB0E-4462-9040-6B2BC3861BF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F1C90737-EE70-4C2F-AC9E-2F9314BD04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A3CB74FC-D165-4662-B854-C7A9BB2B50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4" name="Freeform 14">
                <a:extLst>
                  <a:ext uri="{FF2B5EF4-FFF2-40B4-BE49-F238E27FC236}">
                    <a16:creationId xmlns:a16="http://schemas.microsoft.com/office/drawing/2014/main" id="{B981C9F3-CA0A-4B23-B5A8-8F62A6368E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" name="Freeform 15">
                <a:extLst>
                  <a:ext uri="{FF2B5EF4-FFF2-40B4-BE49-F238E27FC236}">
                    <a16:creationId xmlns:a16="http://schemas.microsoft.com/office/drawing/2014/main" id="{7244DA59-5F97-40D4-8E8D-D96E672353D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" name="Freeform 16">
                <a:extLst>
                  <a:ext uri="{FF2B5EF4-FFF2-40B4-BE49-F238E27FC236}">
                    <a16:creationId xmlns:a16="http://schemas.microsoft.com/office/drawing/2014/main" id="{417571D8-767B-40B1-BFDC-46B1050CC3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" name="Rectangle 17">
                <a:extLst>
                  <a:ext uri="{FF2B5EF4-FFF2-40B4-BE49-F238E27FC236}">
                    <a16:creationId xmlns:a16="http://schemas.microsoft.com/office/drawing/2014/main" id="{89530186-5FC5-4993-BD1A-C01C835E60F3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A595F54F-9BE6-4222-A74B-4E6307A058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" name="Freeform 19">
                <a:extLst>
                  <a:ext uri="{FF2B5EF4-FFF2-40B4-BE49-F238E27FC236}">
                    <a16:creationId xmlns:a16="http://schemas.microsoft.com/office/drawing/2014/main" id="{E05E0F69-006D-4970-A3BD-D9E7EEE58B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7ED2FB54-4D89-4B02-9527-567DC1B11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4D19C8E3-A995-4BE3-94CB-D9487D0A34A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" name="Freeform 22">
                <a:extLst>
                  <a:ext uri="{FF2B5EF4-FFF2-40B4-BE49-F238E27FC236}">
                    <a16:creationId xmlns:a16="http://schemas.microsoft.com/office/drawing/2014/main" id="{DBF51B44-45DD-434E-B0DC-E617CB5F8F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03CBEE6E-CCDC-476A-A321-A2FA6C39C6A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8F9AFE3B-EC97-4AF9-A3A2-CD1C42C6BAA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C64F642A-F9A3-4467-A5CE-56C54AFD2A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3A62BB57-8261-453A-A130-85AAC39E2A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7" name="Oval 27">
                <a:extLst>
                  <a:ext uri="{FF2B5EF4-FFF2-40B4-BE49-F238E27FC236}">
                    <a16:creationId xmlns:a16="http://schemas.microsoft.com/office/drawing/2014/main" id="{F669C268-8E0D-4375-A2E0-9EED215BCD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D358861A-2726-4D53-9FC8-A85E1CFE9E5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5ACCA1B5-EC76-4CD4-9B7E-57AB587AD78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FEBDC1CF-5941-4E76-B20D-7DB221A9527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AD85699-CB2D-48CB-899E-C8626BE0C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18" y="0"/>
            <a:ext cx="12159164" cy="685800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8" name="Zástupný symbol pro obsah 3">
            <a:extLst>
              <a:ext uri="{FF2B5EF4-FFF2-40B4-BE49-F238E27FC236}">
                <a16:creationId xmlns:a16="http://schemas.microsoft.com/office/drawing/2014/main" id="{E2E2090D-F06D-41D2-A08F-B5ABA22F01B2}"/>
              </a:ext>
            </a:extLst>
          </p:cNvPr>
          <p:cNvSpPr txBox="1">
            <a:spLocks/>
          </p:cNvSpPr>
          <p:nvPr/>
        </p:nvSpPr>
        <p:spPr>
          <a:xfrm>
            <a:off x="1420799" y="1487495"/>
            <a:ext cx="9975863" cy="426992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Comenia Sans" panose="02000503080000020004" pitchFamily="50" charset="0"/>
              <a:buNone/>
            </a:pPr>
            <a:r>
              <a:rPr lang="en-US" sz="2400" dirty="0"/>
              <a:t>UHK proves its high standard by passing strict criteria of prestigious international rankings such as QS or THE, it has also successfully qualified in a ranking devoted to sustainability and ecology – the UI Green Metric.</a:t>
            </a:r>
          </a:p>
          <a:p>
            <a:endParaRPr lang="en-US" dirty="0"/>
          </a:p>
        </p:txBody>
      </p:sp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University of Hradec Králové</a:t>
            </a:r>
            <a:endParaRPr lang="cs-CZ" dirty="0"/>
          </a:p>
        </p:txBody>
      </p:sp>
      <p:graphicFrame>
        <p:nvGraphicFramePr>
          <p:cNvPr id="30" name="Tabulka 29">
            <a:extLst>
              <a:ext uri="{FF2B5EF4-FFF2-40B4-BE49-F238E27FC236}">
                <a16:creationId xmlns:a16="http://schemas.microsoft.com/office/drawing/2014/main" id="{FB436B24-BD5C-48F0-99A1-560E93F0E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964684"/>
              </p:ext>
            </p:extLst>
          </p:nvPr>
        </p:nvGraphicFramePr>
        <p:xfrm>
          <a:off x="1420799" y="2986800"/>
          <a:ext cx="6178875" cy="35736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821747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2357128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</a:tblGrid>
              <a:tr h="28745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</a:rPr>
                        <a:t>UHK qualifying</a:t>
                      </a:r>
                      <a:r>
                        <a:rPr lang="en-US" sz="1400" u="none" strike="noStrike" baseline="0" noProof="0" dirty="0">
                          <a:effectLst/>
                        </a:rPr>
                        <a:t> in </a:t>
                      </a:r>
                      <a:r>
                        <a:rPr lang="en-US" sz="1400" u="none" strike="noStrike" noProof="0" dirty="0">
                          <a:effectLst/>
                        </a:rPr>
                        <a:t>20</a:t>
                      </a:r>
                      <a:r>
                        <a:rPr lang="cs-CZ" sz="1400" u="none" strike="noStrike" noProof="0" dirty="0">
                          <a:effectLst/>
                        </a:rPr>
                        <a:t>23-2024</a:t>
                      </a:r>
                      <a:r>
                        <a:rPr lang="en-US" sz="1400" u="none" strike="noStrike" noProof="0" dirty="0">
                          <a:effectLst/>
                        </a:rPr>
                        <a:t> rankings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noProof="0" dirty="0" err="1">
                          <a:effectLst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noProof="0" dirty="0" err="1">
                          <a:effectLst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42177102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</a:rPr>
                        <a:t>THE BY SUBJECT: </a:t>
                      </a:r>
                      <a:r>
                        <a:rPr lang="cs-CZ" sz="1400" u="none" strike="noStrike" dirty="0" err="1">
                          <a:effectLst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134920925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401–500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</a:rPr>
                        <a:t>THE Emerging Economies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401–500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431740687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</a:rPr>
                        <a:t>QS </a:t>
                      </a:r>
                      <a:r>
                        <a:rPr lang="cs-CZ" sz="1400" u="none" strike="noStrike">
                          <a:effectLst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398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28745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</a:rPr>
                        <a:t>486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0271" y="3756551"/>
            <a:ext cx="853235" cy="59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055" y="3753947"/>
            <a:ext cx="1337029" cy="5829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814062" y="3799420"/>
            <a:ext cx="1110389" cy="52882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F8FFB55-68D4-41F7-8FAC-305293D33606}"/>
              </a:ext>
            </a:extLst>
          </p:cNvPr>
          <p:cNvGrpSpPr/>
          <p:nvPr/>
        </p:nvGrpSpPr>
        <p:grpSpPr>
          <a:xfrm>
            <a:off x="378001" y="280800"/>
            <a:ext cx="3768551" cy="1135952"/>
            <a:chOff x="378001" y="280800"/>
            <a:chExt cx="3768551" cy="1135952"/>
          </a:xfrm>
        </p:grpSpPr>
        <p:pic>
          <p:nvPicPr>
            <p:cNvPr id="16" name="Graphic 24">
              <a:extLst>
                <a:ext uri="{FF2B5EF4-FFF2-40B4-BE49-F238E27FC236}">
                  <a16:creationId xmlns:a16="http://schemas.microsoft.com/office/drawing/2014/main" id="{38DE44CE-06E5-4ED9-ADFB-26ADF8F1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78001" y="280800"/>
              <a:ext cx="1932827" cy="1135952"/>
            </a:xfrm>
            <a:prstGeom prst="rect">
              <a:avLst/>
            </a:prstGeom>
          </p:spPr>
        </p:pic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4FF47122-4AEF-48E2-9B0D-80B860D1A1F9}"/>
                </a:ext>
              </a:extLst>
            </p:cNvPr>
            <p:cNvCxnSpPr/>
            <p:nvPr/>
          </p:nvCxnSpPr>
          <p:spPr>
            <a:xfrm>
              <a:off x="2562225" y="535781"/>
              <a:ext cx="0" cy="62512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4">
              <a:extLst>
                <a:ext uri="{FF2B5EF4-FFF2-40B4-BE49-F238E27FC236}">
                  <a16:creationId xmlns:a16="http://schemas.microsoft.com/office/drawing/2014/main" id="{8E29A810-5C12-435F-BF73-F1B722C63C6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14664" y="465138"/>
              <a:ext cx="1131888" cy="766763"/>
              <a:chOff x="1899" y="293"/>
              <a:chExt cx="713" cy="483"/>
            </a:xfrm>
            <a:solidFill>
              <a:schemeClr val="tx1"/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DEA3149B-7271-45FC-BA85-E0193AC16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99" y="732"/>
                <a:ext cx="24" cy="44"/>
              </a:xfrm>
              <a:custGeom>
                <a:avLst/>
                <a:gdLst>
                  <a:gd name="T0" fmla="*/ 3 w 24"/>
                  <a:gd name="T1" fmla="*/ 24 h 44"/>
                  <a:gd name="T2" fmla="*/ 3 w 24"/>
                  <a:gd name="T3" fmla="*/ 44 h 44"/>
                  <a:gd name="T4" fmla="*/ 0 w 24"/>
                  <a:gd name="T5" fmla="*/ 44 h 44"/>
                  <a:gd name="T6" fmla="*/ 0 w 24"/>
                  <a:gd name="T7" fmla="*/ 0 h 44"/>
                  <a:gd name="T8" fmla="*/ 3 w 24"/>
                  <a:gd name="T9" fmla="*/ 0 h 44"/>
                  <a:gd name="T10" fmla="*/ 3 w 24"/>
                  <a:gd name="T11" fmla="*/ 21 h 44"/>
                  <a:gd name="T12" fmla="*/ 21 w 24"/>
                  <a:gd name="T13" fmla="*/ 21 h 44"/>
                  <a:gd name="T14" fmla="*/ 21 w 24"/>
                  <a:gd name="T15" fmla="*/ 0 h 44"/>
                  <a:gd name="T16" fmla="*/ 24 w 24"/>
                  <a:gd name="T17" fmla="*/ 0 h 44"/>
                  <a:gd name="T18" fmla="*/ 24 w 24"/>
                  <a:gd name="T19" fmla="*/ 44 h 44"/>
                  <a:gd name="T20" fmla="*/ 21 w 24"/>
                  <a:gd name="T21" fmla="*/ 44 h 44"/>
                  <a:gd name="T22" fmla="*/ 21 w 24"/>
                  <a:gd name="T23" fmla="*/ 24 h 44"/>
                  <a:gd name="T24" fmla="*/ 3 w 24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44">
                    <a:moveTo>
                      <a:pt x="3" y="24"/>
                    </a:move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21"/>
                    </a:lnTo>
                    <a:lnTo>
                      <a:pt x="21" y="21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4" y="44"/>
                    </a:lnTo>
                    <a:lnTo>
                      <a:pt x="21" y="44"/>
                    </a:lnTo>
                    <a:lnTo>
                      <a:pt x="21" y="24"/>
                    </a:lnTo>
                    <a:lnTo>
                      <a:pt x="3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8C4B9EA8-6F9E-4295-B60A-A2B5FB807AB0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1931" y="732"/>
                <a:ext cx="24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6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6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842865A5-1E66-4A67-8D3C-56FC1CD1EC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976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D2F4F04E-0103-43C3-9C91-A48118ACEA3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2" y="732"/>
                <a:ext cx="30" cy="44"/>
              </a:xfrm>
              <a:custGeom>
                <a:avLst/>
                <a:gdLst>
                  <a:gd name="T0" fmla="*/ 0 w 30"/>
                  <a:gd name="T1" fmla="*/ 44 h 44"/>
                  <a:gd name="T2" fmla="*/ 14 w 30"/>
                  <a:gd name="T3" fmla="*/ 19 h 44"/>
                  <a:gd name="T4" fmla="*/ 3 w 30"/>
                  <a:gd name="T5" fmla="*/ 0 h 44"/>
                  <a:gd name="T6" fmla="*/ 5 w 30"/>
                  <a:gd name="T7" fmla="*/ 0 h 44"/>
                  <a:gd name="T8" fmla="*/ 15 w 30"/>
                  <a:gd name="T9" fmla="*/ 17 h 44"/>
                  <a:gd name="T10" fmla="*/ 25 w 30"/>
                  <a:gd name="T11" fmla="*/ 0 h 44"/>
                  <a:gd name="T12" fmla="*/ 28 w 30"/>
                  <a:gd name="T13" fmla="*/ 0 h 44"/>
                  <a:gd name="T14" fmla="*/ 17 w 30"/>
                  <a:gd name="T15" fmla="*/ 19 h 44"/>
                  <a:gd name="T16" fmla="*/ 30 w 30"/>
                  <a:gd name="T17" fmla="*/ 44 h 44"/>
                  <a:gd name="T18" fmla="*/ 28 w 30"/>
                  <a:gd name="T19" fmla="*/ 44 h 44"/>
                  <a:gd name="T20" fmla="*/ 15 w 30"/>
                  <a:gd name="T21" fmla="*/ 22 h 44"/>
                  <a:gd name="T22" fmla="*/ 3 w 30"/>
                  <a:gd name="T23" fmla="*/ 44 h 44"/>
                  <a:gd name="T24" fmla="*/ 0 w 30"/>
                  <a:gd name="T2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44">
                    <a:moveTo>
                      <a:pt x="0" y="44"/>
                    </a:moveTo>
                    <a:lnTo>
                      <a:pt x="14" y="19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15" y="17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17" y="19"/>
                    </a:lnTo>
                    <a:lnTo>
                      <a:pt x="30" y="44"/>
                    </a:lnTo>
                    <a:lnTo>
                      <a:pt x="28" y="44"/>
                    </a:lnTo>
                    <a:lnTo>
                      <a:pt x="15" y="22"/>
                    </a:lnTo>
                    <a:lnTo>
                      <a:pt x="3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56F430AC-086E-43FD-88C8-7B9EC2A7A8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32" y="731"/>
                <a:ext cx="38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2 w 72"/>
                  <a:gd name="T7" fmla="*/ 73 h 86"/>
                  <a:gd name="T8" fmla="*/ 0 w 72"/>
                  <a:gd name="T9" fmla="*/ 43 h 86"/>
                  <a:gd name="T10" fmla="*/ 12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3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2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2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3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2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8" y="23"/>
                      <a:pt x="5" y="32"/>
                      <a:pt x="5" y="43"/>
                    </a:cubicBezTo>
                    <a:cubicBezTo>
                      <a:pt x="5" y="53"/>
                      <a:pt x="8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2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CE95843-E4CF-4F68-B406-DA6AFE8B16A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7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36CF1AA0-6D0F-43E2-BAFD-1D6033C8991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05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9C7FEF4C-ABD5-4915-B3F5-3FA578D4ABD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0" y="732"/>
                <a:ext cx="20" cy="44"/>
              </a:xfrm>
              <a:custGeom>
                <a:avLst/>
                <a:gdLst>
                  <a:gd name="T0" fmla="*/ 0 w 20"/>
                  <a:gd name="T1" fmla="*/ 44 h 44"/>
                  <a:gd name="T2" fmla="*/ 0 w 20"/>
                  <a:gd name="T3" fmla="*/ 0 h 44"/>
                  <a:gd name="T4" fmla="*/ 3 w 20"/>
                  <a:gd name="T5" fmla="*/ 0 h 44"/>
                  <a:gd name="T6" fmla="*/ 3 w 20"/>
                  <a:gd name="T7" fmla="*/ 41 h 44"/>
                  <a:gd name="T8" fmla="*/ 20 w 20"/>
                  <a:gd name="T9" fmla="*/ 41 h 44"/>
                  <a:gd name="T10" fmla="*/ 20 w 20"/>
                  <a:gd name="T11" fmla="*/ 44 h 44"/>
                  <a:gd name="T12" fmla="*/ 0 w 20"/>
                  <a:gd name="T1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44">
                    <a:moveTo>
                      <a:pt x="0" y="44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41"/>
                    </a:lnTo>
                    <a:lnTo>
                      <a:pt x="20" y="41"/>
                    </a:lnTo>
                    <a:lnTo>
                      <a:pt x="20" y="44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063735B8-7354-4CFF-9CAB-4C2DF2C122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55" y="732"/>
                <a:ext cx="21" cy="44"/>
              </a:xfrm>
              <a:custGeom>
                <a:avLst/>
                <a:gdLst>
                  <a:gd name="T0" fmla="*/ 21 w 21"/>
                  <a:gd name="T1" fmla="*/ 0 h 44"/>
                  <a:gd name="T2" fmla="*/ 21 w 21"/>
                  <a:gd name="T3" fmla="*/ 2 h 44"/>
                  <a:gd name="T4" fmla="*/ 2 w 21"/>
                  <a:gd name="T5" fmla="*/ 2 h 44"/>
                  <a:gd name="T6" fmla="*/ 2 w 21"/>
                  <a:gd name="T7" fmla="*/ 20 h 44"/>
                  <a:gd name="T8" fmla="*/ 21 w 21"/>
                  <a:gd name="T9" fmla="*/ 20 h 44"/>
                  <a:gd name="T10" fmla="*/ 21 w 21"/>
                  <a:gd name="T11" fmla="*/ 23 h 44"/>
                  <a:gd name="T12" fmla="*/ 2 w 21"/>
                  <a:gd name="T13" fmla="*/ 23 h 44"/>
                  <a:gd name="T14" fmla="*/ 2 w 21"/>
                  <a:gd name="T15" fmla="*/ 41 h 44"/>
                  <a:gd name="T16" fmla="*/ 21 w 21"/>
                  <a:gd name="T17" fmla="*/ 41 h 44"/>
                  <a:gd name="T18" fmla="*/ 21 w 21"/>
                  <a:gd name="T19" fmla="*/ 44 h 44"/>
                  <a:gd name="T20" fmla="*/ 0 w 21"/>
                  <a:gd name="T21" fmla="*/ 44 h 44"/>
                  <a:gd name="T22" fmla="*/ 0 w 21"/>
                  <a:gd name="T23" fmla="*/ 0 h 44"/>
                  <a:gd name="T24" fmla="*/ 21 w 21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44">
                    <a:moveTo>
                      <a:pt x="21" y="0"/>
                    </a:moveTo>
                    <a:lnTo>
                      <a:pt x="21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1" y="41"/>
                    </a:lnTo>
                    <a:lnTo>
                      <a:pt x="21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3A7E5000-C5BB-4BC8-AAF1-20FDC633A94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84" y="732"/>
                <a:ext cx="27" cy="44"/>
              </a:xfrm>
              <a:custGeom>
                <a:avLst/>
                <a:gdLst>
                  <a:gd name="T0" fmla="*/ 0 w 27"/>
                  <a:gd name="T1" fmla="*/ 0 h 44"/>
                  <a:gd name="T2" fmla="*/ 2 w 27"/>
                  <a:gd name="T3" fmla="*/ 0 h 44"/>
                  <a:gd name="T4" fmla="*/ 25 w 27"/>
                  <a:gd name="T5" fmla="*/ 38 h 44"/>
                  <a:gd name="T6" fmla="*/ 25 w 27"/>
                  <a:gd name="T7" fmla="*/ 0 h 44"/>
                  <a:gd name="T8" fmla="*/ 27 w 27"/>
                  <a:gd name="T9" fmla="*/ 0 h 44"/>
                  <a:gd name="T10" fmla="*/ 27 w 27"/>
                  <a:gd name="T11" fmla="*/ 44 h 44"/>
                  <a:gd name="T12" fmla="*/ 25 w 27"/>
                  <a:gd name="T13" fmla="*/ 44 h 44"/>
                  <a:gd name="T14" fmla="*/ 2 w 27"/>
                  <a:gd name="T15" fmla="*/ 4 h 44"/>
                  <a:gd name="T16" fmla="*/ 2 w 27"/>
                  <a:gd name="T17" fmla="*/ 44 h 44"/>
                  <a:gd name="T18" fmla="*/ 0 w 27"/>
                  <a:gd name="T19" fmla="*/ 44 h 44"/>
                  <a:gd name="T20" fmla="*/ 0 w 27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" h="44">
                    <a:moveTo>
                      <a:pt x="0" y="0"/>
                    </a:moveTo>
                    <a:lnTo>
                      <a:pt x="2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27" y="44"/>
                    </a:lnTo>
                    <a:lnTo>
                      <a:pt x="25" y="44"/>
                    </a:lnTo>
                    <a:lnTo>
                      <a:pt x="2" y="4"/>
                    </a:ln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2A4AB86F-7E3A-458A-BB43-B324A19A91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18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3" y="5"/>
                      <a:pt x="24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4" y="77"/>
                      <a:pt x="33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BFDD3A5C-C588-452C-80B2-938977DF40C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260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3" name="Rectangle 17">
                <a:extLst>
                  <a:ext uri="{FF2B5EF4-FFF2-40B4-BE49-F238E27FC236}">
                    <a16:creationId xmlns:a16="http://schemas.microsoft.com/office/drawing/2014/main" id="{50A2453A-1447-44CB-91C1-BE7B255A4CE7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303" y="732"/>
                <a:ext cx="2" cy="4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0C8DB3B6-BCA3-43BB-BAFC-E0537E7E668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7" y="732"/>
                <a:ext cx="28" cy="44"/>
              </a:xfrm>
              <a:custGeom>
                <a:avLst/>
                <a:gdLst>
                  <a:gd name="T0" fmla="*/ 0 w 28"/>
                  <a:gd name="T1" fmla="*/ 0 h 44"/>
                  <a:gd name="T2" fmla="*/ 3 w 28"/>
                  <a:gd name="T3" fmla="*/ 0 h 44"/>
                  <a:gd name="T4" fmla="*/ 25 w 28"/>
                  <a:gd name="T5" fmla="*/ 38 h 44"/>
                  <a:gd name="T6" fmla="*/ 25 w 28"/>
                  <a:gd name="T7" fmla="*/ 0 h 44"/>
                  <a:gd name="T8" fmla="*/ 28 w 28"/>
                  <a:gd name="T9" fmla="*/ 0 h 44"/>
                  <a:gd name="T10" fmla="*/ 28 w 28"/>
                  <a:gd name="T11" fmla="*/ 44 h 44"/>
                  <a:gd name="T12" fmla="*/ 25 w 28"/>
                  <a:gd name="T13" fmla="*/ 44 h 44"/>
                  <a:gd name="T14" fmla="*/ 3 w 28"/>
                  <a:gd name="T15" fmla="*/ 4 h 44"/>
                  <a:gd name="T16" fmla="*/ 3 w 28"/>
                  <a:gd name="T17" fmla="*/ 44 h 44"/>
                  <a:gd name="T18" fmla="*/ 0 w 28"/>
                  <a:gd name="T19" fmla="*/ 44 h 44"/>
                  <a:gd name="T20" fmla="*/ 0 w 28"/>
                  <a:gd name="T2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44">
                    <a:moveTo>
                      <a:pt x="0" y="0"/>
                    </a:moveTo>
                    <a:lnTo>
                      <a:pt x="3" y="0"/>
                    </a:lnTo>
                    <a:lnTo>
                      <a:pt x="25" y="38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28" y="44"/>
                    </a:lnTo>
                    <a:lnTo>
                      <a:pt x="25" y="44"/>
                    </a:lnTo>
                    <a:lnTo>
                      <a:pt x="3" y="4"/>
                    </a:lnTo>
                    <a:lnTo>
                      <a:pt x="3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8935DABE-5F4A-430B-8B88-D1659FB8BBC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368" y="732"/>
                <a:ext cx="25" cy="44"/>
              </a:xfrm>
              <a:custGeom>
                <a:avLst/>
                <a:gdLst>
                  <a:gd name="T0" fmla="*/ 21 w 47"/>
                  <a:gd name="T1" fmla="*/ 54 h 84"/>
                  <a:gd name="T2" fmla="*/ 19 w 47"/>
                  <a:gd name="T3" fmla="*/ 54 h 84"/>
                  <a:gd name="T4" fmla="*/ 5 w 47"/>
                  <a:gd name="T5" fmla="*/ 54 h 84"/>
                  <a:gd name="T6" fmla="*/ 5 w 47"/>
                  <a:gd name="T7" fmla="*/ 84 h 84"/>
                  <a:gd name="T8" fmla="*/ 0 w 47"/>
                  <a:gd name="T9" fmla="*/ 84 h 84"/>
                  <a:gd name="T10" fmla="*/ 0 w 47"/>
                  <a:gd name="T11" fmla="*/ 0 h 84"/>
                  <a:gd name="T12" fmla="*/ 22 w 47"/>
                  <a:gd name="T13" fmla="*/ 0 h 84"/>
                  <a:gd name="T14" fmla="*/ 39 w 47"/>
                  <a:gd name="T15" fmla="*/ 8 h 84"/>
                  <a:gd name="T16" fmla="*/ 47 w 47"/>
                  <a:gd name="T17" fmla="*/ 27 h 84"/>
                  <a:gd name="T18" fmla="*/ 39 w 47"/>
                  <a:gd name="T19" fmla="*/ 46 h 84"/>
                  <a:gd name="T20" fmla="*/ 26 w 47"/>
                  <a:gd name="T21" fmla="*/ 54 h 84"/>
                  <a:gd name="T22" fmla="*/ 45 w 47"/>
                  <a:gd name="T23" fmla="*/ 84 h 84"/>
                  <a:gd name="T24" fmla="*/ 39 w 47"/>
                  <a:gd name="T25" fmla="*/ 84 h 84"/>
                  <a:gd name="T26" fmla="*/ 21 w 47"/>
                  <a:gd name="T27" fmla="*/ 54 h 84"/>
                  <a:gd name="T28" fmla="*/ 5 w 47"/>
                  <a:gd name="T29" fmla="*/ 5 h 84"/>
                  <a:gd name="T30" fmla="*/ 5 w 47"/>
                  <a:gd name="T31" fmla="*/ 50 h 84"/>
                  <a:gd name="T32" fmla="*/ 19 w 47"/>
                  <a:gd name="T33" fmla="*/ 50 h 84"/>
                  <a:gd name="T34" fmla="*/ 35 w 47"/>
                  <a:gd name="T35" fmla="*/ 43 h 84"/>
                  <a:gd name="T36" fmla="*/ 42 w 47"/>
                  <a:gd name="T37" fmla="*/ 27 h 84"/>
                  <a:gd name="T38" fmla="*/ 35 w 47"/>
                  <a:gd name="T39" fmla="*/ 11 h 84"/>
                  <a:gd name="T40" fmla="*/ 19 w 47"/>
                  <a:gd name="T41" fmla="*/ 5 h 84"/>
                  <a:gd name="T42" fmla="*/ 5 w 47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" h="84">
                    <a:moveTo>
                      <a:pt x="21" y="54"/>
                    </a:moveTo>
                    <a:cubicBezTo>
                      <a:pt x="20" y="54"/>
                      <a:pt x="20" y="54"/>
                      <a:pt x="19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9" y="1"/>
                      <a:pt x="34" y="3"/>
                      <a:pt x="39" y="8"/>
                    </a:cubicBezTo>
                    <a:cubicBezTo>
                      <a:pt x="44" y="13"/>
                      <a:pt x="47" y="20"/>
                      <a:pt x="47" y="27"/>
                    </a:cubicBezTo>
                    <a:cubicBezTo>
                      <a:pt x="47" y="35"/>
                      <a:pt x="44" y="41"/>
                      <a:pt x="39" y="46"/>
                    </a:cubicBezTo>
                    <a:cubicBezTo>
                      <a:pt x="35" y="50"/>
                      <a:pt x="31" y="53"/>
                      <a:pt x="26" y="54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1" y="54"/>
                    </a:lnTo>
                    <a:close/>
                    <a:moveTo>
                      <a:pt x="5" y="5"/>
                    </a:moveTo>
                    <a:cubicBezTo>
                      <a:pt x="5" y="50"/>
                      <a:pt x="5" y="50"/>
                      <a:pt x="5" y="50"/>
                    </a:cubicBezTo>
                    <a:cubicBezTo>
                      <a:pt x="19" y="50"/>
                      <a:pt x="19" y="50"/>
                      <a:pt x="19" y="50"/>
                    </a:cubicBezTo>
                    <a:cubicBezTo>
                      <a:pt x="25" y="50"/>
                      <a:pt x="31" y="48"/>
                      <a:pt x="35" y="43"/>
                    </a:cubicBezTo>
                    <a:cubicBezTo>
                      <a:pt x="40" y="39"/>
                      <a:pt x="42" y="33"/>
                      <a:pt x="42" y="27"/>
                    </a:cubicBezTo>
                    <a:cubicBezTo>
                      <a:pt x="42" y="21"/>
                      <a:pt x="40" y="16"/>
                      <a:pt x="35" y="11"/>
                    </a:cubicBezTo>
                    <a:cubicBezTo>
                      <a:pt x="31" y="7"/>
                      <a:pt x="25" y="5"/>
                      <a:pt x="19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99C5ADBD-661B-4586-9D50-5B120B23CC8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98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2 w 22"/>
                  <a:gd name="T5" fmla="*/ 2 h 44"/>
                  <a:gd name="T6" fmla="*/ 2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2 w 22"/>
                  <a:gd name="T13" fmla="*/ 23 h 44"/>
                  <a:gd name="T14" fmla="*/ 2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2" y="2"/>
                    </a:lnTo>
                    <a:lnTo>
                      <a:pt x="2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2" y="23"/>
                    </a:lnTo>
                    <a:lnTo>
                      <a:pt x="2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7A90DB5D-7DB3-4813-9FAC-E484A07491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23" y="731"/>
                <a:ext cx="26" cy="45"/>
              </a:xfrm>
              <a:custGeom>
                <a:avLst/>
                <a:gdLst>
                  <a:gd name="T0" fmla="*/ 26 w 49"/>
                  <a:gd name="T1" fmla="*/ 38 h 86"/>
                  <a:gd name="T2" fmla="*/ 12 w 49"/>
                  <a:gd name="T3" fmla="*/ 30 h 86"/>
                  <a:gd name="T4" fmla="*/ 7 w 49"/>
                  <a:gd name="T5" fmla="*/ 17 h 86"/>
                  <a:gd name="T6" fmla="*/ 12 w 49"/>
                  <a:gd name="T7" fmla="*/ 5 h 86"/>
                  <a:gd name="T8" fmla="*/ 25 w 49"/>
                  <a:gd name="T9" fmla="*/ 0 h 86"/>
                  <a:gd name="T10" fmla="*/ 37 w 49"/>
                  <a:gd name="T11" fmla="*/ 5 h 86"/>
                  <a:gd name="T12" fmla="*/ 41 w 49"/>
                  <a:gd name="T13" fmla="*/ 11 h 86"/>
                  <a:gd name="T14" fmla="*/ 37 w 49"/>
                  <a:gd name="T15" fmla="*/ 13 h 86"/>
                  <a:gd name="T16" fmla="*/ 34 w 49"/>
                  <a:gd name="T17" fmla="*/ 8 h 86"/>
                  <a:gd name="T18" fmla="*/ 25 w 49"/>
                  <a:gd name="T19" fmla="*/ 4 h 86"/>
                  <a:gd name="T20" fmla="*/ 15 w 49"/>
                  <a:gd name="T21" fmla="*/ 8 h 86"/>
                  <a:gd name="T22" fmla="*/ 12 w 49"/>
                  <a:gd name="T23" fmla="*/ 17 h 86"/>
                  <a:gd name="T24" fmla="*/ 15 w 49"/>
                  <a:gd name="T25" fmla="*/ 27 h 86"/>
                  <a:gd name="T26" fmla="*/ 25 w 49"/>
                  <a:gd name="T27" fmla="*/ 33 h 86"/>
                  <a:gd name="T28" fmla="*/ 42 w 49"/>
                  <a:gd name="T29" fmla="*/ 43 h 86"/>
                  <a:gd name="T30" fmla="*/ 49 w 49"/>
                  <a:gd name="T31" fmla="*/ 61 h 86"/>
                  <a:gd name="T32" fmla="*/ 42 w 49"/>
                  <a:gd name="T33" fmla="*/ 78 h 86"/>
                  <a:gd name="T34" fmla="*/ 25 w 49"/>
                  <a:gd name="T35" fmla="*/ 86 h 86"/>
                  <a:gd name="T36" fmla="*/ 7 w 49"/>
                  <a:gd name="T37" fmla="*/ 78 h 86"/>
                  <a:gd name="T38" fmla="*/ 0 w 49"/>
                  <a:gd name="T39" fmla="*/ 65 h 86"/>
                  <a:gd name="T40" fmla="*/ 5 w 49"/>
                  <a:gd name="T41" fmla="*/ 63 h 86"/>
                  <a:gd name="T42" fmla="*/ 10 w 49"/>
                  <a:gd name="T43" fmla="*/ 75 h 86"/>
                  <a:gd name="T44" fmla="*/ 25 w 49"/>
                  <a:gd name="T45" fmla="*/ 81 h 86"/>
                  <a:gd name="T46" fmla="*/ 39 w 49"/>
                  <a:gd name="T47" fmla="*/ 75 h 86"/>
                  <a:gd name="T48" fmla="*/ 45 w 49"/>
                  <a:gd name="T49" fmla="*/ 61 h 86"/>
                  <a:gd name="T50" fmla="*/ 39 w 49"/>
                  <a:gd name="T51" fmla="*/ 46 h 86"/>
                  <a:gd name="T52" fmla="*/ 26 w 49"/>
                  <a:gd name="T53" fmla="*/ 3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9" h="86">
                    <a:moveTo>
                      <a:pt x="26" y="38"/>
                    </a:moveTo>
                    <a:cubicBezTo>
                      <a:pt x="20" y="36"/>
                      <a:pt x="16" y="33"/>
                      <a:pt x="12" y="30"/>
                    </a:cubicBezTo>
                    <a:cubicBezTo>
                      <a:pt x="9" y="27"/>
                      <a:pt x="7" y="22"/>
                      <a:pt x="7" y="17"/>
                    </a:cubicBezTo>
                    <a:cubicBezTo>
                      <a:pt x="7" y="13"/>
                      <a:pt x="9" y="8"/>
                      <a:pt x="12" y="5"/>
                    </a:cubicBezTo>
                    <a:cubicBezTo>
                      <a:pt x="16" y="2"/>
                      <a:pt x="20" y="0"/>
                      <a:pt x="25" y="0"/>
                    </a:cubicBezTo>
                    <a:cubicBezTo>
                      <a:pt x="29" y="0"/>
                      <a:pt x="34" y="2"/>
                      <a:pt x="37" y="5"/>
                    </a:cubicBezTo>
                    <a:cubicBezTo>
                      <a:pt x="39" y="7"/>
                      <a:pt x="40" y="9"/>
                      <a:pt x="41" y="11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1"/>
                      <a:pt x="35" y="10"/>
                      <a:pt x="34" y="8"/>
                    </a:cubicBezTo>
                    <a:cubicBezTo>
                      <a:pt x="31" y="6"/>
                      <a:pt x="28" y="4"/>
                      <a:pt x="25" y="4"/>
                    </a:cubicBezTo>
                    <a:cubicBezTo>
                      <a:pt x="21" y="4"/>
                      <a:pt x="18" y="6"/>
                      <a:pt x="15" y="8"/>
                    </a:cubicBezTo>
                    <a:cubicBezTo>
                      <a:pt x="13" y="11"/>
                      <a:pt x="12" y="14"/>
                      <a:pt x="12" y="17"/>
                    </a:cubicBezTo>
                    <a:cubicBezTo>
                      <a:pt x="12" y="21"/>
                      <a:pt x="13" y="24"/>
                      <a:pt x="15" y="27"/>
                    </a:cubicBezTo>
                    <a:cubicBezTo>
                      <a:pt x="18" y="29"/>
                      <a:pt x="21" y="31"/>
                      <a:pt x="25" y="33"/>
                    </a:cubicBezTo>
                    <a:cubicBezTo>
                      <a:pt x="32" y="35"/>
                      <a:pt x="38" y="39"/>
                      <a:pt x="42" y="43"/>
                    </a:cubicBezTo>
                    <a:cubicBezTo>
                      <a:pt x="47" y="48"/>
                      <a:pt x="49" y="54"/>
                      <a:pt x="49" y="61"/>
                    </a:cubicBezTo>
                    <a:cubicBezTo>
                      <a:pt x="49" y="68"/>
                      <a:pt x="47" y="73"/>
                      <a:pt x="42" y="78"/>
                    </a:cubicBezTo>
                    <a:cubicBezTo>
                      <a:pt x="37" y="83"/>
                      <a:pt x="31" y="86"/>
                      <a:pt x="25" y="86"/>
                    </a:cubicBezTo>
                    <a:cubicBezTo>
                      <a:pt x="18" y="86"/>
                      <a:pt x="12" y="83"/>
                      <a:pt x="7" y="78"/>
                    </a:cubicBezTo>
                    <a:cubicBezTo>
                      <a:pt x="3" y="74"/>
                      <a:pt x="1" y="70"/>
                      <a:pt x="0" y="65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8"/>
                      <a:pt x="7" y="72"/>
                      <a:pt x="10" y="75"/>
                    </a:cubicBezTo>
                    <a:cubicBezTo>
                      <a:pt x="14" y="79"/>
                      <a:pt x="19" y="81"/>
                      <a:pt x="25" y="81"/>
                    </a:cubicBezTo>
                    <a:cubicBezTo>
                      <a:pt x="30" y="81"/>
                      <a:pt x="35" y="79"/>
                      <a:pt x="39" y="75"/>
                    </a:cubicBezTo>
                    <a:cubicBezTo>
                      <a:pt x="43" y="71"/>
                      <a:pt x="45" y="66"/>
                      <a:pt x="45" y="61"/>
                    </a:cubicBezTo>
                    <a:cubicBezTo>
                      <a:pt x="45" y="55"/>
                      <a:pt x="43" y="50"/>
                      <a:pt x="39" y="46"/>
                    </a:cubicBezTo>
                    <a:cubicBezTo>
                      <a:pt x="35" y="43"/>
                      <a:pt x="31" y="40"/>
                      <a:pt x="2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CE4EF93-4DE0-4454-B049-75A1D35885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455" y="732"/>
                <a:ext cx="22" cy="44"/>
              </a:xfrm>
              <a:custGeom>
                <a:avLst/>
                <a:gdLst>
                  <a:gd name="T0" fmla="*/ 22 w 22"/>
                  <a:gd name="T1" fmla="*/ 0 h 44"/>
                  <a:gd name="T2" fmla="*/ 22 w 22"/>
                  <a:gd name="T3" fmla="*/ 2 h 44"/>
                  <a:gd name="T4" fmla="*/ 3 w 22"/>
                  <a:gd name="T5" fmla="*/ 2 h 44"/>
                  <a:gd name="T6" fmla="*/ 3 w 22"/>
                  <a:gd name="T7" fmla="*/ 20 h 44"/>
                  <a:gd name="T8" fmla="*/ 22 w 22"/>
                  <a:gd name="T9" fmla="*/ 20 h 44"/>
                  <a:gd name="T10" fmla="*/ 22 w 22"/>
                  <a:gd name="T11" fmla="*/ 23 h 44"/>
                  <a:gd name="T12" fmla="*/ 3 w 22"/>
                  <a:gd name="T13" fmla="*/ 23 h 44"/>
                  <a:gd name="T14" fmla="*/ 3 w 22"/>
                  <a:gd name="T15" fmla="*/ 41 h 44"/>
                  <a:gd name="T16" fmla="*/ 22 w 22"/>
                  <a:gd name="T17" fmla="*/ 41 h 44"/>
                  <a:gd name="T18" fmla="*/ 22 w 22"/>
                  <a:gd name="T19" fmla="*/ 44 h 44"/>
                  <a:gd name="T20" fmla="*/ 0 w 22"/>
                  <a:gd name="T21" fmla="*/ 44 h 44"/>
                  <a:gd name="T22" fmla="*/ 0 w 22"/>
                  <a:gd name="T23" fmla="*/ 0 h 44"/>
                  <a:gd name="T24" fmla="*/ 22 w 22"/>
                  <a:gd name="T2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44">
                    <a:moveTo>
                      <a:pt x="22" y="0"/>
                    </a:moveTo>
                    <a:lnTo>
                      <a:pt x="22" y="2"/>
                    </a:lnTo>
                    <a:lnTo>
                      <a:pt x="3" y="2"/>
                    </a:lnTo>
                    <a:lnTo>
                      <a:pt x="3" y="20"/>
                    </a:lnTo>
                    <a:lnTo>
                      <a:pt x="22" y="20"/>
                    </a:lnTo>
                    <a:lnTo>
                      <a:pt x="22" y="23"/>
                    </a:lnTo>
                    <a:lnTo>
                      <a:pt x="3" y="23"/>
                    </a:lnTo>
                    <a:lnTo>
                      <a:pt x="3" y="41"/>
                    </a:lnTo>
                    <a:lnTo>
                      <a:pt x="22" y="41"/>
                    </a:lnTo>
                    <a:lnTo>
                      <a:pt x="2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9335BED6-BC35-45A4-8F48-9217EC937F7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481" y="731"/>
                <a:ext cx="32" cy="45"/>
              </a:xfrm>
              <a:custGeom>
                <a:avLst/>
                <a:gdLst>
                  <a:gd name="T0" fmla="*/ 24 w 32"/>
                  <a:gd name="T1" fmla="*/ 27 h 45"/>
                  <a:gd name="T2" fmla="*/ 8 w 32"/>
                  <a:gd name="T3" fmla="*/ 27 h 45"/>
                  <a:gd name="T4" fmla="*/ 2 w 32"/>
                  <a:gd name="T5" fmla="*/ 45 h 45"/>
                  <a:gd name="T6" fmla="*/ 0 w 32"/>
                  <a:gd name="T7" fmla="*/ 45 h 45"/>
                  <a:gd name="T8" fmla="*/ 16 w 32"/>
                  <a:gd name="T9" fmla="*/ 0 h 45"/>
                  <a:gd name="T10" fmla="*/ 32 w 32"/>
                  <a:gd name="T11" fmla="*/ 45 h 45"/>
                  <a:gd name="T12" fmla="*/ 29 w 32"/>
                  <a:gd name="T13" fmla="*/ 45 h 45"/>
                  <a:gd name="T14" fmla="*/ 24 w 32"/>
                  <a:gd name="T15" fmla="*/ 27 h 45"/>
                  <a:gd name="T16" fmla="*/ 22 w 32"/>
                  <a:gd name="T17" fmla="*/ 25 h 45"/>
                  <a:gd name="T18" fmla="*/ 16 w 32"/>
                  <a:gd name="T19" fmla="*/ 7 h 45"/>
                  <a:gd name="T20" fmla="*/ 9 w 32"/>
                  <a:gd name="T21" fmla="*/ 25 h 45"/>
                  <a:gd name="T22" fmla="*/ 22 w 32"/>
                  <a:gd name="T23" fmla="*/ 2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2" h="45">
                    <a:moveTo>
                      <a:pt x="24" y="27"/>
                    </a:moveTo>
                    <a:lnTo>
                      <a:pt x="8" y="27"/>
                    </a:lnTo>
                    <a:lnTo>
                      <a:pt x="2" y="45"/>
                    </a:lnTo>
                    <a:lnTo>
                      <a:pt x="0" y="45"/>
                    </a:lnTo>
                    <a:lnTo>
                      <a:pt x="16" y="0"/>
                    </a:lnTo>
                    <a:lnTo>
                      <a:pt x="32" y="45"/>
                    </a:lnTo>
                    <a:lnTo>
                      <a:pt x="29" y="45"/>
                    </a:lnTo>
                    <a:lnTo>
                      <a:pt x="24" y="27"/>
                    </a:lnTo>
                    <a:close/>
                    <a:moveTo>
                      <a:pt x="22" y="25"/>
                    </a:moveTo>
                    <a:lnTo>
                      <a:pt x="16" y="7"/>
                    </a:lnTo>
                    <a:lnTo>
                      <a:pt x="9" y="25"/>
                    </a:lnTo>
                    <a:lnTo>
                      <a:pt x="22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0" name="Freeform 24">
                <a:extLst>
                  <a:ext uri="{FF2B5EF4-FFF2-40B4-BE49-F238E27FC236}">
                    <a16:creationId xmlns:a16="http://schemas.microsoft.com/office/drawing/2014/main" id="{A160D6B5-1F23-4173-88C2-A671C3DE63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2518" y="732"/>
                <a:ext cx="24" cy="44"/>
              </a:xfrm>
              <a:custGeom>
                <a:avLst/>
                <a:gdLst>
                  <a:gd name="T0" fmla="*/ 20 w 46"/>
                  <a:gd name="T1" fmla="*/ 54 h 84"/>
                  <a:gd name="T2" fmla="*/ 18 w 46"/>
                  <a:gd name="T3" fmla="*/ 54 h 84"/>
                  <a:gd name="T4" fmla="*/ 4 w 46"/>
                  <a:gd name="T5" fmla="*/ 54 h 84"/>
                  <a:gd name="T6" fmla="*/ 4 w 46"/>
                  <a:gd name="T7" fmla="*/ 84 h 84"/>
                  <a:gd name="T8" fmla="*/ 0 w 46"/>
                  <a:gd name="T9" fmla="*/ 84 h 84"/>
                  <a:gd name="T10" fmla="*/ 0 w 46"/>
                  <a:gd name="T11" fmla="*/ 0 h 84"/>
                  <a:gd name="T12" fmla="*/ 22 w 46"/>
                  <a:gd name="T13" fmla="*/ 0 h 84"/>
                  <a:gd name="T14" fmla="*/ 38 w 46"/>
                  <a:gd name="T15" fmla="*/ 8 h 84"/>
                  <a:gd name="T16" fmla="*/ 46 w 46"/>
                  <a:gd name="T17" fmla="*/ 27 h 84"/>
                  <a:gd name="T18" fmla="*/ 38 w 46"/>
                  <a:gd name="T19" fmla="*/ 46 h 84"/>
                  <a:gd name="T20" fmla="*/ 25 w 46"/>
                  <a:gd name="T21" fmla="*/ 54 h 84"/>
                  <a:gd name="T22" fmla="*/ 44 w 46"/>
                  <a:gd name="T23" fmla="*/ 84 h 84"/>
                  <a:gd name="T24" fmla="*/ 39 w 46"/>
                  <a:gd name="T25" fmla="*/ 84 h 84"/>
                  <a:gd name="T26" fmla="*/ 20 w 46"/>
                  <a:gd name="T27" fmla="*/ 54 h 84"/>
                  <a:gd name="T28" fmla="*/ 4 w 46"/>
                  <a:gd name="T29" fmla="*/ 5 h 84"/>
                  <a:gd name="T30" fmla="*/ 4 w 46"/>
                  <a:gd name="T31" fmla="*/ 50 h 84"/>
                  <a:gd name="T32" fmla="*/ 18 w 46"/>
                  <a:gd name="T33" fmla="*/ 50 h 84"/>
                  <a:gd name="T34" fmla="*/ 34 w 46"/>
                  <a:gd name="T35" fmla="*/ 43 h 84"/>
                  <a:gd name="T36" fmla="*/ 41 w 46"/>
                  <a:gd name="T37" fmla="*/ 27 h 84"/>
                  <a:gd name="T38" fmla="*/ 34 w 46"/>
                  <a:gd name="T39" fmla="*/ 11 h 84"/>
                  <a:gd name="T40" fmla="*/ 18 w 46"/>
                  <a:gd name="T41" fmla="*/ 5 h 84"/>
                  <a:gd name="T42" fmla="*/ 4 w 46"/>
                  <a:gd name="T4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6" h="84">
                    <a:moveTo>
                      <a:pt x="20" y="54"/>
                    </a:moveTo>
                    <a:cubicBezTo>
                      <a:pt x="19" y="54"/>
                      <a:pt x="19" y="54"/>
                      <a:pt x="18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8" y="1"/>
                      <a:pt x="33" y="3"/>
                      <a:pt x="38" y="8"/>
                    </a:cubicBezTo>
                    <a:cubicBezTo>
                      <a:pt x="43" y="13"/>
                      <a:pt x="46" y="20"/>
                      <a:pt x="46" y="27"/>
                    </a:cubicBezTo>
                    <a:cubicBezTo>
                      <a:pt x="46" y="35"/>
                      <a:pt x="43" y="41"/>
                      <a:pt x="38" y="46"/>
                    </a:cubicBezTo>
                    <a:cubicBezTo>
                      <a:pt x="34" y="50"/>
                      <a:pt x="30" y="53"/>
                      <a:pt x="25" y="5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39" y="84"/>
                      <a:pt x="39" y="84"/>
                      <a:pt x="39" y="84"/>
                    </a:cubicBezTo>
                    <a:lnTo>
                      <a:pt x="20" y="54"/>
                    </a:lnTo>
                    <a:close/>
                    <a:moveTo>
                      <a:pt x="4" y="5"/>
                    </a:moveTo>
                    <a:cubicBezTo>
                      <a:pt x="4" y="50"/>
                      <a:pt x="4" y="50"/>
                      <a:pt x="4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25" y="50"/>
                      <a:pt x="30" y="48"/>
                      <a:pt x="34" y="43"/>
                    </a:cubicBezTo>
                    <a:cubicBezTo>
                      <a:pt x="39" y="39"/>
                      <a:pt x="41" y="33"/>
                      <a:pt x="41" y="27"/>
                    </a:cubicBezTo>
                    <a:cubicBezTo>
                      <a:pt x="41" y="21"/>
                      <a:pt x="39" y="16"/>
                      <a:pt x="34" y="11"/>
                    </a:cubicBezTo>
                    <a:cubicBezTo>
                      <a:pt x="30" y="7"/>
                      <a:pt x="25" y="5"/>
                      <a:pt x="18" y="5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1" name="Freeform 25">
                <a:extLst>
                  <a:ext uri="{FF2B5EF4-FFF2-40B4-BE49-F238E27FC236}">
                    <a16:creationId xmlns:a16="http://schemas.microsoft.com/office/drawing/2014/main" id="{015DDB29-930C-4D15-AE26-7B0F0625629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46" y="731"/>
                <a:ext cx="37" cy="45"/>
              </a:xfrm>
              <a:custGeom>
                <a:avLst/>
                <a:gdLst>
                  <a:gd name="T0" fmla="*/ 68 w 72"/>
                  <a:gd name="T1" fmla="*/ 71 h 86"/>
                  <a:gd name="T2" fmla="*/ 72 w 72"/>
                  <a:gd name="T3" fmla="*/ 74 h 86"/>
                  <a:gd name="T4" fmla="*/ 43 w 72"/>
                  <a:gd name="T5" fmla="*/ 86 h 86"/>
                  <a:gd name="T6" fmla="*/ 13 w 72"/>
                  <a:gd name="T7" fmla="*/ 73 h 86"/>
                  <a:gd name="T8" fmla="*/ 0 w 72"/>
                  <a:gd name="T9" fmla="*/ 43 h 86"/>
                  <a:gd name="T10" fmla="*/ 13 w 72"/>
                  <a:gd name="T11" fmla="*/ 12 h 86"/>
                  <a:gd name="T12" fmla="*/ 43 w 72"/>
                  <a:gd name="T13" fmla="*/ 0 h 86"/>
                  <a:gd name="T14" fmla="*/ 72 w 72"/>
                  <a:gd name="T15" fmla="*/ 11 h 86"/>
                  <a:gd name="T16" fmla="*/ 68 w 72"/>
                  <a:gd name="T17" fmla="*/ 14 h 86"/>
                  <a:gd name="T18" fmla="*/ 43 w 72"/>
                  <a:gd name="T19" fmla="*/ 5 h 86"/>
                  <a:gd name="T20" fmla="*/ 16 w 72"/>
                  <a:gd name="T21" fmla="*/ 16 h 86"/>
                  <a:gd name="T22" fmla="*/ 5 w 72"/>
                  <a:gd name="T23" fmla="*/ 43 h 86"/>
                  <a:gd name="T24" fmla="*/ 16 w 72"/>
                  <a:gd name="T25" fmla="*/ 70 h 86"/>
                  <a:gd name="T26" fmla="*/ 43 w 72"/>
                  <a:gd name="T27" fmla="*/ 81 h 86"/>
                  <a:gd name="T28" fmla="*/ 68 w 72"/>
                  <a:gd name="T29" fmla="*/ 71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2" h="86">
                    <a:moveTo>
                      <a:pt x="68" y="71"/>
                    </a:moveTo>
                    <a:cubicBezTo>
                      <a:pt x="72" y="74"/>
                      <a:pt x="72" y="74"/>
                      <a:pt x="72" y="74"/>
                    </a:cubicBezTo>
                    <a:cubicBezTo>
                      <a:pt x="64" y="82"/>
                      <a:pt x="54" y="86"/>
                      <a:pt x="43" y="86"/>
                    </a:cubicBezTo>
                    <a:cubicBezTo>
                      <a:pt x="31" y="86"/>
                      <a:pt x="21" y="81"/>
                      <a:pt x="13" y="73"/>
                    </a:cubicBezTo>
                    <a:cubicBezTo>
                      <a:pt x="4" y="65"/>
                      <a:pt x="0" y="55"/>
                      <a:pt x="0" y="43"/>
                    </a:cubicBezTo>
                    <a:cubicBezTo>
                      <a:pt x="0" y="31"/>
                      <a:pt x="4" y="21"/>
                      <a:pt x="13" y="12"/>
                    </a:cubicBezTo>
                    <a:cubicBezTo>
                      <a:pt x="21" y="4"/>
                      <a:pt x="31" y="0"/>
                      <a:pt x="43" y="0"/>
                    </a:cubicBezTo>
                    <a:cubicBezTo>
                      <a:pt x="54" y="0"/>
                      <a:pt x="64" y="3"/>
                      <a:pt x="72" y="11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1" y="8"/>
                      <a:pt x="53" y="5"/>
                      <a:pt x="43" y="5"/>
                    </a:cubicBezTo>
                    <a:cubicBezTo>
                      <a:pt x="32" y="5"/>
                      <a:pt x="23" y="8"/>
                      <a:pt x="16" y="16"/>
                    </a:cubicBezTo>
                    <a:cubicBezTo>
                      <a:pt x="9" y="23"/>
                      <a:pt x="5" y="32"/>
                      <a:pt x="5" y="43"/>
                    </a:cubicBezTo>
                    <a:cubicBezTo>
                      <a:pt x="5" y="53"/>
                      <a:pt x="9" y="62"/>
                      <a:pt x="16" y="70"/>
                    </a:cubicBezTo>
                    <a:cubicBezTo>
                      <a:pt x="23" y="77"/>
                      <a:pt x="32" y="81"/>
                      <a:pt x="43" y="81"/>
                    </a:cubicBezTo>
                    <a:cubicBezTo>
                      <a:pt x="53" y="81"/>
                      <a:pt x="61" y="78"/>
                      <a:pt x="68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2" name="Freeform 26">
                <a:extLst>
                  <a:ext uri="{FF2B5EF4-FFF2-40B4-BE49-F238E27FC236}">
                    <a16:creationId xmlns:a16="http://schemas.microsoft.com/office/drawing/2014/main" id="{317193D2-3137-4B5F-AF42-683F2C02B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589" y="732"/>
                <a:ext cx="23" cy="44"/>
              </a:xfrm>
              <a:custGeom>
                <a:avLst/>
                <a:gdLst>
                  <a:gd name="T0" fmla="*/ 2 w 23"/>
                  <a:gd name="T1" fmla="*/ 24 h 44"/>
                  <a:gd name="T2" fmla="*/ 2 w 23"/>
                  <a:gd name="T3" fmla="*/ 44 h 44"/>
                  <a:gd name="T4" fmla="*/ 0 w 23"/>
                  <a:gd name="T5" fmla="*/ 44 h 44"/>
                  <a:gd name="T6" fmla="*/ 0 w 23"/>
                  <a:gd name="T7" fmla="*/ 0 h 44"/>
                  <a:gd name="T8" fmla="*/ 2 w 23"/>
                  <a:gd name="T9" fmla="*/ 0 h 44"/>
                  <a:gd name="T10" fmla="*/ 2 w 23"/>
                  <a:gd name="T11" fmla="*/ 21 h 44"/>
                  <a:gd name="T12" fmla="*/ 20 w 23"/>
                  <a:gd name="T13" fmla="*/ 21 h 44"/>
                  <a:gd name="T14" fmla="*/ 20 w 23"/>
                  <a:gd name="T15" fmla="*/ 0 h 44"/>
                  <a:gd name="T16" fmla="*/ 23 w 23"/>
                  <a:gd name="T17" fmla="*/ 0 h 44"/>
                  <a:gd name="T18" fmla="*/ 23 w 23"/>
                  <a:gd name="T19" fmla="*/ 44 h 44"/>
                  <a:gd name="T20" fmla="*/ 20 w 23"/>
                  <a:gd name="T21" fmla="*/ 44 h 44"/>
                  <a:gd name="T22" fmla="*/ 20 w 23"/>
                  <a:gd name="T23" fmla="*/ 24 h 44"/>
                  <a:gd name="T24" fmla="*/ 2 w 23"/>
                  <a:gd name="T25" fmla="*/ 2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" h="44">
                    <a:moveTo>
                      <a:pt x="2" y="24"/>
                    </a:moveTo>
                    <a:lnTo>
                      <a:pt x="2" y="44"/>
                    </a:lnTo>
                    <a:lnTo>
                      <a:pt x="0" y="4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1"/>
                    </a:lnTo>
                    <a:lnTo>
                      <a:pt x="20" y="2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3" y="44"/>
                    </a:lnTo>
                    <a:lnTo>
                      <a:pt x="20" y="44"/>
                    </a:lnTo>
                    <a:lnTo>
                      <a:pt x="20" y="24"/>
                    </a:lnTo>
                    <a:lnTo>
                      <a:pt x="2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3" name="Oval 27">
                <a:extLst>
                  <a:ext uri="{FF2B5EF4-FFF2-40B4-BE49-F238E27FC236}">
                    <a16:creationId xmlns:a16="http://schemas.microsoft.com/office/drawing/2014/main" id="{F440FAF1-6432-4603-A322-DE25524A9955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2265" y="367"/>
                <a:ext cx="85" cy="8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4" name="Freeform 28">
                <a:extLst>
                  <a:ext uri="{FF2B5EF4-FFF2-40B4-BE49-F238E27FC236}">
                    <a16:creationId xmlns:a16="http://schemas.microsoft.com/office/drawing/2014/main" id="{D6054141-74FD-44E8-8551-6BED6D7DD2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319" y="425"/>
                <a:ext cx="100" cy="205"/>
              </a:xfrm>
              <a:custGeom>
                <a:avLst/>
                <a:gdLst>
                  <a:gd name="T0" fmla="*/ 181 w 191"/>
                  <a:gd name="T1" fmla="*/ 0 h 394"/>
                  <a:gd name="T2" fmla="*/ 53 w 191"/>
                  <a:gd name="T3" fmla="*/ 52 h 394"/>
                  <a:gd name="T4" fmla="*/ 0 w 191"/>
                  <a:gd name="T5" fmla="*/ 178 h 394"/>
                  <a:gd name="T6" fmla="*/ 0 w 191"/>
                  <a:gd name="T7" fmla="*/ 394 h 394"/>
                  <a:gd name="T8" fmla="*/ 68 w 191"/>
                  <a:gd name="T9" fmla="*/ 370 h 394"/>
                  <a:gd name="T10" fmla="*/ 92 w 191"/>
                  <a:gd name="T11" fmla="*/ 313 h 394"/>
                  <a:gd name="T12" fmla="*/ 92 w 191"/>
                  <a:gd name="T13" fmla="*/ 178 h 394"/>
                  <a:gd name="T14" fmla="*/ 118 w 191"/>
                  <a:gd name="T15" fmla="*/ 114 h 394"/>
                  <a:gd name="T16" fmla="*/ 181 w 191"/>
                  <a:gd name="T17" fmla="*/ 88 h 394"/>
                  <a:gd name="T18" fmla="*/ 191 w 191"/>
                  <a:gd name="T19" fmla="*/ 88 h 394"/>
                  <a:gd name="T20" fmla="*/ 191 w 191"/>
                  <a:gd name="T21" fmla="*/ 0 h 394"/>
                  <a:gd name="T22" fmla="*/ 181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81" y="0"/>
                    </a:moveTo>
                    <a:cubicBezTo>
                      <a:pt x="131" y="0"/>
                      <a:pt x="89" y="17"/>
                      <a:pt x="53" y="52"/>
                    </a:cubicBezTo>
                    <a:cubicBezTo>
                      <a:pt x="18" y="87"/>
                      <a:pt x="0" y="129"/>
                      <a:pt x="0" y="178"/>
                    </a:cubicBezTo>
                    <a:cubicBezTo>
                      <a:pt x="0" y="394"/>
                      <a:pt x="0" y="394"/>
                      <a:pt x="0" y="394"/>
                    </a:cubicBezTo>
                    <a:cubicBezTo>
                      <a:pt x="29" y="394"/>
                      <a:pt x="52" y="386"/>
                      <a:pt x="68" y="370"/>
                    </a:cubicBezTo>
                    <a:cubicBezTo>
                      <a:pt x="84" y="354"/>
                      <a:pt x="92" y="335"/>
                      <a:pt x="92" y="313"/>
                    </a:cubicBezTo>
                    <a:cubicBezTo>
                      <a:pt x="92" y="178"/>
                      <a:pt x="92" y="178"/>
                      <a:pt x="92" y="178"/>
                    </a:cubicBezTo>
                    <a:cubicBezTo>
                      <a:pt x="92" y="153"/>
                      <a:pt x="100" y="132"/>
                      <a:pt x="118" y="114"/>
                    </a:cubicBezTo>
                    <a:cubicBezTo>
                      <a:pt x="135" y="97"/>
                      <a:pt x="156" y="88"/>
                      <a:pt x="181" y="88"/>
                    </a:cubicBez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0"/>
                      <a:pt x="191" y="0"/>
                      <a:pt x="191" y="0"/>
                    </a:cubicBezTo>
                    <a:lnTo>
                      <a:pt x="18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5" name="Freeform 29">
                <a:extLst>
                  <a:ext uri="{FF2B5EF4-FFF2-40B4-BE49-F238E27FC236}">
                    <a16:creationId xmlns:a16="http://schemas.microsoft.com/office/drawing/2014/main" id="{294FBEF2-A62D-4C6A-B467-9233ED57633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99" y="425"/>
                <a:ext cx="99" cy="205"/>
              </a:xfrm>
              <a:custGeom>
                <a:avLst/>
                <a:gdLst>
                  <a:gd name="T0" fmla="*/ 10 w 191"/>
                  <a:gd name="T1" fmla="*/ 0 h 394"/>
                  <a:gd name="T2" fmla="*/ 138 w 191"/>
                  <a:gd name="T3" fmla="*/ 52 h 394"/>
                  <a:gd name="T4" fmla="*/ 191 w 191"/>
                  <a:gd name="T5" fmla="*/ 178 h 394"/>
                  <a:gd name="T6" fmla="*/ 191 w 191"/>
                  <a:gd name="T7" fmla="*/ 394 h 394"/>
                  <a:gd name="T8" fmla="*/ 123 w 191"/>
                  <a:gd name="T9" fmla="*/ 370 h 394"/>
                  <a:gd name="T10" fmla="*/ 99 w 191"/>
                  <a:gd name="T11" fmla="*/ 313 h 394"/>
                  <a:gd name="T12" fmla="*/ 99 w 191"/>
                  <a:gd name="T13" fmla="*/ 178 h 394"/>
                  <a:gd name="T14" fmla="*/ 73 w 191"/>
                  <a:gd name="T15" fmla="*/ 114 h 394"/>
                  <a:gd name="T16" fmla="*/ 10 w 191"/>
                  <a:gd name="T17" fmla="*/ 88 h 394"/>
                  <a:gd name="T18" fmla="*/ 0 w 191"/>
                  <a:gd name="T19" fmla="*/ 88 h 394"/>
                  <a:gd name="T20" fmla="*/ 0 w 191"/>
                  <a:gd name="T21" fmla="*/ 0 h 394"/>
                  <a:gd name="T22" fmla="*/ 10 w 191"/>
                  <a:gd name="T23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1" h="394">
                    <a:moveTo>
                      <a:pt x="10" y="0"/>
                    </a:moveTo>
                    <a:cubicBezTo>
                      <a:pt x="60" y="0"/>
                      <a:pt x="102" y="17"/>
                      <a:pt x="138" y="52"/>
                    </a:cubicBezTo>
                    <a:cubicBezTo>
                      <a:pt x="173" y="87"/>
                      <a:pt x="191" y="129"/>
                      <a:pt x="191" y="178"/>
                    </a:cubicBezTo>
                    <a:cubicBezTo>
                      <a:pt x="191" y="394"/>
                      <a:pt x="191" y="394"/>
                      <a:pt x="191" y="394"/>
                    </a:cubicBezTo>
                    <a:cubicBezTo>
                      <a:pt x="162" y="394"/>
                      <a:pt x="139" y="386"/>
                      <a:pt x="123" y="370"/>
                    </a:cubicBezTo>
                    <a:cubicBezTo>
                      <a:pt x="107" y="354"/>
                      <a:pt x="99" y="335"/>
                      <a:pt x="99" y="313"/>
                    </a:cubicBezTo>
                    <a:cubicBezTo>
                      <a:pt x="99" y="178"/>
                      <a:pt x="99" y="178"/>
                      <a:pt x="99" y="178"/>
                    </a:cubicBezTo>
                    <a:cubicBezTo>
                      <a:pt x="99" y="153"/>
                      <a:pt x="91" y="132"/>
                      <a:pt x="73" y="114"/>
                    </a:cubicBezTo>
                    <a:cubicBezTo>
                      <a:pt x="56" y="97"/>
                      <a:pt x="35" y="88"/>
                      <a:pt x="10" y="88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56" name="Freeform 30">
                <a:extLst>
                  <a:ext uri="{FF2B5EF4-FFF2-40B4-BE49-F238E27FC236}">
                    <a16:creationId xmlns:a16="http://schemas.microsoft.com/office/drawing/2014/main" id="{3D2A2742-7027-48FC-8A89-1E75FC1D02E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137" y="293"/>
                <a:ext cx="47" cy="337"/>
              </a:xfrm>
              <a:custGeom>
                <a:avLst/>
                <a:gdLst>
                  <a:gd name="T0" fmla="*/ 67 w 90"/>
                  <a:gd name="T1" fmla="*/ 24 h 647"/>
                  <a:gd name="T2" fmla="*/ 0 w 90"/>
                  <a:gd name="T3" fmla="*/ 0 h 647"/>
                  <a:gd name="T4" fmla="*/ 0 w 90"/>
                  <a:gd name="T5" fmla="*/ 647 h 647"/>
                  <a:gd name="T6" fmla="*/ 67 w 90"/>
                  <a:gd name="T7" fmla="*/ 623 h 647"/>
                  <a:gd name="T8" fmla="*/ 90 w 90"/>
                  <a:gd name="T9" fmla="*/ 528 h 647"/>
                  <a:gd name="T10" fmla="*/ 90 w 90"/>
                  <a:gd name="T11" fmla="*/ 99 h 647"/>
                  <a:gd name="T12" fmla="*/ 67 w 90"/>
                  <a:gd name="T13" fmla="*/ 24 h 6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647">
                    <a:moveTo>
                      <a:pt x="67" y="24"/>
                    </a:moveTo>
                    <a:cubicBezTo>
                      <a:pt x="51" y="8"/>
                      <a:pt x="29" y="0"/>
                      <a:pt x="0" y="0"/>
                    </a:cubicBezTo>
                    <a:cubicBezTo>
                      <a:pt x="0" y="647"/>
                      <a:pt x="0" y="647"/>
                      <a:pt x="0" y="647"/>
                    </a:cubicBezTo>
                    <a:cubicBezTo>
                      <a:pt x="29" y="647"/>
                      <a:pt x="51" y="639"/>
                      <a:pt x="67" y="623"/>
                    </a:cubicBezTo>
                    <a:cubicBezTo>
                      <a:pt x="80" y="610"/>
                      <a:pt x="90" y="596"/>
                      <a:pt x="90" y="528"/>
                    </a:cubicBezTo>
                    <a:cubicBezTo>
                      <a:pt x="90" y="99"/>
                      <a:pt x="90" y="99"/>
                      <a:pt x="90" y="99"/>
                    </a:cubicBezTo>
                    <a:cubicBezTo>
                      <a:pt x="90" y="49"/>
                      <a:pt x="80" y="37"/>
                      <a:pt x="67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_UHK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_wide" id="{2C634290-2666-4514-9CD1-668D00FAB677}" vid="{91F08E10-253F-442C-9D9A-920CAE7C7A12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HK">
    <a:dk1>
      <a:srgbClr val="000000"/>
    </a:dk1>
    <a:lt1>
      <a:sysClr val="window" lastClr="FFFFFF"/>
    </a:lt1>
    <a:dk2>
      <a:srgbClr val="404040"/>
    </a:dk2>
    <a:lt2>
      <a:srgbClr val="BFBFBF"/>
    </a:lt2>
    <a:accent1>
      <a:srgbClr val="009FDF"/>
    </a:accent1>
    <a:accent2>
      <a:srgbClr val="CE0058"/>
    </a:accent2>
    <a:accent3>
      <a:srgbClr val="84BD00"/>
    </a:accent3>
    <a:accent4>
      <a:srgbClr val="FFA300"/>
    </a:accent4>
    <a:accent5>
      <a:srgbClr val="000000"/>
    </a:accent5>
    <a:accent6>
      <a:srgbClr val="FFFFFF"/>
    </a:accent6>
    <a:hlink>
      <a:srgbClr val="008CF0"/>
    </a:hlink>
    <a:folHlink>
      <a:srgbClr val="A5238C"/>
    </a:folHlink>
  </a:clrScheme>
  <a:fontScheme name="UHK">
    <a:majorFont>
      <a:latin typeface="Comenia Sans"/>
      <a:ea typeface=""/>
      <a:cs typeface=""/>
    </a:majorFont>
    <a:minorFont>
      <a:latin typeface="Comenia Sans"/>
      <a:ea typeface=""/>
      <a:cs typeface=""/>
    </a:minorFont>
  </a:fontScheme>
  <a:fmtScheme name="Motiv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829A647-B5AF-465E-AD02-8CA6E50379BE}">
  <ds:schemaRefs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facc282-c0d8-4c08-addf-1029c93027dd"/>
    <ds:schemaRef ds:uri="http://purl.org/dc/terms/"/>
    <ds:schemaRef ds:uri="http://purl.org/dc/elements/1.1/"/>
    <ds:schemaRef ds:uri="4c46978b-1a57-4d00-831c-f84b5e86cd8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75219</TotalTime>
  <Words>1623</Words>
  <Application>Microsoft Office PowerPoint</Application>
  <PresentationFormat>Širokoúhlá obrazovka</PresentationFormat>
  <Paragraphs>436</Paragraphs>
  <Slides>38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Wingdings</vt:lpstr>
      <vt:lpstr>Arial</vt:lpstr>
      <vt:lpstr>Calibri</vt:lpstr>
      <vt:lpstr>Comenia Sans</vt:lpstr>
      <vt:lpstr>Times New Roman</vt:lpstr>
      <vt:lpstr>ＭＳ Ｐゴシック</vt:lpstr>
      <vt:lpstr>EN_UHK_wide</vt:lpstr>
      <vt:lpstr>Introduction  of the University  of Hradec Králové</vt:lpstr>
      <vt:lpstr>Location </vt:lpstr>
      <vt:lpstr>Location </vt:lpstr>
      <vt:lpstr>University of Hradec Králové</vt:lpstr>
      <vt:lpstr>University of Hradec Králové</vt:lpstr>
      <vt:lpstr>University of Hradec Králové</vt:lpstr>
      <vt:lpstr>Study &amp; Students</vt:lpstr>
      <vt:lpstr>University of Hradec Králové</vt:lpstr>
      <vt:lpstr>University of Hradec Králové</vt:lpstr>
      <vt:lpstr>Faculty of Education</vt:lpstr>
      <vt:lpstr>Faculty of Informatics and Management</vt:lpstr>
      <vt:lpstr>Philosophical Faculty</vt:lpstr>
      <vt:lpstr>Faculty of Science</vt:lpstr>
      <vt:lpstr>Internationalization</vt:lpstr>
      <vt:lpstr>International Students</vt:lpstr>
      <vt:lpstr>International Staff</vt:lpstr>
      <vt:lpstr>Research and Development</vt:lpstr>
      <vt:lpstr>HRS4R | HR Award</vt:lpstr>
      <vt:lpstr>UHK Research – Topics </vt:lpstr>
      <vt:lpstr>UHK Research – Publications </vt:lpstr>
      <vt:lpstr>UHK Research – Publications </vt:lpstr>
      <vt:lpstr>UHK Research – Publications </vt:lpstr>
      <vt:lpstr>UHK Research – Publication Benchmark </vt:lpstr>
      <vt:lpstr>UHK Research – Publications </vt:lpstr>
      <vt:lpstr>UHK Research – Publications </vt:lpstr>
      <vt:lpstr>UHK Research – Research Area Benchmark – D1 Articles</vt:lpstr>
      <vt:lpstr>UHK Research – Research Area Benchmark – Q1 Articles</vt:lpstr>
      <vt:lpstr>UHK Research – Research Area Benchmark – Total Articles</vt:lpstr>
      <vt:lpstr>UHK Research – Research Area Benchmark – Total Articles</vt:lpstr>
      <vt:lpstr>UHK Research – Articles (JCR 2015–2023)</vt:lpstr>
      <vt:lpstr>UHK Research</vt:lpstr>
      <vt:lpstr>UHK – solved projects</vt:lpstr>
      <vt:lpstr>UHK – Other Projects</vt:lpstr>
      <vt:lpstr>UHK – Technology Transfer</vt:lpstr>
      <vt:lpstr>UHK - Technology Transfer</vt:lpstr>
      <vt:lpstr>Future of University of Hradec Králové</vt:lpstr>
      <vt:lpstr>UHK Future Targets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152</cp:revision>
  <cp:lastPrinted>2022-04-28T07:19:16Z</cp:lastPrinted>
  <dcterms:created xsi:type="dcterms:W3CDTF">2020-10-12T08:54:42Z</dcterms:created>
  <dcterms:modified xsi:type="dcterms:W3CDTF">2024-07-02T08:26:08Z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