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60" r:id="rId4"/>
    <p:sldId id="262" r:id="rId5"/>
    <p:sldId id="263" r:id="rId6"/>
    <p:sldId id="264" r:id="rId7"/>
    <p:sldId id="261"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59" r:id="rId30"/>
    <p:sldId id="286" r:id="rId31"/>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F17FB4-2A23-7762-C1D1-6DC8F7CFE5C1}" v="2" dt="2022-12-27T11:29:15.388"/>
    <p1510:client id="{9DBA843D-65C3-AECE-48C4-AD2D2CE4FB94}" v="2" dt="2022-12-01T14:59:05.358"/>
  </p1510:revLst>
</p1510:revInfo>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živatel typu Host" userId="S::urn:spo:anon#9bcd8dbb9025abbd9d26c07d6a871f812f45c1f63f27234d7278d9f7eb9e30a0::" providerId="AD" clId="Web-{9DBA843D-65C3-AECE-48C4-AD2D2CE4FB94}"/>
    <pc:docChg chg="modSld">
      <pc:chgData name="Uživatel typu Host" userId="S::urn:spo:anon#9bcd8dbb9025abbd9d26c07d6a871f812f45c1f63f27234d7278d9f7eb9e30a0::" providerId="AD" clId="Web-{9DBA843D-65C3-AECE-48C4-AD2D2CE4FB94}" dt="2022-12-01T14:59:05.358" v="1" actId="20577"/>
      <pc:docMkLst>
        <pc:docMk/>
      </pc:docMkLst>
      <pc:sldChg chg="modSp">
        <pc:chgData name="Uživatel typu Host" userId="S::urn:spo:anon#9bcd8dbb9025abbd9d26c07d6a871f812f45c1f63f27234d7278d9f7eb9e30a0::" providerId="AD" clId="Web-{9DBA843D-65C3-AECE-48C4-AD2D2CE4FB94}" dt="2022-12-01T14:59:05.358" v="1" actId="20577"/>
        <pc:sldMkLst>
          <pc:docMk/>
          <pc:sldMk cId="2783020114" sldId="256"/>
        </pc:sldMkLst>
        <pc:spChg chg="mod">
          <ac:chgData name="Uživatel typu Host" userId="S::urn:spo:anon#9bcd8dbb9025abbd9d26c07d6a871f812f45c1f63f27234d7278d9f7eb9e30a0::" providerId="AD" clId="Web-{9DBA843D-65C3-AECE-48C4-AD2D2CE4FB94}" dt="2022-12-01T14:59:05.358" v="1" actId="20577"/>
          <ac:spMkLst>
            <pc:docMk/>
            <pc:sldMk cId="2783020114" sldId="256"/>
            <ac:spMk id="2" creationId="{7EE90342-24BD-4134-85FB-9000AE99BBC6}"/>
          </ac:spMkLst>
        </pc:spChg>
      </pc:sldChg>
    </pc:docChg>
  </pc:docChgLst>
  <pc:docChgLst>
    <pc:chgData name="Uživatel typu Host" userId="S::urn:spo:anon#9bcd8dbb9025abbd9d26c07d6a871f812f45c1f63f27234d7278d9f7eb9e30a0::" providerId="AD" clId="Web-{34F17FB4-2A23-7762-C1D1-6DC8F7CFE5C1}"/>
    <pc:docChg chg="modSld">
      <pc:chgData name="Uživatel typu Host" userId="S::urn:spo:anon#9bcd8dbb9025abbd9d26c07d6a871f812f45c1f63f27234d7278d9f7eb9e30a0::" providerId="AD" clId="Web-{34F17FB4-2A23-7762-C1D1-6DC8F7CFE5C1}" dt="2022-12-27T11:29:00.154" v="0" actId="20577"/>
      <pc:docMkLst>
        <pc:docMk/>
      </pc:docMkLst>
      <pc:sldChg chg="modSp">
        <pc:chgData name="Uživatel typu Host" userId="S::urn:spo:anon#9bcd8dbb9025abbd9d26c07d6a871f812f45c1f63f27234d7278d9f7eb9e30a0::" providerId="AD" clId="Web-{34F17FB4-2A23-7762-C1D1-6DC8F7CFE5C1}" dt="2022-12-27T11:29:00.154" v="0" actId="20577"/>
        <pc:sldMkLst>
          <pc:docMk/>
          <pc:sldMk cId="2783020114" sldId="256"/>
        </pc:sldMkLst>
        <pc:spChg chg="mod">
          <ac:chgData name="Uživatel typu Host" userId="S::urn:spo:anon#9bcd8dbb9025abbd9d26c07d6a871f812f45c1f63f27234d7278d9f7eb9e30a0::" providerId="AD" clId="Web-{34F17FB4-2A23-7762-C1D1-6DC8F7CFE5C1}" dt="2022-12-27T11:29:00.154" v="0" actId="20577"/>
          <ac:spMkLst>
            <pc:docMk/>
            <pc:sldMk cId="2783020114" sldId="256"/>
            <ac:spMk id="2" creationId="{7EE90342-24BD-4134-85FB-9000AE99BBC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07A5CF-A712-420F-B41E-A17CFF00F32F}"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sk-SK"/>
        </a:p>
      </dgm:t>
    </dgm:pt>
    <dgm:pt modelId="{253B15C7-5E89-4C57-AD03-7C2E7F4F6042}">
      <dgm:prSet phldrT="[Text]"/>
      <dgm:spPr/>
      <dgm:t>
        <a:bodyPr/>
        <a:lstStyle/>
        <a:p>
          <a:r>
            <a:rPr lang="en-GB"/>
            <a:t>Regional National International Level</a:t>
          </a:r>
          <a:endParaRPr lang="sk-SK"/>
        </a:p>
      </dgm:t>
    </dgm:pt>
    <dgm:pt modelId="{14D6B457-C404-49C5-B74D-63BBB250302D}" type="parTrans" cxnId="{8D400D14-624A-4C5A-86C7-B2CD1F6C636F}">
      <dgm:prSet/>
      <dgm:spPr/>
      <dgm:t>
        <a:bodyPr/>
        <a:lstStyle/>
        <a:p>
          <a:endParaRPr lang="sk-SK"/>
        </a:p>
      </dgm:t>
    </dgm:pt>
    <dgm:pt modelId="{29EC2F78-084A-4D5C-9867-CB46D829DD79}" type="sibTrans" cxnId="{8D400D14-624A-4C5A-86C7-B2CD1F6C636F}">
      <dgm:prSet/>
      <dgm:spPr/>
      <dgm:t>
        <a:bodyPr/>
        <a:lstStyle/>
        <a:p>
          <a:endParaRPr lang="sk-SK"/>
        </a:p>
      </dgm:t>
    </dgm:pt>
    <dgm:pt modelId="{94A2AB1D-4D1A-4105-97FC-6F552C87AE59}">
      <dgm:prSet phldrT="[Text]"/>
      <dgm:spPr/>
      <dgm:t>
        <a:bodyPr/>
        <a:lstStyle/>
        <a:p>
          <a:r>
            <a:rPr lang="en-GB"/>
            <a:t>R&amp;D Institutions</a:t>
          </a:r>
          <a:endParaRPr lang="sk-SK"/>
        </a:p>
      </dgm:t>
    </dgm:pt>
    <dgm:pt modelId="{ECE5651B-FD50-457E-8626-A9F8FA96950B}" type="parTrans" cxnId="{809E0A9A-C70A-4CCD-9FB8-084370506774}">
      <dgm:prSet/>
      <dgm:spPr/>
      <dgm:t>
        <a:bodyPr/>
        <a:lstStyle/>
        <a:p>
          <a:endParaRPr lang="sk-SK"/>
        </a:p>
      </dgm:t>
    </dgm:pt>
    <dgm:pt modelId="{7BBE0013-B6A9-4BB9-AB16-1C0FC9A08C71}" type="sibTrans" cxnId="{809E0A9A-C70A-4CCD-9FB8-084370506774}">
      <dgm:prSet/>
      <dgm:spPr/>
      <dgm:t>
        <a:bodyPr/>
        <a:lstStyle/>
        <a:p>
          <a:endParaRPr lang="sk-SK"/>
        </a:p>
      </dgm:t>
    </dgm:pt>
    <dgm:pt modelId="{FF4976DE-0FEC-4FD1-8580-A488C86EE1F3}">
      <dgm:prSet phldrT="[Text]"/>
      <dgm:spPr/>
      <dgm:t>
        <a:bodyPr/>
        <a:lstStyle/>
        <a:p>
          <a:r>
            <a:rPr lang="en-GB"/>
            <a:t>Public Sector</a:t>
          </a:r>
          <a:endParaRPr lang="sk-SK"/>
        </a:p>
      </dgm:t>
    </dgm:pt>
    <dgm:pt modelId="{A412963D-3A9D-4F70-99A4-68FC2E759335}" type="parTrans" cxnId="{1B15E6BB-B919-4F5A-81DC-9602CD4BE76D}">
      <dgm:prSet/>
      <dgm:spPr/>
      <dgm:t>
        <a:bodyPr/>
        <a:lstStyle/>
        <a:p>
          <a:endParaRPr lang="sk-SK"/>
        </a:p>
      </dgm:t>
    </dgm:pt>
    <dgm:pt modelId="{96847695-2FDF-4F9A-AD07-61B75C0E288B}" type="sibTrans" cxnId="{1B15E6BB-B919-4F5A-81DC-9602CD4BE76D}">
      <dgm:prSet/>
      <dgm:spPr/>
      <dgm:t>
        <a:bodyPr/>
        <a:lstStyle/>
        <a:p>
          <a:endParaRPr lang="sk-SK"/>
        </a:p>
      </dgm:t>
    </dgm:pt>
    <dgm:pt modelId="{67557D23-2E19-45F9-A8A2-1B82F5DF5B2F}">
      <dgm:prSet phldrT="[Text]"/>
      <dgm:spPr/>
      <dgm:t>
        <a:bodyPr/>
        <a:lstStyle/>
        <a:p>
          <a:r>
            <a:rPr lang="en-GB"/>
            <a:t>Industry</a:t>
          </a:r>
          <a:endParaRPr lang="sk-SK"/>
        </a:p>
      </dgm:t>
    </dgm:pt>
    <dgm:pt modelId="{A7463079-6E48-4FC0-97B2-3CD6BB13A164}" type="parTrans" cxnId="{A2C0B30A-33D3-474C-A5FA-C8C23A67E619}">
      <dgm:prSet/>
      <dgm:spPr/>
      <dgm:t>
        <a:bodyPr/>
        <a:lstStyle/>
        <a:p>
          <a:endParaRPr lang="sk-SK"/>
        </a:p>
      </dgm:t>
    </dgm:pt>
    <dgm:pt modelId="{E05E43B8-C5C2-409B-BC68-6B9E70783813}" type="sibTrans" cxnId="{A2C0B30A-33D3-474C-A5FA-C8C23A67E619}">
      <dgm:prSet/>
      <dgm:spPr/>
      <dgm:t>
        <a:bodyPr/>
        <a:lstStyle/>
        <a:p>
          <a:endParaRPr lang="sk-SK"/>
        </a:p>
      </dgm:t>
    </dgm:pt>
    <dgm:pt modelId="{BFB84F4F-106D-4AEE-A03D-5B9ADE17B1C3}" type="pres">
      <dgm:prSet presAssocID="{3707A5CF-A712-420F-B41E-A17CFF00F32F}" presName="Name0" presStyleCnt="0">
        <dgm:presLayoutVars>
          <dgm:chMax val="1"/>
          <dgm:dir/>
          <dgm:animLvl val="ctr"/>
          <dgm:resizeHandles val="exact"/>
        </dgm:presLayoutVars>
      </dgm:prSet>
      <dgm:spPr/>
    </dgm:pt>
    <dgm:pt modelId="{9A78CC30-C796-4235-B3B6-7233CD1FD95A}" type="pres">
      <dgm:prSet presAssocID="{253B15C7-5E89-4C57-AD03-7C2E7F4F6042}" presName="centerShape" presStyleLbl="node0" presStyleIdx="0" presStyleCnt="1"/>
      <dgm:spPr/>
    </dgm:pt>
    <dgm:pt modelId="{90CFE312-7FBE-4A8B-8905-6AB94C56D2C7}" type="pres">
      <dgm:prSet presAssocID="{94A2AB1D-4D1A-4105-97FC-6F552C87AE59}" presName="node" presStyleLbl="node1" presStyleIdx="0" presStyleCnt="3">
        <dgm:presLayoutVars>
          <dgm:bulletEnabled val="1"/>
        </dgm:presLayoutVars>
      </dgm:prSet>
      <dgm:spPr/>
    </dgm:pt>
    <dgm:pt modelId="{1CB7FE12-1A8E-48DC-95A5-7984F192DE73}" type="pres">
      <dgm:prSet presAssocID="{94A2AB1D-4D1A-4105-97FC-6F552C87AE59}" presName="dummy" presStyleCnt="0"/>
      <dgm:spPr/>
    </dgm:pt>
    <dgm:pt modelId="{0B3C16B6-F169-4EF8-8AA5-E79DCC189971}" type="pres">
      <dgm:prSet presAssocID="{7BBE0013-B6A9-4BB9-AB16-1C0FC9A08C71}" presName="sibTrans" presStyleLbl="sibTrans2D1" presStyleIdx="0" presStyleCnt="3"/>
      <dgm:spPr/>
    </dgm:pt>
    <dgm:pt modelId="{8E75FA19-BE1D-448A-A22D-F47951BA32DA}" type="pres">
      <dgm:prSet presAssocID="{FF4976DE-0FEC-4FD1-8580-A488C86EE1F3}" presName="node" presStyleLbl="node1" presStyleIdx="1" presStyleCnt="3">
        <dgm:presLayoutVars>
          <dgm:bulletEnabled val="1"/>
        </dgm:presLayoutVars>
      </dgm:prSet>
      <dgm:spPr/>
    </dgm:pt>
    <dgm:pt modelId="{15CCC8C7-FBBB-4F5A-8E66-A8887332E68B}" type="pres">
      <dgm:prSet presAssocID="{FF4976DE-0FEC-4FD1-8580-A488C86EE1F3}" presName="dummy" presStyleCnt="0"/>
      <dgm:spPr/>
    </dgm:pt>
    <dgm:pt modelId="{EA35988F-8B0D-4C5A-BEE7-36A10BA4CBFE}" type="pres">
      <dgm:prSet presAssocID="{96847695-2FDF-4F9A-AD07-61B75C0E288B}" presName="sibTrans" presStyleLbl="sibTrans2D1" presStyleIdx="1" presStyleCnt="3"/>
      <dgm:spPr/>
    </dgm:pt>
    <dgm:pt modelId="{9D3CE64D-14B5-4FC7-BCE8-C9E3DCA6F771}" type="pres">
      <dgm:prSet presAssocID="{67557D23-2E19-45F9-A8A2-1B82F5DF5B2F}" presName="node" presStyleLbl="node1" presStyleIdx="2" presStyleCnt="3">
        <dgm:presLayoutVars>
          <dgm:bulletEnabled val="1"/>
        </dgm:presLayoutVars>
      </dgm:prSet>
      <dgm:spPr/>
    </dgm:pt>
    <dgm:pt modelId="{25E646A8-DA5B-49D8-A0D2-F70DFCCEF77B}" type="pres">
      <dgm:prSet presAssocID="{67557D23-2E19-45F9-A8A2-1B82F5DF5B2F}" presName="dummy" presStyleCnt="0"/>
      <dgm:spPr/>
    </dgm:pt>
    <dgm:pt modelId="{F408681E-E170-4FBF-8982-FE86B48A9FDF}" type="pres">
      <dgm:prSet presAssocID="{E05E43B8-C5C2-409B-BC68-6B9E70783813}" presName="sibTrans" presStyleLbl="sibTrans2D1" presStyleIdx="2" presStyleCnt="3"/>
      <dgm:spPr/>
    </dgm:pt>
  </dgm:ptLst>
  <dgm:cxnLst>
    <dgm:cxn modelId="{A2C0B30A-33D3-474C-A5FA-C8C23A67E619}" srcId="{253B15C7-5E89-4C57-AD03-7C2E7F4F6042}" destId="{67557D23-2E19-45F9-A8A2-1B82F5DF5B2F}" srcOrd="2" destOrd="0" parTransId="{A7463079-6E48-4FC0-97B2-3CD6BB13A164}" sibTransId="{E05E43B8-C5C2-409B-BC68-6B9E70783813}"/>
    <dgm:cxn modelId="{8D400D14-624A-4C5A-86C7-B2CD1F6C636F}" srcId="{3707A5CF-A712-420F-B41E-A17CFF00F32F}" destId="{253B15C7-5E89-4C57-AD03-7C2E7F4F6042}" srcOrd="0" destOrd="0" parTransId="{14D6B457-C404-49C5-B74D-63BBB250302D}" sibTransId="{29EC2F78-084A-4D5C-9867-CB46D829DD79}"/>
    <dgm:cxn modelId="{779BA121-42E9-4DF9-8197-7731A5678375}" type="presOf" srcId="{3707A5CF-A712-420F-B41E-A17CFF00F32F}" destId="{BFB84F4F-106D-4AEE-A03D-5B9ADE17B1C3}" srcOrd="0" destOrd="0" presId="urn:microsoft.com/office/officeart/2005/8/layout/radial6"/>
    <dgm:cxn modelId="{EC05D630-021B-4043-ABE6-577BFD4589B0}" type="presOf" srcId="{67557D23-2E19-45F9-A8A2-1B82F5DF5B2F}" destId="{9D3CE64D-14B5-4FC7-BCE8-C9E3DCA6F771}" srcOrd="0" destOrd="0" presId="urn:microsoft.com/office/officeart/2005/8/layout/radial6"/>
    <dgm:cxn modelId="{729DC635-A905-4658-91A2-C6FE98C6F250}" type="presOf" srcId="{FF4976DE-0FEC-4FD1-8580-A488C86EE1F3}" destId="{8E75FA19-BE1D-448A-A22D-F47951BA32DA}" srcOrd="0" destOrd="0" presId="urn:microsoft.com/office/officeart/2005/8/layout/radial6"/>
    <dgm:cxn modelId="{0DD9F698-009F-467D-8CC2-191EAEC6D667}" type="presOf" srcId="{253B15C7-5E89-4C57-AD03-7C2E7F4F6042}" destId="{9A78CC30-C796-4235-B3B6-7233CD1FD95A}" srcOrd="0" destOrd="0" presId="urn:microsoft.com/office/officeart/2005/8/layout/radial6"/>
    <dgm:cxn modelId="{809E0A9A-C70A-4CCD-9FB8-084370506774}" srcId="{253B15C7-5E89-4C57-AD03-7C2E7F4F6042}" destId="{94A2AB1D-4D1A-4105-97FC-6F552C87AE59}" srcOrd="0" destOrd="0" parTransId="{ECE5651B-FD50-457E-8626-A9F8FA96950B}" sibTransId="{7BBE0013-B6A9-4BB9-AB16-1C0FC9A08C71}"/>
    <dgm:cxn modelId="{2CA1039C-ABFE-4BFB-B53F-AE1D28C1BE8E}" type="presOf" srcId="{96847695-2FDF-4F9A-AD07-61B75C0E288B}" destId="{EA35988F-8B0D-4C5A-BEE7-36A10BA4CBFE}" srcOrd="0" destOrd="0" presId="urn:microsoft.com/office/officeart/2005/8/layout/radial6"/>
    <dgm:cxn modelId="{1B15E6BB-B919-4F5A-81DC-9602CD4BE76D}" srcId="{253B15C7-5E89-4C57-AD03-7C2E7F4F6042}" destId="{FF4976DE-0FEC-4FD1-8580-A488C86EE1F3}" srcOrd="1" destOrd="0" parTransId="{A412963D-3A9D-4F70-99A4-68FC2E759335}" sibTransId="{96847695-2FDF-4F9A-AD07-61B75C0E288B}"/>
    <dgm:cxn modelId="{936FC4D0-4625-4466-B719-162AD9143CF2}" type="presOf" srcId="{E05E43B8-C5C2-409B-BC68-6B9E70783813}" destId="{F408681E-E170-4FBF-8982-FE86B48A9FDF}" srcOrd="0" destOrd="0" presId="urn:microsoft.com/office/officeart/2005/8/layout/radial6"/>
    <dgm:cxn modelId="{4077C8E5-6FBE-4B42-8BF5-C0F7094FB4F2}" type="presOf" srcId="{7BBE0013-B6A9-4BB9-AB16-1C0FC9A08C71}" destId="{0B3C16B6-F169-4EF8-8AA5-E79DCC189971}" srcOrd="0" destOrd="0" presId="urn:microsoft.com/office/officeart/2005/8/layout/radial6"/>
    <dgm:cxn modelId="{A77DF6F4-AFC0-4E23-A8E0-D82DBC1972C5}" type="presOf" srcId="{94A2AB1D-4D1A-4105-97FC-6F552C87AE59}" destId="{90CFE312-7FBE-4A8B-8905-6AB94C56D2C7}" srcOrd="0" destOrd="0" presId="urn:microsoft.com/office/officeart/2005/8/layout/radial6"/>
    <dgm:cxn modelId="{04363222-DF30-400F-A15D-3ADBD0BE9B10}" type="presParOf" srcId="{BFB84F4F-106D-4AEE-A03D-5B9ADE17B1C3}" destId="{9A78CC30-C796-4235-B3B6-7233CD1FD95A}" srcOrd="0" destOrd="0" presId="urn:microsoft.com/office/officeart/2005/8/layout/radial6"/>
    <dgm:cxn modelId="{2163D375-C069-49CD-8F76-7F62A754E394}" type="presParOf" srcId="{BFB84F4F-106D-4AEE-A03D-5B9ADE17B1C3}" destId="{90CFE312-7FBE-4A8B-8905-6AB94C56D2C7}" srcOrd="1" destOrd="0" presId="urn:microsoft.com/office/officeart/2005/8/layout/radial6"/>
    <dgm:cxn modelId="{11284675-229A-4A37-8314-2E154112F1F4}" type="presParOf" srcId="{BFB84F4F-106D-4AEE-A03D-5B9ADE17B1C3}" destId="{1CB7FE12-1A8E-48DC-95A5-7984F192DE73}" srcOrd="2" destOrd="0" presId="urn:microsoft.com/office/officeart/2005/8/layout/radial6"/>
    <dgm:cxn modelId="{1BF4FAD9-EE15-4822-B87D-D517573252C5}" type="presParOf" srcId="{BFB84F4F-106D-4AEE-A03D-5B9ADE17B1C3}" destId="{0B3C16B6-F169-4EF8-8AA5-E79DCC189971}" srcOrd="3" destOrd="0" presId="urn:microsoft.com/office/officeart/2005/8/layout/radial6"/>
    <dgm:cxn modelId="{826962FD-826F-427B-81FE-46DDD57400FB}" type="presParOf" srcId="{BFB84F4F-106D-4AEE-A03D-5B9ADE17B1C3}" destId="{8E75FA19-BE1D-448A-A22D-F47951BA32DA}" srcOrd="4" destOrd="0" presId="urn:microsoft.com/office/officeart/2005/8/layout/radial6"/>
    <dgm:cxn modelId="{DA8FDDB6-5B83-4973-8424-29E31CB8F674}" type="presParOf" srcId="{BFB84F4F-106D-4AEE-A03D-5B9ADE17B1C3}" destId="{15CCC8C7-FBBB-4F5A-8E66-A8887332E68B}" srcOrd="5" destOrd="0" presId="urn:microsoft.com/office/officeart/2005/8/layout/radial6"/>
    <dgm:cxn modelId="{4E511F63-D885-45EF-A1C8-5E5E9F549FB9}" type="presParOf" srcId="{BFB84F4F-106D-4AEE-A03D-5B9ADE17B1C3}" destId="{EA35988F-8B0D-4C5A-BEE7-36A10BA4CBFE}" srcOrd="6" destOrd="0" presId="urn:microsoft.com/office/officeart/2005/8/layout/radial6"/>
    <dgm:cxn modelId="{3E375D83-401E-405B-A79A-0C70867E9892}" type="presParOf" srcId="{BFB84F4F-106D-4AEE-A03D-5B9ADE17B1C3}" destId="{9D3CE64D-14B5-4FC7-BCE8-C9E3DCA6F771}" srcOrd="7" destOrd="0" presId="urn:microsoft.com/office/officeart/2005/8/layout/radial6"/>
    <dgm:cxn modelId="{371C5C1A-0951-478A-9347-3B114605C0CA}" type="presParOf" srcId="{BFB84F4F-106D-4AEE-A03D-5B9ADE17B1C3}" destId="{25E646A8-DA5B-49D8-A0D2-F70DFCCEF77B}" srcOrd="8" destOrd="0" presId="urn:microsoft.com/office/officeart/2005/8/layout/radial6"/>
    <dgm:cxn modelId="{F11565B8-3B84-444D-96AB-1667F0D42255}" type="presParOf" srcId="{BFB84F4F-106D-4AEE-A03D-5B9ADE17B1C3}" destId="{F408681E-E170-4FBF-8982-FE86B48A9FDF}"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97554B-0F26-4037-BB1A-2F969B8E7670}" type="doc">
      <dgm:prSet loTypeId="urn:microsoft.com/office/officeart/2008/layout/HalfCircleOrganizationChart" loCatId="hierarchy" qsTypeId="urn:microsoft.com/office/officeart/2005/8/quickstyle/3d1" qsCatId="3D" csTypeId="urn:microsoft.com/office/officeart/2005/8/colors/accent1_2" csCatId="accent1" phldr="1"/>
      <dgm:spPr/>
      <dgm:t>
        <a:bodyPr/>
        <a:lstStyle/>
        <a:p>
          <a:endParaRPr lang="sk-SK"/>
        </a:p>
      </dgm:t>
    </dgm:pt>
    <dgm:pt modelId="{10350E66-80A3-4F5A-8701-4C8D92DD31D5}">
      <dgm:prSet phldrT="[Text]"/>
      <dgm:spPr/>
      <dgm:t>
        <a:bodyPr/>
        <a:lstStyle/>
        <a:p>
          <a:pPr algn="ctr"/>
          <a:r>
            <a:rPr lang="sk-SK"/>
            <a:t>Technology commercialization</a:t>
          </a:r>
        </a:p>
      </dgm:t>
    </dgm:pt>
    <dgm:pt modelId="{6414F36C-3236-40A1-B5AD-C3894651B33A}" type="parTrans" cxnId="{42544B34-9125-4F18-A017-48EACB8F33C9}">
      <dgm:prSet/>
      <dgm:spPr/>
      <dgm:t>
        <a:bodyPr/>
        <a:lstStyle/>
        <a:p>
          <a:pPr algn="ctr"/>
          <a:endParaRPr lang="sk-SK"/>
        </a:p>
      </dgm:t>
    </dgm:pt>
    <dgm:pt modelId="{05DE3E32-647C-4C29-8EE5-FD6C06CA738C}" type="sibTrans" cxnId="{42544B34-9125-4F18-A017-48EACB8F33C9}">
      <dgm:prSet/>
      <dgm:spPr/>
      <dgm:t>
        <a:bodyPr/>
        <a:lstStyle/>
        <a:p>
          <a:pPr algn="ctr"/>
          <a:endParaRPr lang="sk-SK"/>
        </a:p>
      </dgm:t>
    </dgm:pt>
    <dgm:pt modelId="{3457D0C6-5EEE-4889-9719-9E6F37882FD4}">
      <dgm:prSet phldrT="[Text]"/>
      <dgm:spPr/>
      <dgm:t>
        <a:bodyPr/>
        <a:lstStyle/>
        <a:p>
          <a:pPr algn="ctr"/>
          <a:r>
            <a:rPr lang="sk-SK"/>
            <a:t>By its owner</a:t>
          </a:r>
        </a:p>
      </dgm:t>
    </dgm:pt>
    <dgm:pt modelId="{E79F656A-FA37-4133-BAAB-A93D59AC70F7}" type="parTrans" cxnId="{C95DB364-3F07-468A-9262-B2AEB9CF4EAE}">
      <dgm:prSet/>
      <dgm:spPr/>
      <dgm:t>
        <a:bodyPr/>
        <a:lstStyle/>
        <a:p>
          <a:pPr algn="ctr"/>
          <a:endParaRPr lang="sk-SK"/>
        </a:p>
      </dgm:t>
    </dgm:pt>
    <dgm:pt modelId="{9E6A7FB3-08C3-4F48-B28E-5EEDF089E6A3}" type="sibTrans" cxnId="{C95DB364-3F07-468A-9262-B2AEB9CF4EAE}">
      <dgm:prSet/>
      <dgm:spPr/>
      <dgm:t>
        <a:bodyPr/>
        <a:lstStyle/>
        <a:p>
          <a:pPr algn="ctr"/>
          <a:endParaRPr lang="sk-SK"/>
        </a:p>
      </dgm:t>
    </dgm:pt>
    <dgm:pt modelId="{9EF418F9-3067-4CEC-8294-195EDD35D40C}">
      <dgm:prSet phldrT="[Text]"/>
      <dgm:spPr/>
      <dgm:t>
        <a:bodyPr/>
        <a:lstStyle/>
        <a:p>
          <a:pPr algn="ctr"/>
          <a:r>
            <a:rPr lang="sk-SK"/>
            <a:t>Through assignments</a:t>
          </a:r>
        </a:p>
      </dgm:t>
    </dgm:pt>
    <dgm:pt modelId="{FEC567D1-F09F-42BE-83FE-2C85BB045BF8}" type="parTrans" cxnId="{5C0B28E8-804B-4C42-9951-1146F9BD7912}">
      <dgm:prSet/>
      <dgm:spPr/>
      <dgm:t>
        <a:bodyPr/>
        <a:lstStyle/>
        <a:p>
          <a:pPr algn="ctr"/>
          <a:endParaRPr lang="sk-SK"/>
        </a:p>
      </dgm:t>
    </dgm:pt>
    <dgm:pt modelId="{42ECAE14-69A1-4421-9C77-90B62862E634}" type="sibTrans" cxnId="{5C0B28E8-804B-4C42-9951-1146F9BD7912}">
      <dgm:prSet/>
      <dgm:spPr/>
      <dgm:t>
        <a:bodyPr/>
        <a:lstStyle/>
        <a:p>
          <a:pPr algn="ctr"/>
          <a:endParaRPr lang="sk-SK"/>
        </a:p>
      </dgm:t>
    </dgm:pt>
    <dgm:pt modelId="{3C0EF539-C01C-4868-A7DE-67A9A15FD6A4}">
      <dgm:prSet phldrT="[Text]"/>
      <dgm:spPr/>
      <dgm:t>
        <a:bodyPr/>
        <a:lstStyle/>
        <a:p>
          <a:pPr algn="ctr"/>
          <a:r>
            <a:rPr lang="sk-SK"/>
            <a:t>By business partnerships</a:t>
          </a:r>
        </a:p>
      </dgm:t>
    </dgm:pt>
    <dgm:pt modelId="{3C403A49-7156-44C0-93E1-645EFEF07C90}" type="parTrans" cxnId="{1902D017-7C45-49EA-B09F-499441F1EB90}">
      <dgm:prSet/>
      <dgm:spPr/>
      <dgm:t>
        <a:bodyPr/>
        <a:lstStyle/>
        <a:p>
          <a:pPr algn="ctr"/>
          <a:endParaRPr lang="sk-SK"/>
        </a:p>
      </dgm:t>
    </dgm:pt>
    <dgm:pt modelId="{9FB6A197-2A8F-4CEE-9173-BCE9295486C8}" type="sibTrans" cxnId="{1902D017-7C45-49EA-B09F-499441F1EB90}">
      <dgm:prSet/>
      <dgm:spPr/>
      <dgm:t>
        <a:bodyPr/>
        <a:lstStyle/>
        <a:p>
          <a:pPr algn="ctr"/>
          <a:endParaRPr lang="sk-SK"/>
        </a:p>
      </dgm:t>
    </dgm:pt>
    <dgm:pt modelId="{F9BE3CD0-F8F4-4899-87FB-0789AFDA515E}" type="pres">
      <dgm:prSet presAssocID="{6597554B-0F26-4037-BB1A-2F969B8E7670}" presName="Name0" presStyleCnt="0">
        <dgm:presLayoutVars>
          <dgm:orgChart val="1"/>
          <dgm:chPref val="1"/>
          <dgm:dir/>
          <dgm:animOne val="branch"/>
          <dgm:animLvl val="lvl"/>
          <dgm:resizeHandles/>
        </dgm:presLayoutVars>
      </dgm:prSet>
      <dgm:spPr/>
    </dgm:pt>
    <dgm:pt modelId="{D1498064-7417-49E2-8A0A-954D47FF57D0}" type="pres">
      <dgm:prSet presAssocID="{10350E66-80A3-4F5A-8701-4C8D92DD31D5}" presName="hierRoot1" presStyleCnt="0">
        <dgm:presLayoutVars>
          <dgm:hierBranch val="init"/>
        </dgm:presLayoutVars>
      </dgm:prSet>
      <dgm:spPr/>
    </dgm:pt>
    <dgm:pt modelId="{AB2C11ED-A1F3-43D5-BA2D-71490D06DE6A}" type="pres">
      <dgm:prSet presAssocID="{10350E66-80A3-4F5A-8701-4C8D92DD31D5}" presName="rootComposite1" presStyleCnt="0"/>
      <dgm:spPr/>
    </dgm:pt>
    <dgm:pt modelId="{6C733F24-F93E-414A-B7B4-30E08AED3926}" type="pres">
      <dgm:prSet presAssocID="{10350E66-80A3-4F5A-8701-4C8D92DD31D5}" presName="rootText1" presStyleLbl="alignAcc1" presStyleIdx="0" presStyleCnt="0">
        <dgm:presLayoutVars>
          <dgm:chPref val="3"/>
        </dgm:presLayoutVars>
      </dgm:prSet>
      <dgm:spPr/>
    </dgm:pt>
    <dgm:pt modelId="{E518C679-C71A-4EAA-9417-DD04CC625422}" type="pres">
      <dgm:prSet presAssocID="{10350E66-80A3-4F5A-8701-4C8D92DD31D5}" presName="topArc1" presStyleLbl="parChTrans1D1" presStyleIdx="0" presStyleCnt="8"/>
      <dgm:spPr/>
    </dgm:pt>
    <dgm:pt modelId="{3C43F4B3-19F3-4EAE-A369-483237C1B18F}" type="pres">
      <dgm:prSet presAssocID="{10350E66-80A3-4F5A-8701-4C8D92DD31D5}" presName="bottomArc1" presStyleLbl="parChTrans1D1" presStyleIdx="1" presStyleCnt="8"/>
      <dgm:spPr/>
    </dgm:pt>
    <dgm:pt modelId="{E383BE82-07F4-41EE-B7C9-EC27B2917CE1}" type="pres">
      <dgm:prSet presAssocID="{10350E66-80A3-4F5A-8701-4C8D92DD31D5}" presName="topConnNode1" presStyleLbl="node1" presStyleIdx="0" presStyleCnt="0"/>
      <dgm:spPr/>
    </dgm:pt>
    <dgm:pt modelId="{B65BB620-C63F-407C-B3FA-F035006901FF}" type="pres">
      <dgm:prSet presAssocID="{10350E66-80A3-4F5A-8701-4C8D92DD31D5}" presName="hierChild2" presStyleCnt="0"/>
      <dgm:spPr/>
    </dgm:pt>
    <dgm:pt modelId="{B7083A27-0850-48C5-A722-4AA3BFAB7EA4}" type="pres">
      <dgm:prSet presAssocID="{E79F656A-FA37-4133-BAAB-A93D59AC70F7}" presName="Name28" presStyleLbl="parChTrans1D2" presStyleIdx="0" presStyleCnt="3"/>
      <dgm:spPr/>
    </dgm:pt>
    <dgm:pt modelId="{2696BF60-B657-4EAA-BE46-F8EC7E3C0D02}" type="pres">
      <dgm:prSet presAssocID="{3457D0C6-5EEE-4889-9719-9E6F37882FD4}" presName="hierRoot2" presStyleCnt="0">
        <dgm:presLayoutVars>
          <dgm:hierBranch val="init"/>
        </dgm:presLayoutVars>
      </dgm:prSet>
      <dgm:spPr/>
    </dgm:pt>
    <dgm:pt modelId="{0F502EC8-BF96-4093-827A-B1AF2853B187}" type="pres">
      <dgm:prSet presAssocID="{3457D0C6-5EEE-4889-9719-9E6F37882FD4}" presName="rootComposite2" presStyleCnt="0"/>
      <dgm:spPr/>
    </dgm:pt>
    <dgm:pt modelId="{EECC770D-B716-4C55-8511-2BE6208A9DCB}" type="pres">
      <dgm:prSet presAssocID="{3457D0C6-5EEE-4889-9719-9E6F37882FD4}" presName="rootText2" presStyleLbl="alignAcc1" presStyleIdx="0" presStyleCnt="0">
        <dgm:presLayoutVars>
          <dgm:chPref val="3"/>
        </dgm:presLayoutVars>
      </dgm:prSet>
      <dgm:spPr/>
    </dgm:pt>
    <dgm:pt modelId="{55DA23CF-246D-48AF-B731-0CBD459417D9}" type="pres">
      <dgm:prSet presAssocID="{3457D0C6-5EEE-4889-9719-9E6F37882FD4}" presName="topArc2" presStyleLbl="parChTrans1D1" presStyleIdx="2" presStyleCnt="8"/>
      <dgm:spPr/>
    </dgm:pt>
    <dgm:pt modelId="{DFE36BE1-6BCD-4497-A55F-4C84AC2F68AC}" type="pres">
      <dgm:prSet presAssocID="{3457D0C6-5EEE-4889-9719-9E6F37882FD4}" presName="bottomArc2" presStyleLbl="parChTrans1D1" presStyleIdx="3" presStyleCnt="8"/>
      <dgm:spPr/>
    </dgm:pt>
    <dgm:pt modelId="{B1FDE326-FA63-4ED0-9791-69651BBABF35}" type="pres">
      <dgm:prSet presAssocID="{3457D0C6-5EEE-4889-9719-9E6F37882FD4}" presName="topConnNode2" presStyleLbl="node2" presStyleIdx="0" presStyleCnt="0"/>
      <dgm:spPr/>
    </dgm:pt>
    <dgm:pt modelId="{EDB99975-E6A9-4BE1-8C48-6F5D43A1A8AD}" type="pres">
      <dgm:prSet presAssocID="{3457D0C6-5EEE-4889-9719-9E6F37882FD4}" presName="hierChild4" presStyleCnt="0"/>
      <dgm:spPr/>
    </dgm:pt>
    <dgm:pt modelId="{136D6916-4A35-4AA8-8975-1165752B542A}" type="pres">
      <dgm:prSet presAssocID="{3457D0C6-5EEE-4889-9719-9E6F37882FD4}" presName="hierChild5" presStyleCnt="0"/>
      <dgm:spPr/>
    </dgm:pt>
    <dgm:pt modelId="{2340FFC8-9EFC-466F-A428-1878FDBEA2ED}" type="pres">
      <dgm:prSet presAssocID="{FEC567D1-F09F-42BE-83FE-2C85BB045BF8}" presName="Name28" presStyleLbl="parChTrans1D2" presStyleIdx="1" presStyleCnt="3"/>
      <dgm:spPr/>
    </dgm:pt>
    <dgm:pt modelId="{10C81C8F-8F69-4623-B582-D802CB4A97B1}" type="pres">
      <dgm:prSet presAssocID="{9EF418F9-3067-4CEC-8294-195EDD35D40C}" presName="hierRoot2" presStyleCnt="0">
        <dgm:presLayoutVars>
          <dgm:hierBranch val="init"/>
        </dgm:presLayoutVars>
      </dgm:prSet>
      <dgm:spPr/>
    </dgm:pt>
    <dgm:pt modelId="{D9B69DE7-762D-4F89-A294-3B0CF46D2D95}" type="pres">
      <dgm:prSet presAssocID="{9EF418F9-3067-4CEC-8294-195EDD35D40C}" presName="rootComposite2" presStyleCnt="0"/>
      <dgm:spPr/>
    </dgm:pt>
    <dgm:pt modelId="{C94C088F-A386-4487-8F09-4311ECD91584}" type="pres">
      <dgm:prSet presAssocID="{9EF418F9-3067-4CEC-8294-195EDD35D40C}" presName="rootText2" presStyleLbl="alignAcc1" presStyleIdx="0" presStyleCnt="0">
        <dgm:presLayoutVars>
          <dgm:chPref val="3"/>
        </dgm:presLayoutVars>
      </dgm:prSet>
      <dgm:spPr/>
    </dgm:pt>
    <dgm:pt modelId="{6CE9804E-8896-45EC-ADF2-9A39426F64FA}" type="pres">
      <dgm:prSet presAssocID="{9EF418F9-3067-4CEC-8294-195EDD35D40C}" presName="topArc2" presStyleLbl="parChTrans1D1" presStyleIdx="4" presStyleCnt="8"/>
      <dgm:spPr/>
    </dgm:pt>
    <dgm:pt modelId="{47254600-DDFB-42D6-98C8-D3D10BF97FBF}" type="pres">
      <dgm:prSet presAssocID="{9EF418F9-3067-4CEC-8294-195EDD35D40C}" presName="bottomArc2" presStyleLbl="parChTrans1D1" presStyleIdx="5" presStyleCnt="8"/>
      <dgm:spPr/>
    </dgm:pt>
    <dgm:pt modelId="{C6B69AD7-1D2D-47C6-82EF-BF0DC027E42A}" type="pres">
      <dgm:prSet presAssocID="{9EF418F9-3067-4CEC-8294-195EDD35D40C}" presName="topConnNode2" presStyleLbl="node2" presStyleIdx="0" presStyleCnt="0"/>
      <dgm:spPr/>
    </dgm:pt>
    <dgm:pt modelId="{6E12C8C6-110C-45F8-91DC-8A7737127188}" type="pres">
      <dgm:prSet presAssocID="{9EF418F9-3067-4CEC-8294-195EDD35D40C}" presName="hierChild4" presStyleCnt="0"/>
      <dgm:spPr/>
    </dgm:pt>
    <dgm:pt modelId="{72358429-99D1-45DB-98B6-D2D8C8E60FFE}" type="pres">
      <dgm:prSet presAssocID="{9EF418F9-3067-4CEC-8294-195EDD35D40C}" presName="hierChild5" presStyleCnt="0"/>
      <dgm:spPr/>
    </dgm:pt>
    <dgm:pt modelId="{CAD4F340-9081-4DE6-91FD-BA5A875489E7}" type="pres">
      <dgm:prSet presAssocID="{3C403A49-7156-44C0-93E1-645EFEF07C90}" presName="Name28" presStyleLbl="parChTrans1D2" presStyleIdx="2" presStyleCnt="3"/>
      <dgm:spPr/>
    </dgm:pt>
    <dgm:pt modelId="{7FE3D450-D55D-40E6-A6AD-0F7419A19F7A}" type="pres">
      <dgm:prSet presAssocID="{3C0EF539-C01C-4868-A7DE-67A9A15FD6A4}" presName="hierRoot2" presStyleCnt="0">
        <dgm:presLayoutVars>
          <dgm:hierBranch val="init"/>
        </dgm:presLayoutVars>
      </dgm:prSet>
      <dgm:spPr/>
    </dgm:pt>
    <dgm:pt modelId="{005AF71A-4659-4293-9C81-993A86A6E877}" type="pres">
      <dgm:prSet presAssocID="{3C0EF539-C01C-4868-A7DE-67A9A15FD6A4}" presName="rootComposite2" presStyleCnt="0"/>
      <dgm:spPr/>
    </dgm:pt>
    <dgm:pt modelId="{9A5D206D-0C28-4DE3-AB1E-70E04B978F79}" type="pres">
      <dgm:prSet presAssocID="{3C0EF539-C01C-4868-A7DE-67A9A15FD6A4}" presName="rootText2" presStyleLbl="alignAcc1" presStyleIdx="0" presStyleCnt="0">
        <dgm:presLayoutVars>
          <dgm:chPref val="3"/>
        </dgm:presLayoutVars>
      </dgm:prSet>
      <dgm:spPr/>
    </dgm:pt>
    <dgm:pt modelId="{C76C998C-4469-4AA3-BBCD-622114E61153}" type="pres">
      <dgm:prSet presAssocID="{3C0EF539-C01C-4868-A7DE-67A9A15FD6A4}" presName="topArc2" presStyleLbl="parChTrans1D1" presStyleIdx="6" presStyleCnt="8"/>
      <dgm:spPr/>
    </dgm:pt>
    <dgm:pt modelId="{1E3D27BE-0EEC-4B3D-B519-6AA615DE76A5}" type="pres">
      <dgm:prSet presAssocID="{3C0EF539-C01C-4868-A7DE-67A9A15FD6A4}" presName="bottomArc2" presStyleLbl="parChTrans1D1" presStyleIdx="7" presStyleCnt="8"/>
      <dgm:spPr/>
    </dgm:pt>
    <dgm:pt modelId="{5E410517-0E81-4456-87CC-B50D0A3121ED}" type="pres">
      <dgm:prSet presAssocID="{3C0EF539-C01C-4868-A7DE-67A9A15FD6A4}" presName="topConnNode2" presStyleLbl="node2" presStyleIdx="0" presStyleCnt="0"/>
      <dgm:spPr/>
    </dgm:pt>
    <dgm:pt modelId="{EABA26A4-4FAA-41FD-BA31-BAA4AB22A1B5}" type="pres">
      <dgm:prSet presAssocID="{3C0EF539-C01C-4868-A7DE-67A9A15FD6A4}" presName="hierChild4" presStyleCnt="0"/>
      <dgm:spPr/>
    </dgm:pt>
    <dgm:pt modelId="{20E51EA6-34B1-4CA7-940A-7F3F4E7CF749}" type="pres">
      <dgm:prSet presAssocID="{3C0EF539-C01C-4868-A7DE-67A9A15FD6A4}" presName="hierChild5" presStyleCnt="0"/>
      <dgm:spPr/>
    </dgm:pt>
    <dgm:pt modelId="{9861AB9A-3D14-4BBD-9192-D98BFD19F54F}" type="pres">
      <dgm:prSet presAssocID="{10350E66-80A3-4F5A-8701-4C8D92DD31D5}" presName="hierChild3" presStyleCnt="0"/>
      <dgm:spPr/>
    </dgm:pt>
  </dgm:ptLst>
  <dgm:cxnLst>
    <dgm:cxn modelId="{B7B23D08-9FD3-41C7-BF97-98C9A3FF989B}" type="presOf" srcId="{FEC567D1-F09F-42BE-83FE-2C85BB045BF8}" destId="{2340FFC8-9EFC-466F-A428-1878FDBEA2ED}" srcOrd="0" destOrd="0" presId="urn:microsoft.com/office/officeart/2008/layout/HalfCircleOrganizationChart"/>
    <dgm:cxn modelId="{E3C2240E-60CC-409D-A0A2-7033E73D7A60}" type="presOf" srcId="{6597554B-0F26-4037-BB1A-2F969B8E7670}" destId="{F9BE3CD0-F8F4-4899-87FB-0789AFDA515E}" srcOrd="0" destOrd="0" presId="urn:microsoft.com/office/officeart/2008/layout/HalfCircleOrganizationChart"/>
    <dgm:cxn modelId="{1902D017-7C45-49EA-B09F-499441F1EB90}" srcId="{10350E66-80A3-4F5A-8701-4C8D92DD31D5}" destId="{3C0EF539-C01C-4868-A7DE-67A9A15FD6A4}" srcOrd="2" destOrd="0" parTransId="{3C403A49-7156-44C0-93E1-645EFEF07C90}" sibTransId="{9FB6A197-2A8F-4CEE-9173-BCE9295486C8}"/>
    <dgm:cxn modelId="{7123B31C-9B67-48C1-B80D-098B2F191AB0}" type="presOf" srcId="{3457D0C6-5EEE-4889-9719-9E6F37882FD4}" destId="{B1FDE326-FA63-4ED0-9791-69651BBABF35}" srcOrd="1" destOrd="0" presId="urn:microsoft.com/office/officeart/2008/layout/HalfCircleOrganizationChart"/>
    <dgm:cxn modelId="{DD6FFF21-58FF-4523-9A68-BC9F87BBC779}" type="presOf" srcId="{9EF418F9-3067-4CEC-8294-195EDD35D40C}" destId="{C6B69AD7-1D2D-47C6-82EF-BF0DC027E42A}" srcOrd="1" destOrd="0" presId="urn:microsoft.com/office/officeart/2008/layout/HalfCircleOrganizationChart"/>
    <dgm:cxn modelId="{AAB3B323-46AC-4543-BAB6-74407AAC0A34}" type="presOf" srcId="{3C403A49-7156-44C0-93E1-645EFEF07C90}" destId="{CAD4F340-9081-4DE6-91FD-BA5A875489E7}" srcOrd="0" destOrd="0" presId="urn:microsoft.com/office/officeart/2008/layout/HalfCircleOrganizationChart"/>
    <dgm:cxn modelId="{42544B34-9125-4F18-A017-48EACB8F33C9}" srcId="{6597554B-0F26-4037-BB1A-2F969B8E7670}" destId="{10350E66-80A3-4F5A-8701-4C8D92DD31D5}" srcOrd="0" destOrd="0" parTransId="{6414F36C-3236-40A1-B5AD-C3894651B33A}" sibTransId="{05DE3E32-647C-4C29-8EE5-FD6C06CA738C}"/>
    <dgm:cxn modelId="{C95DB364-3F07-468A-9262-B2AEB9CF4EAE}" srcId="{10350E66-80A3-4F5A-8701-4C8D92DD31D5}" destId="{3457D0C6-5EEE-4889-9719-9E6F37882FD4}" srcOrd="0" destOrd="0" parTransId="{E79F656A-FA37-4133-BAAB-A93D59AC70F7}" sibTransId="{9E6A7FB3-08C3-4F48-B28E-5EEDF089E6A3}"/>
    <dgm:cxn modelId="{D85AC664-46E0-4A16-8588-9B3C9E2DA361}" type="presOf" srcId="{3457D0C6-5EEE-4889-9719-9E6F37882FD4}" destId="{EECC770D-B716-4C55-8511-2BE6208A9DCB}" srcOrd="0" destOrd="0" presId="urn:microsoft.com/office/officeart/2008/layout/HalfCircleOrganizationChart"/>
    <dgm:cxn modelId="{625D746C-356B-4627-8759-95399B0D11ED}" type="presOf" srcId="{10350E66-80A3-4F5A-8701-4C8D92DD31D5}" destId="{E383BE82-07F4-41EE-B7C9-EC27B2917CE1}" srcOrd="1" destOrd="0" presId="urn:microsoft.com/office/officeart/2008/layout/HalfCircleOrganizationChart"/>
    <dgm:cxn modelId="{53459F58-CE71-43A8-9530-E14D6010DEAC}" type="presOf" srcId="{3C0EF539-C01C-4868-A7DE-67A9A15FD6A4}" destId="{5E410517-0E81-4456-87CC-B50D0A3121ED}" srcOrd="1" destOrd="0" presId="urn:microsoft.com/office/officeart/2008/layout/HalfCircleOrganizationChart"/>
    <dgm:cxn modelId="{801A2D88-FBB0-4A22-AE6E-83647F426EB2}" type="presOf" srcId="{9EF418F9-3067-4CEC-8294-195EDD35D40C}" destId="{C94C088F-A386-4487-8F09-4311ECD91584}" srcOrd="0" destOrd="0" presId="urn:microsoft.com/office/officeart/2008/layout/HalfCircleOrganizationChart"/>
    <dgm:cxn modelId="{231C7E8C-AD44-4FA2-9886-0EC39CA445F0}" type="presOf" srcId="{10350E66-80A3-4F5A-8701-4C8D92DD31D5}" destId="{6C733F24-F93E-414A-B7B4-30E08AED3926}" srcOrd="0" destOrd="0" presId="urn:microsoft.com/office/officeart/2008/layout/HalfCircleOrganizationChart"/>
    <dgm:cxn modelId="{5C0B28E8-804B-4C42-9951-1146F9BD7912}" srcId="{10350E66-80A3-4F5A-8701-4C8D92DD31D5}" destId="{9EF418F9-3067-4CEC-8294-195EDD35D40C}" srcOrd="1" destOrd="0" parTransId="{FEC567D1-F09F-42BE-83FE-2C85BB045BF8}" sibTransId="{42ECAE14-69A1-4421-9C77-90B62862E634}"/>
    <dgm:cxn modelId="{633868EF-290C-4482-AAEA-07CE1FA6C537}" type="presOf" srcId="{3C0EF539-C01C-4868-A7DE-67A9A15FD6A4}" destId="{9A5D206D-0C28-4DE3-AB1E-70E04B978F79}" srcOrd="0" destOrd="0" presId="urn:microsoft.com/office/officeart/2008/layout/HalfCircleOrganizationChart"/>
    <dgm:cxn modelId="{08F2D8EF-E26D-4ED9-8520-38DBE578DDE4}" type="presOf" srcId="{E79F656A-FA37-4133-BAAB-A93D59AC70F7}" destId="{B7083A27-0850-48C5-A722-4AA3BFAB7EA4}" srcOrd="0" destOrd="0" presId="urn:microsoft.com/office/officeart/2008/layout/HalfCircleOrganizationChart"/>
    <dgm:cxn modelId="{DCD12C0C-27A1-4B14-B4F3-533861D557EF}" type="presParOf" srcId="{F9BE3CD0-F8F4-4899-87FB-0789AFDA515E}" destId="{D1498064-7417-49E2-8A0A-954D47FF57D0}" srcOrd="0" destOrd="0" presId="urn:microsoft.com/office/officeart/2008/layout/HalfCircleOrganizationChart"/>
    <dgm:cxn modelId="{2B2E40A3-8C89-4A54-8538-D48A3CBF9EB3}" type="presParOf" srcId="{D1498064-7417-49E2-8A0A-954D47FF57D0}" destId="{AB2C11ED-A1F3-43D5-BA2D-71490D06DE6A}" srcOrd="0" destOrd="0" presId="urn:microsoft.com/office/officeart/2008/layout/HalfCircleOrganizationChart"/>
    <dgm:cxn modelId="{E1C45151-083C-43E2-B3CE-8D3EB693303C}" type="presParOf" srcId="{AB2C11ED-A1F3-43D5-BA2D-71490D06DE6A}" destId="{6C733F24-F93E-414A-B7B4-30E08AED3926}" srcOrd="0" destOrd="0" presId="urn:microsoft.com/office/officeart/2008/layout/HalfCircleOrganizationChart"/>
    <dgm:cxn modelId="{6671ABCC-37D8-4D86-9B9C-73D409B5E79D}" type="presParOf" srcId="{AB2C11ED-A1F3-43D5-BA2D-71490D06DE6A}" destId="{E518C679-C71A-4EAA-9417-DD04CC625422}" srcOrd="1" destOrd="0" presId="urn:microsoft.com/office/officeart/2008/layout/HalfCircleOrganizationChart"/>
    <dgm:cxn modelId="{189F3F2E-8B9B-4C3A-B092-9C4EAF68D936}" type="presParOf" srcId="{AB2C11ED-A1F3-43D5-BA2D-71490D06DE6A}" destId="{3C43F4B3-19F3-4EAE-A369-483237C1B18F}" srcOrd="2" destOrd="0" presId="urn:microsoft.com/office/officeart/2008/layout/HalfCircleOrganizationChart"/>
    <dgm:cxn modelId="{79DC1420-5E2C-4EDA-9116-978D433C3E9D}" type="presParOf" srcId="{AB2C11ED-A1F3-43D5-BA2D-71490D06DE6A}" destId="{E383BE82-07F4-41EE-B7C9-EC27B2917CE1}" srcOrd="3" destOrd="0" presId="urn:microsoft.com/office/officeart/2008/layout/HalfCircleOrganizationChart"/>
    <dgm:cxn modelId="{B5471411-F48F-4B9D-B8C9-45C137DBBD96}" type="presParOf" srcId="{D1498064-7417-49E2-8A0A-954D47FF57D0}" destId="{B65BB620-C63F-407C-B3FA-F035006901FF}" srcOrd="1" destOrd="0" presId="urn:microsoft.com/office/officeart/2008/layout/HalfCircleOrganizationChart"/>
    <dgm:cxn modelId="{4FE7039B-EFDC-4122-85BA-A8D31BB1BE3A}" type="presParOf" srcId="{B65BB620-C63F-407C-B3FA-F035006901FF}" destId="{B7083A27-0850-48C5-A722-4AA3BFAB7EA4}" srcOrd="0" destOrd="0" presId="urn:microsoft.com/office/officeart/2008/layout/HalfCircleOrganizationChart"/>
    <dgm:cxn modelId="{0051A339-D27F-4932-9FC5-F205531CFE2A}" type="presParOf" srcId="{B65BB620-C63F-407C-B3FA-F035006901FF}" destId="{2696BF60-B657-4EAA-BE46-F8EC7E3C0D02}" srcOrd="1" destOrd="0" presId="urn:microsoft.com/office/officeart/2008/layout/HalfCircleOrganizationChart"/>
    <dgm:cxn modelId="{43C07B9F-CEDD-48E9-9DBA-31BB0D502274}" type="presParOf" srcId="{2696BF60-B657-4EAA-BE46-F8EC7E3C0D02}" destId="{0F502EC8-BF96-4093-827A-B1AF2853B187}" srcOrd="0" destOrd="0" presId="urn:microsoft.com/office/officeart/2008/layout/HalfCircleOrganizationChart"/>
    <dgm:cxn modelId="{EA0F1588-982D-42C2-A86D-05FAF201D3DF}" type="presParOf" srcId="{0F502EC8-BF96-4093-827A-B1AF2853B187}" destId="{EECC770D-B716-4C55-8511-2BE6208A9DCB}" srcOrd="0" destOrd="0" presId="urn:microsoft.com/office/officeart/2008/layout/HalfCircleOrganizationChart"/>
    <dgm:cxn modelId="{ADDFCB19-A8A1-4DE2-BCCD-6DF5B6C16527}" type="presParOf" srcId="{0F502EC8-BF96-4093-827A-B1AF2853B187}" destId="{55DA23CF-246D-48AF-B731-0CBD459417D9}" srcOrd="1" destOrd="0" presId="urn:microsoft.com/office/officeart/2008/layout/HalfCircleOrganizationChart"/>
    <dgm:cxn modelId="{987F29AE-EA1C-4E8D-84DC-C265871A8EE1}" type="presParOf" srcId="{0F502EC8-BF96-4093-827A-B1AF2853B187}" destId="{DFE36BE1-6BCD-4497-A55F-4C84AC2F68AC}" srcOrd="2" destOrd="0" presId="urn:microsoft.com/office/officeart/2008/layout/HalfCircleOrganizationChart"/>
    <dgm:cxn modelId="{F3E014C4-9F7E-4C3C-B4D4-EB0EC5958568}" type="presParOf" srcId="{0F502EC8-BF96-4093-827A-B1AF2853B187}" destId="{B1FDE326-FA63-4ED0-9791-69651BBABF35}" srcOrd="3" destOrd="0" presId="urn:microsoft.com/office/officeart/2008/layout/HalfCircleOrganizationChart"/>
    <dgm:cxn modelId="{76D9B9CF-BAEF-4DA5-92B6-3D81E10451BC}" type="presParOf" srcId="{2696BF60-B657-4EAA-BE46-F8EC7E3C0D02}" destId="{EDB99975-E6A9-4BE1-8C48-6F5D43A1A8AD}" srcOrd="1" destOrd="0" presId="urn:microsoft.com/office/officeart/2008/layout/HalfCircleOrganizationChart"/>
    <dgm:cxn modelId="{B5DE9C97-1428-4069-8F7B-97B156404D68}" type="presParOf" srcId="{2696BF60-B657-4EAA-BE46-F8EC7E3C0D02}" destId="{136D6916-4A35-4AA8-8975-1165752B542A}" srcOrd="2" destOrd="0" presId="urn:microsoft.com/office/officeart/2008/layout/HalfCircleOrganizationChart"/>
    <dgm:cxn modelId="{8E6AB4CA-B360-4ACA-8263-E4EF4EEB2ADD}" type="presParOf" srcId="{B65BB620-C63F-407C-B3FA-F035006901FF}" destId="{2340FFC8-9EFC-466F-A428-1878FDBEA2ED}" srcOrd="2" destOrd="0" presId="urn:microsoft.com/office/officeart/2008/layout/HalfCircleOrganizationChart"/>
    <dgm:cxn modelId="{9AED16C1-8BFF-408B-8827-81C78C5BC1B3}" type="presParOf" srcId="{B65BB620-C63F-407C-B3FA-F035006901FF}" destId="{10C81C8F-8F69-4623-B582-D802CB4A97B1}" srcOrd="3" destOrd="0" presId="urn:microsoft.com/office/officeart/2008/layout/HalfCircleOrganizationChart"/>
    <dgm:cxn modelId="{82087AD8-F43E-4295-A9B1-415A0CE550D4}" type="presParOf" srcId="{10C81C8F-8F69-4623-B582-D802CB4A97B1}" destId="{D9B69DE7-762D-4F89-A294-3B0CF46D2D95}" srcOrd="0" destOrd="0" presId="urn:microsoft.com/office/officeart/2008/layout/HalfCircleOrganizationChart"/>
    <dgm:cxn modelId="{5E6C2245-374C-4F77-A31A-F42BD0C9C4E0}" type="presParOf" srcId="{D9B69DE7-762D-4F89-A294-3B0CF46D2D95}" destId="{C94C088F-A386-4487-8F09-4311ECD91584}" srcOrd="0" destOrd="0" presId="urn:microsoft.com/office/officeart/2008/layout/HalfCircleOrganizationChart"/>
    <dgm:cxn modelId="{2DE1D56B-4F4D-4C11-90D5-35418C9F7BB1}" type="presParOf" srcId="{D9B69DE7-762D-4F89-A294-3B0CF46D2D95}" destId="{6CE9804E-8896-45EC-ADF2-9A39426F64FA}" srcOrd="1" destOrd="0" presId="urn:microsoft.com/office/officeart/2008/layout/HalfCircleOrganizationChart"/>
    <dgm:cxn modelId="{0D300F62-42F3-4D70-91AC-2B6D0ACACCDB}" type="presParOf" srcId="{D9B69DE7-762D-4F89-A294-3B0CF46D2D95}" destId="{47254600-DDFB-42D6-98C8-D3D10BF97FBF}" srcOrd="2" destOrd="0" presId="urn:microsoft.com/office/officeart/2008/layout/HalfCircleOrganizationChart"/>
    <dgm:cxn modelId="{35D3D6EB-8BC5-4283-94B9-A240B6355499}" type="presParOf" srcId="{D9B69DE7-762D-4F89-A294-3B0CF46D2D95}" destId="{C6B69AD7-1D2D-47C6-82EF-BF0DC027E42A}" srcOrd="3" destOrd="0" presId="urn:microsoft.com/office/officeart/2008/layout/HalfCircleOrganizationChart"/>
    <dgm:cxn modelId="{36E79809-F2C3-4190-BB9B-A7BD3444C05D}" type="presParOf" srcId="{10C81C8F-8F69-4623-B582-D802CB4A97B1}" destId="{6E12C8C6-110C-45F8-91DC-8A7737127188}" srcOrd="1" destOrd="0" presId="urn:microsoft.com/office/officeart/2008/layout/HalfCircleOrganizationChart"/>
    <dgm:cxn modelId="{ACF582C7-F042-4B72-A5BD-FA4383EAE048}" type="presParOf" srcId="{10C81C8F-8F69-4623-B582-D802CB4A97B1}" destId="{72358429-99D1-45DB-98B6-D2D8C8E60FFE}" srcOrd="2" destOrd="0" presId="urn:microsoft.com/office/officeart/2008/layout/HalfCircleOrganizationChart"/>
    <dgm:cxn modelId="{7391757E-3F1F-44DB-A53B-6C7B91EBED1C}" type="presParOf" srcId="{B65BB620-C63F-407C-B3FA-F035006901FF}" destId="{CAD4F340-9081-4DE6-91FD-BA5A875489E7}" srcOrd="4" destOrd="0" presId="urn:microsoft.com/office/officeart/2008/layout/HalfCircleOrganizationChart"/>
    <dgm:cxn modelId="{5A5B7F4C-295C-4E62-96B1-832672B423CE}" type="presParOf" srcId="{B65BB620-C63F-407C-B3FA-F035006901FF}" destId="{7FE3D450-D55D-40E6-A6AD-0F7419A19F7A}" srcOrd="5" destOrd="0" presId="urn:microsoft.com/office/officeart/2008/layout/HalfCircleOrganizationChart"/>
    <dgm:cxn modelId="{F8B5DE26-67AD-456C-99EB-BF2FC0E32692}" type="presParOf" srcId="{7FE3D450-D55D-40E6-A6AD-0F7419A19F7A}" destId="{005AF71A-4659-4293-9C81-993A86A6E877}" srcOrd="0" destOrd="0" presId="urn:microsoft.com/office/officeart/2008/layout/HalfCircleOrganizationChart"/>
    <dgm:cxn modelId="{71947B5F-CEDA-4B1C-A6FB-5E7402717805}" type="presParOf" srcId="{005AF71A-4659-4293-9C81-993A86A6E877}" destId="{9A5D206D-0C28-4DE3-AB1E-70E04B978F79}" srcOrd="0" destOrd="0" presId="urn:microsoft.com/office/officeart/2008/layout/HalfCircleOrganizationChart"/>
    <dgm:cxn modelId="{BDC70BFC-8A08-47D9-BA85-0E6988EE22D7}" type="presParOf" srcId="{005AF71A-4659-4293-9C81-993A86A6E877}" destId="{C76C998C-4469-4AA3-BBCD-622114E61153}" srcOrd="1" destOrd="0" presId="urn:microsoft.com/office/officeart/2008/layout/HalfCircleOrganizationChart"/>
    <dgm:cxn modelId="{1DC5F862-51F3-4C66-B804-F2E82C23119B}" type="presParOf" srcId="{005AF71A-4659-4293-9C81-993A86A6E877}" destId="{1E3D27BE-0EEC-4B3D-B519-6AA615DE76A5}" srcOrd="2" destOrd="0" presId="urn:microsoft.com/office/officeart/2008/layout/HalfCircleOrganizationChart"/>
    <dgm:cxn modelId="{806FF0A5-4C9E-448D-912F-F952DBA078C3}" type="presParOf" srcId="{005AF71A-4659-4293-9C81-993A86A6E877}" destId="{5E410517-0E81-4456-87CC-B50D0A3121ED}" srcOrd="3" destOrd="0" presId="urn:microsoft.com/office/officeart/2008/layout/HalfCircleOrganizationChart"/>
    <dgm:cxn modelId="{C9DF88B9-A2C1-415C-85E2-CFA536BE476D}" type="presParOf" srcId="{7FE3D450-D55D-40E6-A6AD-0F7419A19F7A}" destId="{EABA26A4-4FAA-41FD-BA31-BAA4AB22A1B5}" srcOrd="1" destOrd="0" presId="urn:microsoft.com/office/officeart/2008/layout/HalfCircleOrganizationChart"/>
    <dgm:cxn modelId="{22197852-2E0C-4F23-8660-7280BD77DE73}" type="presParOf" srcId="{7FE3D450-D55D-40E6-A6AD-0F7419A19F7A}" destId="{20E51EA6-34B1-4CA7-940A-7F3F4E7CF749}" srcOrd="2" destOrd="0" presId="urn:microsoft.com/office/officeart/2008/layout/HalfCircleOrganizationChart"/>
    <dgm:cxn modelId="{FE283216-7171-4592-A09A-DCE436DFD9BB}" type="presParOf" srcId="{D1498064-7417-49E2-8A0A-954D47FF57D0}" destId="{9861AB9A-3D14-4BBD-9192-D98BFD19F54F}"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22BB22-CD43-467E-B0A3-4D50D1E8D858}" type="doc">
      <dgm:prSet loTypeId="urn:microsoft.com/office/officeart/2005/8/layout/hierarchy5" loCatId="hierarchy" qsTypeId="urn:microsoft.com/office/officeart/2005/8/quickstyle/simple5" qsCatId="simple" csTypeId="urn:microsoft.com/office/officeart/2005/8/colors/accent0_1" csCatId="mainScheme" phldr="1"/>
      <dgm:spPr/>
      <dgm:t>
        <a:bodyPr/>
        <a:lstStyle/>
        <a:p>
          <a:endParaRPr lang="sk-SK"/>
        </a:p>
      </dgm:t>
    </dgm:pt>
    <dgm:pt modelId="{5A21BA6A-59A4-4861-9C2D-C6CF2A73948D}">
      <dgm:prSet phldrT="[Text]"/>
      <dgm:spPr/>
      <dgm:t>
        <a:bodyPr/>
        <a:lstStyle/>
        <a:p>
          <a:r>
            <a:rPr lang="sk-SK" err="1"/>
            <a:t>License</a:t>
          </a:r>
          <a:endParaRPr lang="sk-SK"/>
        </a:p>
      </dgm:t>
    </dgm:pt>
    <dgm:pt modelId="{E41B5E8C-9356-40E0-AE97-C2F5904BC835}" type="parTrans" cxnId="{AABC92B3-7EE5-499D-9874-F0AF2679C445}">
      <dgm:prSet/>
      <dgm:spPr/>
      <dgm:t>
        <a:bodyPr/>
        <a:lstStyle/>
        <a:p>
          <a:endParaRPr lang="sk-SK"/>
        </a:p>
      </dgm:t>
    </dgm:pt>
    <dgm:pt modelId="{4534D47A-C8C5-4791-B61A-03EFE0223F9D}" type="sibTrans" cxnId="{AABC92B3-7EE5-499D-9874-F0AF2679C445}">
      <dgm:prSet/>
      <dgm:spPr/>
      <dgm:t>
        <a:bodyPr/>
        <a:lstStyle/>
        <a:p>
          <a:endParaRPr lang="sk-SK"/>
        </a:p>
      </dgm:t>
    </dgm:pt>
    <dgm:pt modelId="{B62AC29E-BCE4-47C6-A383-77DA21985B52}">
      <dgm:prSet phldrT="[Text]"/>
      <dgm:spPr/>
      <dgm:t>
        <a:bodyPr/>
        <a:lstStyle/>
        <a:p>
          <a:r>
            <a:rPr lang="sk-SK" err="1"/>
            <a:t>Non-exclusive</a:t>
          </a:r>
          <a:endParaRPr lang="sk-SK"/>
        </a:p>
      </dgm:t>
    </dgm:pt>
    <dgm:pt modelId="{ED057263-C436-488E-8E60-FC8FFAF58459}" type="parTrans" cxnId="{64B8C622-D8E5-458C-BBD5-C1147CF9C060}">
      <dgm:prSet/>
      <dgm:spPr/>
      <dgm:t>
        <a:bodyPr/>
        <a:lstStyle/>
        <a:p>
          <a:endParaRPr lang="sk-SK"/>
        </a:p>
      </dgm:t>
    </dgm:pt>
    <dgm:pt modelId="{BC8B952F-952A-46AD-8416-D7EA894BD680}" type="sibTrans" cxnId="{64B8C622-D8E5-458C-BBD5-C1147CF9C060}">
      <dgm:prSet/>
      <dgm:spPr/>
      <dgm:t>
        <a:bodyPr/>
        <a:lstStyle/>
        <a:p>
          <a:endParaRPr lang="sk-SK"/>
        </a:p>
      </dgm:t>
    </dgm:pt>
    <dgm:pt modelId="{56ABBA8F-22D5-4BA0-B41E-E3564EBD1A12}">
      <dgm:prSet phldrT="[Text]"/>
      <dgm:spPr/>
      <dgm:t>
        <a:bodyPr/>
        <a:lstStyle/>
        <a:p>
          <a:r>
            <a:rPr lang="sk-SK" err="1"/>
            <a:t>Exclusive</a:t>
          </a:r>
          <a:endParaRPr lang="sk-SK"/>
        </a:p>
      </dgm:t>
    </dgm:pt>
    <dgm:pt modelId="{B9FF17B6-16AB-4BAE-8584-1733C40ED672}" type="parTrans" cxnId="{01A0360D-DB19-4EE5-AAD3-FC83EB94B4DB}">
      <dgm:prSet/>
      <dgm:spPr/>
      <dgm:t>
        <a:bodyPr/>
        <a:lstStyle/>
        <a:p>
          <a:endParaRPr lang="sk-SK"/>
        </a:p>
      </dgm:t>
    </dgm:pt>
    <dgm:pt modelId="{9A4B1ED4-A4F1-4C89-ABF2-802DFB6217CC}" type="sibTrans" cxnId="{01A0360D-DB19-4EE5-AAD3-FC83EB94B4DB}">
      <dgm:prSet/>
      <dgm:spPr/>
      <dgm:t>
        <a:bodyPr/>
        <a:lstStyle/>
        <a:p>
          <a:endParaRPr lang="sk-SK"/>
        </a:p>
      </dgm:t>
    </dgm:pt>
    <dgm:pt modelId="{163AFAA2-05EF-46E5-8BD2-0993FEA14DF9}">
      <dgm:prSet/>
      <dgm:spPr/>
      <dgm:t>
        <a:bodyPr/>
        <a:lstStyle/>
        <a:p>
          <a:r>
            <a:rPr lang="sk-SK" err="1"/>
            <a:t>Sole</a:t>
          </a:r>
          <a:r>
            <a:rPr lang="sk-SK"/>
            <a:t> </a:t>
          </a:r>
        </a:p>
      </dgm:t>
    </dgm:pt>
    <dgm:pt modelId="{66861F47-800B-4DE5-A442-9CDDA5183B52}" type="parTrans" cxnId="{ABCEE53C-A78A-4FF1-9FA9-E9628986156B}">
      <dgm:prSet/>
      <dgm:spPr/>
      <dgm:t>
        <a:bodyPr/>
        <a:lstStyle/>
        <a:p>
          <a:endParaRPr lang="sk-SK"/>
        </a:p>
      </dgm:t>
    </dgm:pt>
    <dgm:pt modelId="{1F98F80D-6270-408B-A6E8-237863D319F4}" type="sibTrans" cxnId="{ABCEE53C-A78A-4FF1-9FA9-E9628986156B}">
      <dgm:prSet/>
      <dgm:spPr/>
      <dgm:t>
        <a:bodyPr/>
        <a:lstStyle/>
        <a:p>
          <a:endParaRPr lang="sk-SK"/>
        </a:p>
      </dgm:t>
    </dgm:pt>
    <dgm:pt modelId="{B883BE0D-FD1F-43CF-A0AA-3B4A70F9D93D}" type="pres">
      <dgm:prSet presAssocID="{DC22BB22-CD43-467E-B0A3-4D50D1E8D858}" presName="mainComposite" presStyleCnt="0">
        <dgm:presLayoutVars>
          <dgm:chPref val="1"/>
          <dgm:dir/>
          <dgm:animOne val="branch"/>
          <dgm:animLvl val="lvl"/>
          <dgm:resizeHandles val="exact"/>
        </dgm:presLayoutVars>
      </dgm:prSet>
      <dgm:spPr/>
    </dgm:pt>
    <dgm:pt modelId="{40F283D0-8319-4442-9BB2-0BA26DC29872}" type="pres">
      <dgm:prSet presAssocID="{DC22BB22-CD43-467E-B0A3-4D50D1E8D858}" presName="hierFlow" presStyleCnt="0"/>
      <dgm:spPr/>
    </dgm:pt>
    <dgm:pt modelId="{6533840A-B11C-4E04-8626-30E66A51CF15}" type="pres">
      <dgm:prSet presAssocID="{DC22BB22-CD43-467E-B0A3-4D50D1E8D858}" presName="hierChild1" presStyleCnt="0">
        <dgm:presLayoutVars>
          <dgm:chPref val="1"/>
          <dgm:animOne val="branch"/>
          <dgm:animLvl val="lvl"/>
        </dgm:presLayoutVars>
      </dgm:prSet>
      <dgm:spPr/>
    </dgm:pt>
    <dgm:pt modelId="{FD9A72F9-3029-4E0C-8536-7EBE413A09BC}" type="pres">
      <dgm:prSet presAssocID="{5A21BA6A-59A4-4861-9C2D-C6CF2A73948D}" presName="Name17" presStyleCnt="0"/>
      <dgm:spPr/>
    </dgm:pt>
    <dgm:pt modelId="{4A545499-25D9-4208-B11D-6EDF9B71E84E}" type="pres">
      <dgm:prSet presAssocID="{5A21BA6A-59A4-4861-9C2D-C6CF2A73948D}" presName="level1Shape" presStyleLbl="node0" presStyleIdx="0" presStyleCnt="1">
        <dgm:presLayoutVars>
          <dgm:chPref val="3"/>
        </dgm:presLayoutVars>
      </dgm:prSet>
      <dgm:spPr/>
    </dgm:pt>
    <dgm:pt modelId="{46E8E327-E9D8-4209-A3F5-60A2528262DF}" type="pres">
      <dgm:prSet presAssocID="{5A21BA6A-59A4-4861-9C2D-C6CF2A73948D}" presName="hierChild2" presStyleCnt="0"/>
      <dgm:spPr/>
    </dgm:pt>
    <dgm:pt modelId="{B9258DDF-4F94-49ED-8552-266D1DFEC6C5}" type="pres">
      <dgm:prSet presAssocID="{ED057263-C436-488E-8E60-FC8FFAF58459}" presName="Name25" presStyleLbl="parChTrans1D2" presStyleIdx="0" presStyleCnt="3"/>
      <dgm:spPr/>
    </dgm:pt>
    <dgm:pt modelId="{EA237985-EA5E-4C01-9942-91A62DD0A37C}" type="pres">
      <dgm:prSet presAssocID="{ED057263-C436-488E-8E60-FC8FFAF58459}" presName="connTx" presStyleLbl="parChTrans1D2" presStyleIdx="0" presStyleCnt="3"/>
      <dgm:spPr/>
    </dgm:pt>
    <dgm:pt modelId="{88FC91DE-0F61-4DCA-B824-F9A9F9C738FC}" type="pres">
      <dgm:prSet presAssocID="{B62AC29E-BCE4-47C6-A383-77DA21985B52}" presName="Name30" presStyleCnt="0"/>
      <dgm:spPr/>
    </dgm:pt>
    <dgm:pt modelId="{6C1C1306-1A1F-4E57-A2CA-26CD1EB8CE03}" type="pres">
      <dgm:prSet presAssocID="{B62AC29E-BCE4-47C6-A383-77DA21985B52}" presName="level2Shape" presStyleLbl="node2" presStyleIdx="0" presStyleCnt="3"/>
      <dgm:spPr/>
    </dgm:pt>
    <dgm:pt modelId="{9DC1D2C4-CFEC-45C0-9691-0AE16BD19526}" type="pres">
      <dgm:prSet presAssocID="{B62AC29E-BCE4-47C6-A383-77DA21985B52}" presName="hierChild3" presStyleCnt="0"/>
      <dgm:spPr/>
    </dgm:pt>
    <dgm:pt modelId="{4B334360-56BA-44E0-96A4-508D14CC3724}" type="pres">
      <dgm:prSet presAssocID="{B9FF17B6-16AB-4BAE-8584-1733C40ED672}" presName="Name25" presStyleLbl="parChTrans1D2" presStyleIdx="1" presStyleCnt="3"/>
      <dgm:spPr/>
    </dgm:pt>
    <dgm:pt modelId="{30C82052-70F1-4413-83A1-01968403AD8C}" type="pres">
      <dgm:prSet presAssocID="{B9FF17B6-16AB-4BAE-8584-1733C40ED672}" presName="connTx" presStyleLbl="parChTrans1D2" presStyleIdx="1" presStyleCnt="3"/>
      <dgm:spPr/>
    </dgm:pt>
    <dgm:pt modelId="{C51B8D1E-B0E6-4995-A5A0-AA9E94231A5A}" type="pres">
      <dgm:prSet presAssocID="{56ABBA8F-22D5-4BA0-B41E-E3564EBD1A12}" presName="Name30" presStyleCnt="0"/>
      <dgm:spPr/>
    </dgm:pt>
    <dgm:pt modelId="{63F15639-1513-459E-9C8A-7965CFC4915F}" type="pres">
      <dgm:prSet presAssocID="{56ABBA8F-22D5-4BA0-B41E-E3564EBD1A12}" presName="level2Shape" presStyleLbl="node2" presStyleIdx="1" presStyleCnt="3"/>
      <dgm:spPr/>
    </dgm:pt>
    <dgm:pt modelId="{37F4B922-896E-4FFA-B0F7-E1C82706B5DA}" type="pres">
      <dgm:prSet presAssocID="{56ABBA8F-22D5-4BA0-B41E-E3564EBD1A12}" presName="hierChild3" presStyleCnt="0"/>
      <dgm:spPr/>
    </dgm:pt>
    <dgm:pt modelId="{75CB7DC7-CCA8-48F9-B5FC-93C7B0BFE31A}" type="pres">
      <dgm:prSet presAssocID="{66861F47-800B-4DE5-A442-9CDDA5183B52}" presName="Name25" presStyleLbl="parChTrans1D2" presStyleIdx="2" presStyleCnt="3"/>
      <dgm:spPr/>
    </dgm:pt>
    <dgm:pt modelId="{DD049A9E-D7B9-4304-A18A-1AA6CE196775}" type="pres">
      <dgm:prSet presAssocID="{66861F47-800B-4DE5-A442-9CDDA5183B52}" presName="connTx" presStyleLbl="parChTrans1D2" presStyleIdx="2" presStyleCnt="3"/>
      <dgm:spPr/>
    </dgm:pt>
    <dgm:pt modelId="{70CA5565-AEAE-477F-B466-DE0DFA4DE673}" type="pres">
      <dgm:prSet presAssocID="{163AFAA2-05EF-46E5-8BD2-0993FEA14DF9}" presName="Name30" presStyleCnt="0"/>
      <dgm:spPr/>
    </dgm:pt>
    <dgm:pt modelId="{8BF77D75-C19D-446A-9ADC-0C297C4D01A3}" type="pres">
      <dgm:prSet presAssocID="{163AFAA2-05EF-46E5-8BD2-0993FEA14DF9}" presName="level2Shape" presStyleLbl="node2" presStyleIdx="2" presStyleCnt="3"/>
      <dgm:spPr/>
    </dgm:pt>
    <dgm:pt modelId="{75346FDF-B12B-4F3D-AD3B-5736776626EA}" type="pres">
      <dgm:prSet presAssocID="{163AFAA2-05EF-46E5-8BD2-0993FEA14DF9}" presName="hierChild3" presStyleCnt="0"/>
      <dgm:spPr/>
    </dgm:pt>
    <dgm:pt modelId="{06AE49BF-5887-45CF-84E3-CDE93FD65A10}" type="pres">
      <dgm:prSet presAssocID="{DC22BB22-CD43-467E-B0A3-4D50D1E8D858}" presName="bgShapesFlow" presStyleCnt="0"/>
      <dgm:spPr/>
    </dgm:pt>
  </dgm:ptLst>
  <dgm:cxnLst>
    <dgm:cxn modelId="{B9A53609-7091-4570-97B8-905930C54E4A}" type="presOf" srcId="{56ABBA8F-22D5-4BA0-B41E-E3564EBD1A12}" destId="{63F15639-1513-459E-9C8A-7965CFC4915F}" srcOrd="0" destOrd="0" presId="urn:microsoft.com/office/officeart/2005/8/layout/hierarchy5"/>
    <dgm:cxn modelId="{01A0360D-DB19-4EE5-AAD3-FC83EB94B4DB}" srcId="{5A21BA6A-59A4-4861-9C2D-C6CF2A73948D}" destId="{56ABBA8F-22D5-4BA0-B41E-E3564EBD1A12}" srcOrd="1" destOrd="0" parTransId="{B9FF17B6-16AB-4BAE-8584-1733C40ED672}" sibTransId="{9A4B1ED4-A4F1-4C89-ABF2-802DFB6217CC}"/>
    <dgm:cxn modelId="{31630219-B1D4-4BED-9527-FFC0EAD232C7}" type="presOf" srcId="{5A21BA6A-59A4-4861-9C2D-C6CF2A73948D}" destId="{4A545499-25D9-4208-B11D-6EDF9B71E84E}" srcOrd="0" destOrd="0" presId="urn:microsoft.com/office/officeart/2005/8/layout/hierarchy5"/>
    <dgm:cxn modelId="{A45CBC1E-BED3-4B35-8FB7-8FCCAF09B840}" type="presOf" srcId="{66861F47-800B-4DE5-A442-9CDDA5183B52}" destId="{75CB7DC7-CCA8-48F9-B5FC-93C7B0BFE31A}" srcOrd="0" destOrd="0" presId="urn:microsoft.com/office/officeart/2005/8/layout/hierarchy5"/>
    <dgm:cxn modelId="{64B8C622-D8E5-458C-BBD5-C1147CF9C060}" srcId="{5A21BA6A-59A4-4861-9C2D-C6CF2A73948D}" destId="{B62AC29E-BCE4-47C6-A383-77DA21985B52}" srcOrd="0" destOrd="0" parTransId="{ED057263-C436-488E-8E60-FC8FFAF58459}" sibTransId="{BC8B952F-952A-46AD-8416-D7EA894BD680}"/>
    <dgm:cxn modelId="{0F5CC726-A67E-400C-8EE7-2AE180D3873B}" type="presOf" srcId="{DC22BB22-CD43-467E-B0A3-4D50D1E8D858}" destId="{B883BE0D-FD1F-43CF-A0AA-3B4A70F9D93D}" srcOrd="0" destOrd="0" presId="urn:microsoft.com/office/officeart/2005/8/layout/hierarchy5"/>
    <dgm:cxn modelId="{D71EBE30-74F9-482E-9B9E-D9D0E14E35B1}" type="presOf" srcId="{B9FF17B6-16AB-4BAE-8584-1733C40ED672}" destId="{4B334360-56BA-44E0-96A4-508D14CC3724}" srcOrd="0" destOrd="0" presId="urn:microsoft.com/office/officeart/2005/8/layout/hierarchy5"/>
    <dgm:cxn modelId="{785C8732-2461-455D-A0B0-ECCBDCA5D248}" type="presOf" srcId="{66861F47-800B-4DE5-A442-9CDDA5183B52}" destId="{DD049A9E-D7B9-4304-A18A-1AA6CE196775}" srcOrd="1" destOrd="0" presId="urn:microsoft.com/office/officeart/2005/8/layout/hierarchy5"/>
    <dgm:cxn modelId="{ABCEE53C-A78A-4FF1-9FA9-E9628986156B}" srcId="{5A21BA6A-59A4-4861-9C2D-C6CF2A73948D}" destId="{163AFAA2-05EF-46E5-8BD2-0993FEA14DF9}" srcOrd="2" destOrd="0" parTransId="{66861F47-800B-4DE5-A442-9CDDA5183B52}" sibTransId="{1F98F80D-6270-408B-A6E8-237863D319F4}"/>
    <dgm:cxn modelId="{8C039564-7BFE-4139-90EE-4338EC8333A3}" type="presOf" srcId="{163AFAA2-05EF-46E5-8BD2-0993FEA14DF9}" destId="{8BF77D75-C19D-446A-9ADC-0C297C4D01A3}" srcOrd="0" destOrd="0" presId="urn:microsoft.com/office/officeart/2005/8/layout/hierarchy5"/>
    <dgm:cxn modelId="{BE4AF644-BBBC-4BDA-9F65-182BA2594312}" type="presOf" srcId="{B9FF17B6-16AB-4BAE-8584-1733C40ED672}" destId="{30C82052-70F1-4413-83A1-01968403AD8C}" srcOrd="1" destOrd="0" presId="urn:microsoft.com/office/officeart/2005/8/layout/hierarchy5"/>
    <dgm:cxn modelId="{AABC92B3-7EE5-499D-9874-F0AF2679C445}" srcId="{DC22BB22-CD43-467E-B0A3-4D50D1E8D858}" destId="{5A21BA6A-59A4-4861-9C2D-C6CF2A73948D}" srcOrd="0" destOrd="0" parTransId="{E41B5E8C-9356-40E0-AE97-C2F5904BC835}" sibTransId="{4534D47A-C8C5-4791-B61A-03EFE0223F9D}"/>
    <dgm:cxn modelId="{7987DABB-CDA2-4894-8084-A13E85612F87}" type="presOf" srcId="{ED057263-C436-488E-8E60-FC8FFAF58459}" destId="{EA237985-EA5E-4C01-9942-91A62DD0A37C}" srcOrd="1" destOrd="0" presId="urn:microsoft.com/office/officeart/2005/8/layout/hierarchy5"/>
    <dgm:cxn modelId="{93F3DDE1-8FDC-4198-9616-083CA0F3DC2F}" type="presOf" srcId="{B62AC29E-BCE4-47C6-A383-77DA21985B52}" destId="{6C1C1306-1A1F-4E57-A2CA-26CD1EB8CE03}" srcOrd="0" destOrd="0" presId="urn:microsoft.com/office/officeart/2005/8/layout/hierarchy5"/>
    <dgm:cxn modelId="{050F5AF2-580F-4C66-A036-5905D1D1882E}" type="presOf" srcId="{ED057263-C436-488E-8E60-FC8FFAF58459}" destId="{B9258DDF-4F94-49ED-8552-266D1DFEC6C5}" srcOrd="0" destOrd="0" presId="urn:microsoft.com/office/officeart/2005/8/layout/hierarchy5"/>
    <dgm:cxn modelId="{5E0D408F-DFDD-4D8B-95CC-7071C9500FCE}" type="presParOf" srcId="{B883BE0D-FD1F-43CF-A0AA-3B4A70F9D93D}" destId="{40F283D0-8319-4442-9BB2-0BA26DC29872}" srcOrd="0" destOrd="0" presId="urn:microsoft.com/office/officeart/2005/8/layout/hierarchy5"/>
    <dgm:cxn modelId="{C29EE892-6E38-49A8-9065-D3C4972B351C}" type="presParOf" srcId="{40F283D0-8319-4442-9BB2-0BA26DC29872}" destId="{6533840A-B11C-4E04-8626-30E66A51CF15}" srcOrd="0" destOrd="0" presId="urn:microsoft.com/office/officeart/2005/8/layout/hierarchy5"/>
    <dgm:cxn modelId="{36899231-2DDF-4E25-8248-2BDE9D6C1FA5}" type="presParOf" srcId="{6533840A-B11C-4E04-8626-30E66A51CF15}" destId="{FD9A72F9-3029-4E0C-8536-7EBE413A09BC}" srcOrd="0" destOrd="0" presId="urn:microsoft.com/office/officeart/2005/8/layout/hierarchy5"/>
    <dgm:cxn modelId="{C3D35B5A-273B-4D75-AFA9-10B76A2ECD33}" type="presParOf" srcId="{FD9A72F9-3029-4E0C-8536-7EBE413A09BC}" destId="{4A545499-25D9-4208-B11D-6EDF9B71E84E}" srcOrd="0" destOrd="0" presId="urn:microsoft.com/office/officeart/2005/8/layout/hierarchy5"/>
    <dgm:cxn modelId="{F8D6CB1B-4036-4888-A2E2-07FBEAFA6BBE}" type="presParOf" srcId="{FD9A72F9-3029-4E0C-8536-7EBE413A09BC}" destId="{46E8E327-E9D8-4209-A3F5-60A2528262DF}" srcOrd="1" destOrd="0" presId="urn:microsoft.com/office/officeart/2005/8/layout/hierarchy5"/>
    <dgm:cxn modelId="{DB466A44-742F-470A-BE90-120B03BEBD07}" type="presParOf" srcId="{46E8E327-E9D8-4209-A3F5-60A2528262DF}" destId="{B9258DDF-4F94-49ED-8552-266D1DFEC6C5}" srcOrd="0" destOrd="0" presId="urn:microsoft.com/office/officeart/2005/8/layout/hierarchy5"/>
    <dgm:cxn modelId="{9F42CF99-78DD-475A-B700-D321DE3D4811}" type="presParOf" srcId="{B9258DDF-4F94-49ED-8552-266D1DFEC6C5}" destId="{EA237985-EA5E-4C01-9942-91A62DD0A37C}" srcOrd="0" destOrd="0" presId="urn:microsoft.com/office/officeart/2005/8/layout/hierarchy5"/>
    <dgm:cxn modelId="{980C0B4E-E0BC-4C44-BBAE-D1587DD686E3}" type="presParOf" srcId="{46E8E327-E9D8-4209-A3F5-60A2528262DF}" destId="{88FC91DE-0F61-4DCA-B824-F9A9F9C738FC}" srcOrd="1" destOrd="0" presId="urn:microsoft.com/office/officeart/2005/8/layout/hierarchy5"/>
    <dgm:cxn modelId="{F71D6EE8-7806-44F5-9C70-D606167D78D3}" type="presParOf" srcId="{88FC91DE-0F61-4DCA-B824-F9A9F9C738FC}" destId="{6C1C1306-1A1F-4E57-A2CA-26CD1EB8CE03}" srcOrd="0" destOrd="0" presId="urn:microsoft.com/office/officeart/2005/8/layout/hierarchy5"/>
    <dgm:cxn modelId="{C299654F-D2B3-4055-A2CB-3A1B6214746A}" type="presParOf" srcId="{88FC91DE-0F61-4DCA-B824-F9A9F9C738FC}" destId="{9DC1D2C4-CFEC-45C0-9691-0AE16BD19526}" srcOrd="1" destOrd="0" presId="urn:microsoft.com/office/officeart/2005/8/layout/hierarchy5"/>
    <dgm:cxn modelId="{A51CC538-F4E5-4C1F-8638-F8DF613CCE0B}" type="presParOf" srcId="{46E8E327-E9D8-4209-A3F5-60A2528262DF}" destId="{4B334360-56BA-44E0-96A4-508D14CC3724}" srcOrd="2" destOrd="0" presId="urn:microsoft.com/office/officeart/2005/8/layout/hierarchy5"/>
    <dgm:cxn modelId="{AFE358B5-3BBB-4104-A354-DD258AF630C8}" type="presParOf" srcId="{4B334360-56BA-44E0-96A4-508D14CC3724}" destId="{30C82052-70F1-4413-83A1-01968403AD8C}" srcOrd="0" destOrd="0" presId="urn:microsoft.com/office/officeart/2005/8/layout/hierarchy5"/>
    <dgm:cxn modelId="{04A654D6-4D4A-4A7D-87C2-9164618F5231}" type="presParOf" srcId="{46E8E327-E9D8-4209-A3F5-60A2528262DF}" destId="{C51B8D1E-B0E6-4995-A5A0-AA9E94231A5A}" srcOrd="3" destOrd="0" presId="urn:microsoft.com/office/officeart/2005/8/layout/hierarchy5"/>
    <dgm:cxn modelId="{84678543-3772-4C1D-9F85-5563D67A1501}" type="presParOf" srcId="{C51B8D1E-B0E6-4995-A5A0-AA9E94231A5A}" destId="{63F15639-1513-459E-9C8A-7965CFC4915F}" srcOrd="0" destOrd="0" presId="urn:microsoft.com/office/officeart/2005/8/layout/hierarchy5"/>
    <dgm:cxn modelId="{F184D2A8-D194-481E-93BA-302B51044E22}" type="presParOf" srcId="{C51B8D1E-B0E6-4995-A5A0-AA9E94231A5A}" destId="{37F4B922-896E-4FFA-B0F7-E1C82706B5DA}" srcOrd="1" destOrd="0" presId="urn:microsoft.com/office/officeart/2005/8/layout/hierarchy5"/>
    <dgm:cxn modelId="{28408B0B-17A2-4B6B-B6B2-4D8A2C7731B7}" type="presParOf" srcId="{46E8E327-E9D8-4209-A3F5-60A2528262DF}" destId="{75CB7DC7-CCA8-48F9-B5FC-93C7B0BFE31A}" srcOrd="4" destOrd="0" presId="urn:microsoft.com/office/officeart/2005/8/layout/hierarchy5"/>
    <dgm:cxn modelId="{2C682348-A9A0-45C2-AF07-7D9D75E4DCB5}" type="presParOf" srcId="{75CB7DC7-CCA8-48F9-B5FC-93C7B0BFE31A}" destId="{DD049A9E-D7B9-4304-A18A-1AA6CE196775}" srcOrd="0" destOrd="0" presId="urn:microsoft.com/office/officeart/2005/8/layout/hierarchy5"/>
    <dgm:cxn modelId="{D2293B9E-9814-407A-B335-7D904FEB33AE}" type="presParOf" srcId="{46E8E327-E9D8-4209-A3F5-60A2528262DF}" destId="{70CA5565-AEAE-477F-B466-DE0DFA4DE673}" srcOrd="5" destOrd="0" presId="urn:microsoft.com/office/officeart/2005/8/layout/hierarchy5"/>
    <dgm:cxn modelId="{18CDFA86-58E4-4A14-990D-78EF69016225}" type="presParOf" srcId="{70CA5565-AEAE-477F-B466-DE0DFA4DE673}" destId="{8BF77D75-C19D-446A-9ADC-0C297C4D01A3}" srcOrd="0" destOrd="0" presId="urn:microsoft.com/office/officeart/2005/8/layout/hierarchy5"/>
    <dgm:cxn modelId="{1FFE19DF-E732-4C76-B099-D7B6BC58C801}" type="presParOf" srcId="{70CA5565-AEAE-477F-B466-DE0DFA4DE673}" destId="{75346FDF-B12B-4F3D-AD3B-5736776626EA}" srcOrd="1" destOrd="0" presId="urn:microsoft.com/office/officeart/2005/8/layout/hierarchy5"/>
    <dgm:cxn modelId="{BB68D6C8-3EAE-4C82-8966-A3F731B4C506}" type="presParOf" srcId="{B883BE0D-FD1F-43CF-A0AA-3B4A70F9D93D}" destId="{06AE49BF-5887-45CF-84E3-CDE93FD65A10}"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8681E-E170-4FBF-8982-FE86B48A9FDF}">
      <dsp:nvSpPr>
        <dsp:cNvPr id="0" name=""/>
        <dsp:cNvSpPr/>
      </dsp:nvSpPr>
      <dsp:spPr>
        <a:xfrm>
          <a:off x="3582808" y="501675"/>
          <a:ext cx="3349982" cy="3349982"/>
        </a:xfrm>
        <a:prstGeom prst="blockArc">
          <a:avLst>
            <a:gd name="adj1" fmla="val 9000000"/>
            <a:gd name="adj2" fmla="val 16200000"/>
            <a:gd name="adj3" fmla="val 4635"/>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35988F-8B0D-4C5A-BEE7-36A10BA4CBFE}">
      <dsp:nvSpPr>
        <dsp:cNvPr id="0" name=""/>
        <dsp:cNvSpPr/>
      </dsp:nvSpPr>
      <dsp:spPr>
        <a:xfrm>
          <a:off x="3582808" y="501675"/>
          <a:ext cx="3349982" cy="3349982"/>
        </a:xfrm>
        <a:prstGeom prst="blockArc">
          <a:avLst>
            <a:gd name="adj1" fmla="val 1800000"/>
            <a:gd name="adj2" fmla="val 9000000"/>
            <a:gd name="adj3" fmla="val 4635"/>
          </a:avLst>
        </a:prstGeom>
        <a:solidFill>
          <a:schemeClr val="accent3">
            <a:hueOff val="1355300"/>
            <a:satOff val="50000"/>
            <a:lumOff val="-7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3C16B6-F169-4EF8-8AA5-E79DCC189971}">
      <dsp:nvSpPr>
        <dsp:cNvPr id="0" name=""/>
        <dsp:cNvSpPr/>
      </dsp:nvSpPr>
      <dsp:spPr>
        <a:xfrm>
          <a:off x="3582808" y="501675"/>
          <a:ext cx="3349982" cy="3349982"/>
        </a:xfrm>
        <a:prstGeom prst="blockArc">
          <a:avLst>
            <a:gd name="adj1" fmla="val 16200000"/>
            <a:gd name="adj2" fmla="val 1800000"/>
            <a:gd name="adj3" fmla="val 4635"/>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78CC30-C796-4235-B3B6-7233CD1FD95A}">
      <dsp:nvSpPr>
        <dsp:cNvPr id="0" name=""/>
        <dsp:cNvSpPr/>
      </dsp:nvSpPr>
      <dsp:spPr>
        <a:xfrm>
          <a:off x="4487614" y="1406481"/>
          <a:ext cx="1540371" cy="154037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a:t>Regional National International Level</a:t>
          </a:r>
          <a:endParaRPr lang="sk-SK" sz="1500" kern="1200"/>
        </a:p>
      </dsp:txBody>
      <dsp:txXfrm>
        <a:off x="4713196" y="1632063"/>
        <a:ext cx="1089207" cy="1089207"/>
      </dsp:txXfrm>
    </dsp:sp>
    <dsp:sp modelId="{90CFE312-7FBE-4A8B-8905-6AB94C56D2C7}">
      <dsp:nvSpPr>
        <dsp:cNvPr id="0" name=""/>
        <dsp:cNvSpPr/>
      </dsp:nvSpPr>
      <dsp:spPr>
        <a:xfrm>
          <a:off x="4718670" y="1363"/>
          <a:ext cx="1078259" cy="107825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R&amp;D Institutions</a:t>
          </a:r>
          <a:endParaRPr lang="sk-SK" sz="1200" kern="1200"/>
        </a:p>
      </dsp:txBody>
      <dsp:txXfrm>
        <a:off x="4876577" y="159270"/>
        <a:ext cx="762445" cy="762445"/>
      </dsp:txXfrm>
    </dsp:sp>
    <dsp:sp modelId="{8E75FA19-BE1D-448A-A22D-F47951BA32DA}">
      <dsp:nvSpPr>
        <dsp:cNvPr id="0" name=""/>
        <dsp:cNvSpPr/>
      </dsp:nvSpPr>
      <dsp:spPr>
        <a:xfrm>
          <a:off x="6135638" y="2455624"/>
          <a:ext cx="1078259" cy="1078259"/>
        </a:xfrm>
        <a:prstGeom prst="ellipse">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Public Sector</a:t>
          </a:r>
          <a:endParaRPr lang="sk-SK" sz="1200" kern="1200"/>
        </a:p>
      </dsp:txBody>
      <dsp:txXfrm>
        <a:off x="6293545" y="2613531"/>
        <a:ext cx="762445" cy="762445"/>
      </dsp:txXfrm>
    </dsp:sp>
    <dsp:sp modelId="{9D3CE64D-14B5-4FC7-BCE8-C9E3DCA6F771}">
      <dsp:nvSpPr>
        <dsp:cNvPr id="0" name=""/>
        <dsp:cNvSpPr/>
      </dsp:nvSpPr>
      <dsp:spPr>
        <a:xfrm>
          <a:off x="3301701" y="2455624"/>
          <a:ext cx="1078259" cy="1078259"/>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Industry</a:t>
          </a:r>
          <a:endParaRPr lang="sk-SK" sz="1200" kern="1200"/>
        </a:p>
      </dsp:txBody>
      <dsp:txXfrm>
        <a:off x="3459608" y="2613531"/>
        <a:ext cx="762445" cy="7624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4F340-9081-4DE6-91FD-BA5A875489E7}">
      <dsp:nvSpPr>
        <dsp:cNvPr id="0" name=""/>
        <dsp:cNvSpPr/>
      </dsp:nvSpPr>
      <dsp:spPr>
        <a:xfrm>
          <a:off x="5257800" y="1712370"/>
          <a:ext cx="3719932" cy="645608"/>
        </a:xfrm>
        <a:custGeom>
          <a:avLst/>
          <a:gdLst/>
          <a:ahLst/>
          <a:cxnLst/>
          <a:rect l="0" t="0" r="0" b="0"/>
          <a:pathLst>
            <a:path>
              <a:moveTo>
                <a:pt x="0" y="0"/>
              </a:moveTo>
              <a:lnTo>
                <a:pt x="0" y="322804"/>
              </a:lnTo>
              <a:lnTo>
                <a:pt x="3719932" y="322804"/>
              </a:lnTo>
              <a:lnTo>
                <a:pt x="3719932" y="645608"/>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340FFC8-9EFC-466F-A428-1878FDBEA2ED}">
      <dsp:nvSpPr>
        <dsp:cNvPr id="0" name=""/>
        <dsp:cNvSpPr/>
      </dsp:nvSpPr>
      <dsp:spPr>
        <a:xfrm>
          <a:off x="5212080" y="1712370"/>
          <a:ext cx="91440" cy="645608"/>
        </a:xfrm>
        <a:custGeom>
          <a:avLst/>
          <a:gdLst/>
          <a:ahLst/>
          <a:cxnLst/>
          <a:rect l="0" t="0" r="0" b="0"/>
          <a:pathLst>
            <a:path>
              <a:moveTo>
                <a:pt x="45720" y="0"/>
              </a:moveTo>
              <a:lnTo>
                <a:pt x="45720" y="645608"/>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7083A27-0850-48C5-A722-4AA3BFAB7EA4}">
      <dsp:nvSpPr>
        <dsp:cNvPr id="0" name=""/>
        <dsp:cNvSpPr/>
      </dsp:nvSpPr>
      <dsp:spPr>
        <a:xfrm>
          <a:off x="1537867" y="1712370"/>
          <a:ext cx="3719932" cy="645608"/>
        </a:xfrm>
        <a:custGeom>
          <a:avLst/>
          <a:gdLst/>
          <a:ahLst/>
          <a:cxnLst/>
          <a:rect l="0" t="0" r="0" b="0"/>
          <a:pathLst>
            <a:path>
              <a:moveTo>
                <a:pt x="3719932" y="0"/>
              </a:moveTo>
              <a:lnTo>
                <a:pt x="3719932" y="322804"/>
              </a:lnTo>
              <a:lnTo>
                <a:pt x="0" y="322804"/>
              </a:lnTo>
              <a:lnTo>
                <a:pt x="0" y="645608"/>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518C679-C71A-4EAA-9417-DD04CC625422}">
      <dsp:nvSpPr>
        <dsp:cNvPr id="0" name=""/>
        <dsp:cNvSpPr/>
      </dsp:nvSpPr>
      <dsp:spPr>
        <a:xfrm>
          <a:off x="4489219" y="175208"/>
          <a:ext cx="1537161" cy="153716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C43F4B3-19F3-4EAE-A369-483237C1B18F}">
      <dsp:nvSpPr>
        <dsp:cNvPr id="0" name=""/>
        <dsp:cNvSpPr/>
      </dsp:nvSpPr>
      <dsp:spPr>
        <a:xfrm>
          <a:off x="4489219" y="175208"/>
          <a:ext cx="1537161" cy="153716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C733F24-F93E-414A-B7B4-30E08AED3926}">
      <dsp:nvSpPr>
        <dsp:cNvPr id="0" name=""/>
        <dsp:cNvSpPr/>
      </dsp:nvSpPr>
      <dsp:spPr>
        <a:xfrm>
          <a:off x="3720638" y="451898"/>
          <a:ext cx="3074323" cy="983783"/>
        </a:xfrm>
        <a:prstGeom prst="rect">
          <a:avLst/>
        </a:prstGeom>
        <a:noFill/>
        <a:ln w="6350" cap="flat" cmpd="sng" algn="ctr">
          <a:noFill/>
          <a:prstDash val="solid"/>
          <a:miter lim="800000"/>
        </a:ln>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sk-SK" sz="3200" kern="1200"/>
            <a:t>Technology commercialization</a:t>
          </a:r>
        </a:p>
      </dsp:txBody>
      <dsp:txXfrm>
        <a:off x="3720638" y="451898"/>
        <a:ext cx="3074323" cy="983783"/>
      </dsp:txXfrm>
    </dsp:sp>
    <dsp:sp modelId="{55DA23CF-246D-48AF-B731-0CBD459417D9}">
      <dsp:nvSpPr>
        <dsp:cNvPr id="0" name=""/>
        <dsp:cNvSpPr/>
      </dsp:nvSpPr>
      <dsp:spPr>
        <a:xfrm>
          <a:off x="769286" y="2357979"/>
          <a:ext cx="1537161" cy="153716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FE36BE1-6BCD-4497-A55F-4C84AC2F68AC}">
      <dsp:nvSpPr>
        <dsp:cNvPr id="0" name=""/>
        <dsp:cNvSpPr/>
      </dsp:nvSpPr>
      <dsp:spPr>
        <a:xfrm>
          <a:off x="769286" y="2357979"/>
          <a:ext cx="1537161" cy="153716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ECC770D-B716-4C55-8511-2BE6208A9DCB}">
      <dsp:nvSpPr>
        <dsp:cNvPr id="0" name=""/>
        <dsp:cNvSpPr/>
      </dsp:nvSpPr>
      <dsp:spPr>
        <a:xfrm>
          <a:off x="706" y="2634668"/>
          <a:ext cx="3074323" cy="983783"/>
        </a:xfrm>
        <a:prstGeom prst="rect">
          <a:avLst/>
        </a:prstGeom>
        <a:noFill/>
        <a:ln w="6350" cap="flat" cmpd="sng" algn="ctr">
          <a:noFill/>
          <a:prstDash val="solid"/>
          <a:miter lim="800000"/>
        </a:ln>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sk-SK" sz="3200" kern="1200"/>
            <a:t>By its owner</a:t>
          </a:r>
        </a:p>
      </dsp:txBody>
      <dsp:txXfrm>
        <a:off x="706" y="2634668"/>
        <a:ext cx="3074323" cy="983783"/>
      </dsp:txXfrm>
    </dsp:sp>
    <dsp:sp modelId="{6CE9804E-8896-45EC-ADF2-9A39426F64FA}">
      <dsp:nvSpPr>
        <dsp:cNvPr id="0" name=""/>
        <dsp:cNvSpPr/>
      </dsp:nvSpPr>
      <dsp:spPr>
        <a:xfrm>
          <a:off x="4489219" y="2357979"/>
          <a:ext cx="1537161" cy="153716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7254600-DDFB-42D6-98C8-D3D10BF97FBF}">
      <dsp:nvSpPr>
        <dsp:cNvPr id="0" name=""/>
        <dsp:cNvSpPr/>
      </dsp:nvSpPr>
      <dsp:spPr>
        <a:xfrm>
          <a:off x="4489219" y="2357979"/>
          <a:ext cx="1537161" cy="153716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94C088F-A386-4487-8F09-4311ECD91584}">
      <dsp:nvSpPr>
        <dsp:cNvPr id="0" name=""/>
        <dsp:cNvSpPr/>
      </dsp:nvSpPr>
      <dsp:spPr>
        <a:xfrm>
          <a:off x="3720638" y="2634668"/>
          <a:ext cx="3074323" cy="983783"/>
        </a:xfrm>
        <a:prstGeom prst="rect">
          <a:avLst/>
        </a:prstGeom>
        <a:noFill/>
        <a:ln w="6350" cap="flat" cmpd="sng" algn="ctr">
          <a:noFill/>
          <a:prstDash val="solid"/>
          <a:miter lim="800000"/>
        </a:ln>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sk-SK" sz="3200" kern="1200"/>
            <a:t>Through assignments</a:t>
          </a:r>
        </a:p>
      </dsp:txBody>
      <dsp:txXfrm>
        <a:off x="3720638" y="2634668"/>
        <a:ext cx="3074323" cy="983783"/>
      </dsp:txXfrm>
    </dsp:sp>
    <dsp:sp modelId="{C76C998C-4469-4AA3-BBCD-622114E61153}">
      <dsp:nvSpPr>
        <dsp:cNvPr id="0" name=""/>
        <dsp:cNvSpPr/>
      </dsp:nvSpPr>
      <dsp:spPr>
        <a:xfrm>
          <a:off x="8209151" y="2357979"/>
          <a:ext cx="1537161" cy="153716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E3D27BE-0EEC-4B3D-B519-6AA615DE76A5}">
      <dsp:nvSpPr>
        <dsp:cNvPr id="0" name=""/>
        <dsp:cNvSpPr/>
      </dsp:nvSpPr>
      <dsp:spPr>
        <a:xfrm>
          <a:off x="8209151" y="2357979"/>
          <a:ext cx="1537161" cy="153716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A5D206D-0C28-4DE3-AB1E-70E04B978F79}">
      <dsp:nvSpPr>
        <dsp:cNvPr id="0" name=""/>
        <dsp:cNvSpPr/>
      </dsp:nvSpPr>
      <dsp:spPr>
        <a:xfrm>
          <a:off x="7440570" y="2634668"/>
          <a:ext cx="3074323" cy="983783"/>
        </a:xfrm>
        <a:prstGeom prst="rect">
          <a:avLst/>
        </a:prstGeom>
        <a:noFill/>
        <a:ln w="6350" cap="flat" cmpd="sng" algn="ctr">
          <a:noFill/>
          <a:prstDash val="solid"/>
          <a:miter lim="800000"/>
        </a:ln>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sk-SK" sz="3200" kern="1200"/>
            <a:t>By business partnerships</a:t>
          </a:r>
        </a:p>
      </dsp:txBody>
      <dsp:txXfrm>
        <a:off x="7440570" y="2634668"/>
        <a:ext cx="3074323" cy="9837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45499-25D9-4208-B11D-6EDF9B71E84E}">
      <dsp:nvSpPr>
        <dsp:cNvPr id="0" name=""/>
        <dsp:cNvSpPr/>
      </dsp:nvSpPr>
      <dsp:spPr>
        <a:xfrm>
          <a:off x="2300436" y="1419057"/>
          <a:ext cx="2464469" cy="1232234"/>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sk-SK" sz="3900" kern="1200" err="1"/>
            <a:t>License</a:t>
          </a:r>
          <a:endParaRPr lang="sk-SK" sz="3900" kern="1200"/>
        </a:p>
      </dsp:txBody>
      <dsp:txXfrm>
        <a:off x="2336527" y="1455148"/>
        <a:ext cx="2392287" cy="1160052"/>
      </dsp:txXfrm>
    </dsp:sp>
    <dsp:sp modelId="{B9258DDF-4F94-49ED-8552-266D1DFEC6C5}">
      <dsp:nvSpPr>
        <dsp:cNvPr id="0" name=""/>
        <dsp:cNvSpPr/>
      </dsp:nvSpPr>
      <dsp:spPr>
        <a:xfrm rot="18289469">
          <a:off x="4394685" y="1299393"/>
          <a:ext cx="1726228" cy="54492"/>
        </a:xfrm>
        <a:custGeom>
          <a:avLst/>
          <a:gdLst/>
          <a:ahLst/>
          <a:cxnLst/>
          <a:rect l="0" t="0" r="0" b="0"/>
          <a:pathLst>
            <a:path>
              <a:moveTo>
                <a:pt x="0" y="27246"/>
              </a:moveTo>
              <a:lnTo>
                <a:pt x="1726228" y="2724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sk-SK" sz="600" kern="1200"/>
        </a:p>
      </dsp:txBody>
      <dsp:txXfrm>
        <a:off x="5214644" y="1283484"/>
        <a:ext cx="86311" cy="86311"/>
      </dsp:txXfrm>
    </dsp:sp>
    <dsp:sp modelId="{6C1C1306-1A1F-4E57-A2CA-26CD1EB8CE03}">
      <dsp:nvSpPr>
        <dsp:cNvPr id="0" name=""/>
        <dsp:cNvSpPr/>
      </dsp:nvSpPr>
      <dsp:spPr>
        <a:xfrm>
          <a:off x="5750693" y="1987"/>
          <a:ext cx="2464469" cy="1232234"/>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sk-SK" sz="3900" kern="1200" err="1"/>
            <a:t>Non-exclusive</a:t>
          </a:r>
          <a:endParaRPr lang="sk-SK" sz="3900" kern="1200"/>
        </a:p>
      </dsp:txBody>
      <dsp:txXfrm>
        <a:off x="5786784" y="38078"/>
        <a:ext cx="2392287" cy="1160052"/>
      </dsp:txXfrm>
    </dsp:sp>
    <dsp:sp modelId="{4B334360-56BA-44E0-96A4-508D14CC3724}">
      <dsp:nvSpPr>
        <dsp:cNvPr id="0" name=""/>
        <dsp:cNvSpPr/>
      </dsp:nvSpPr>
      <dsp:spPr>
        <a:xfrm>
          <a:off x="4764906" y="2007928"/>
          <a:ext cx="985787" cy="54492"/>
        </a:xfrm>
        <a:custGeom>
          <a:avLst/>
          <a:gdLst/>
          <a:ahLst/>
          <a:cxnLst/>
          <a:rect l="0" t="0" r="0" b="0"/>
          <a:pathLst>
            <a:path>
              <a:moveTo>
                <a:pt x="0" y="27246"/>
              </a:moveTo>
              <a:lnTo>
                <a:pt x="985787" y="2724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k-SK" sz="500" kern="1200"/>
        </a:p>
      </dsp:txBody>
      <dsp:txXfrm>
        <a:off x="5233155" y="2010530"/>
        <a:ext cx="49289" cy="49289"/>
      </dsp:txXfrm>
    </dsp:sp>
    <dsp:sp modelId="{63F15639-1513-459E-9C8A-7965CFC4915F}">
      <dsp:nvSpPr>
        <dsp:cNvPr id="0" name=""/>
        <dsp:cNvSpPr/>
      </dsp:nvSpPr>
      <dsp:spPr>
        <a:xfrm>
          <a:off x="5750693" y="1419057"/>
          <a:ext cx="2464469" cy="1232234"/>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sk-SK" sz="3900" kern="1200" err="1"/>
            <a:t>Exclusive</a:t>
          </a:r>
          <a:endParaRPr lang="sk-SK" sz="3900" kern="1200"/>
        </a:p>
      </dsp:txBody>
      <dsp:txXfrm>
        <a:off x="5786784" y="1455148"/>
        <a:ext cx="2392287" cy="1160052"/>
      </dsp:txXfrm>
    </dsp:sp>
    <dsp:sp modelId="{75CB7DC7-CCA8-48F9-B5FC-93C7B0BFE31A}">
      <dsp:nvSpPr>
        <dsp:cNvPr id="0" name=""/>
        <dsp:cNvSpPr/>
      </dsp:nvSpPr>
      <dsp:spPr>
        <a:xfrm rot="3310531">
          <a:off x="4394685" y="2716463"/>
          <a:ext cx="1726228" cy="54492"/>
        </a:xfrm>
        <a:custGeom>
          <a:avLst/>
          <a:gdLst/>
          <a:ahLst/>
          <a:cxnLst/>
          <a:rect l="0" t="0" r="0" b="0"/>
          <a:pathLst>
            <a:path>
              <a:moveTo>
                <a:pt x="0" y="27246"/>
              </a:moveTo>
              <a:lnTo>
                <a:pt x="1726228" y="2724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sk-SK" sz="600" kern="1200"/>
        </a:p>
      </dsp:txBody>
      <dsp:txXfrm>
        <a:off x="5214644" y="2700554"/>
        <a:ext cx="86311" cy="86311"/>
      </dsp:txXfrm>
    </dsp:sp>
    <dsp:sp modelId="{8BF77D75-C19D-446A-9ADC-0C297C4D01A3}">
      <dsp:nvSpPr>
        <dsp:cNvPr id="0" name=""/>
        <dsp:cNvSpPr/>
      </dsp:nvSpPr>
      <dsp:spPr>
        <a:xfrm>
          <a:off x="5750693" y="2836127"/>
          <a:ext cx="2464469" cy="1232234"/>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sk-SK" sz="3900" kern="1200" err="1"/>
            <a:t>Sole</a:t>
          </a:r>
          <a:r>
            <a:rPr lang="sk-SK" sz="3900" kern="1200"/>
            <a:t> </a:t>
          </a:r>
        </a:p>
      </dsp:txBody>
      <dsp:txXfrm>
        <a:off x="5786784" y="2872218"/>
        <a:ext cx="2392287" cy="116005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a:extLst>
              <a:ext uri="{FF2B5EF4-FFF2-40B4-BE49-F238E27FC236}">
                <a16:creationId xmlns:a16="http://schemas.microsoft.com/office/drawing/2014/main" id="{AFEE7483-84FB-421B-9314-42E31D5BBE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a:extLst>
              <a:ext uri="{FF2B5EF4-FFF2-40B4-BE49-F238E27FC236}">
                <a16:creationId xmlns:a16="http://schemas.microsoft.com/office/drawing/2014/main" id="{7B6B661F-310D-4D58-A3D6-2295BB6834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36D227-05C7-4EA5-903B-DF8B24DA1FB8}" type="datetimeFigureOut">
              <a:rPr lang="en-GB" smtClean="0"/>
              <a:t>27/12/2022</a:t>
            </a:fld>
            <a:endParaRPr lang="en-GB"/>
          </a:p>
        </p:txBody>
      </p:sp>
      <p:sp>
        <p:nvSpPr>
          <p:cNvPr id="4" name="Zástupný objekt pre pätu 3">
            <a:extLst>
              <a:ext uri="{FF2B5EF4-FFF2-40B4-BE49-F238E27FC236}">
                <a16:creationId xmlns:a16="http://schemas.microsoft.com/office/drawing/2014/main" id="{12BF6324-E581-4156-A96E-278C3B2252D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Zástupný objekt pre číslo snímky 4">
            <a:extLst>
              <a:ext uri="{FF2B5EF4-FFF2-40B4-BE49-F238E27FC236}">
                <a16:creationId xmlns:a16="http://schemas.microsoft.com/office/drawing/2014/main" id="{E0C15B27-E84E-46BC-A0ED-29DF126332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2468221-D902-4AF3-9F0E-CF17882A4F6D}" type="slidenum">
              <a:rPr lang="en-GB" smtClean="0"/>
              <a:t>‹#›</a:t>
            </a:fld>
            <a:endParaRPr lang="en-GB"/>
          </a:p>
        </p:txBody>
      </p:sp>
    </p:spTree>
    <p:extLst>
      <p:ext uri="{BB962C8B-B14F-4D97-AF65-F5344CB8AC3E}">
        <p14:creationId xmlns:p14="http://schemas.microsoft.com/office/powerpoint/2010/main" val="2523707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58DF56-4D61-4CCB-8FE5-FFD312BFDF81}" type="datetimeFigureOut">
              <a:rPr lang="en-GB" smtClean="0"/>
              <a:t>27/12/2022</a:t>
            </a:fld>
            <a:endParaRPr lang="en-GB"/>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20CC21-E99F-410F-A2AF-3D4FEB9219D1}" type="slidenum">
              <a:rPr lang="en-GB" smtClean="0"/>
              <a:t>‹#›</a:t>
            </a:fld>
            <a:endParaRPr lang="en-GB"/>
          </a:p>
        </p:txBody>
      </p:sp>
    </p:spTree>
    <p:extLst>
      <p:ext uri="{BB962C8B-B14F-4D97-AF65-F5344CB8AC3E}">
        <p14:creationId xmlns:p14="http://schemas.microsoft.com/office/powerpoint/2010/main" val="2205622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á snímka">
    <p:spTree>
      <p:nvGrpSpPr>
        <p:cNvPr id="1" name=""/>
        <p:cNvGrpSpPr/>
        <p:nvPr/>
      </p:nvGrpSpPr>
      <p:grpSpPr>
        <a:xfrm>
          <a:off x="0" y="0"/>
          <a:ext cx="0" cy="0"/>
          <a:chOff x="0" y="0"/>
          <a:chExt cx="0" cy="0"/>
        </a:xfrm>
      </p:grpSpPr>
      <p:sp>
        <p:nvSpPr>
          <p:cNvPr id="3" name="Podnadpis 2">
            <a:extLst>
              <a:ext uri="{FF2B5EF4-FFF2-40B4-BE49-F238E27FC236}">
                <a16:creationId xmlns:a16="http://schemas.microsoft.com/office/drawing/2014/main" id="{86F5A35D-1386-4029-8A50-2D1BB1F904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GB"/>
          </a:p>
        </p:txBody>
      </p:sp>
      <p:pic>
        <p:nvPicPr>
          <p:cNvPr id="11" name="Obrázok 10">
            <a:extLst>
              <a:ext uri="{FF2B5EF4-FFF2-40B4-BE49-F238E27FC236}">
                <a16:creationId xmlns:a16="http://schemas.microsoft.com/office/drawing/2014/main" id="{1243DB1C-A5A8-4936-B228-9736DBB2E69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2" name="Obrázek 5">
            <a:extLst>
              <a:ext uri="{FF2B5EF4-FFF2-40B4-BE49-F238E27FC236}">
                <a16:creationId xmlns:a16="http://schemas.microsoft.com/office/drawing/2014/main" id="{23A5FFE1-36A3-4D17-9763-A4C199ED4EF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3" name="Obrázek 6">
            <a:extLst>
              <a:ext uri="{FF2B5EF4-FFF2-40B4-BE49-F238E27FC236}">
                <a16:creationId xmlns:a16="http://schemas.microsoft.com/office/drawing/2014/main" id="{FF736342-088C-49FC-8BF7-F4DA6260158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4" name="Obrázek 6">
            <a:extLst>
              <a:ext uri="{FF2B5EF4-FFF2-40B4-BE49-F238E27FC236}">
                <a16:creationId xmlns:a16="http://schemas.microsoft.com/office/drawing/2014/main" id="{FBE19E1E-E90D-44EE-B2FE-2FE5491B37DE}"/>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
        <p:nvSpPr>
          <p:cNvPr id="15" name="Nadpis 14">
            <a:extLst>
              <a:ext uri="{FF2B5EF4-FFF2-40B4-BE49-F238E27FC236}">
                <a16:creationId xmlns:a16="http://schemas.microsoft.com/office/drawing/2014/main" id="{AEA09ADA-02FA-447C-824A-79B4D339DBFA}"/>
              </a:ext>
            </a:extLst>
          </p:cNvPr>
          <p:cNvSpPr>
            <a:spLocks noGrp="1"/>
          </p:cNvSpPr>
          <p:nvPr>
            <p:ph type="title"/>
          </p:nvPr>
        </p:nvSpPr>
        <p:spPr/>
        <p:txBody>
          <a:bodyPr/>
          <a:lstStyle/>
          <a:p>
            <a:r>
              <a:rPr lang="sk-SK"/>
              <a:t>Kliknutím upravte štýl predlohy nadpisu</a:t>
            </a:r>
            <a:endParaRPr lang="en-GB"/>
          </a:p>
        </p:txBody>
      </p:sp>
      <p:sp>
        <p:nvSpPr>
          <p:cNvPr id="20" name="Zástupný objekt pre pätu 19">
            <a:extLst>
              <a:ext uri="{FF2B5EF4-FFF2-40B4-BE49-F238E27FC236}">
                <a16:creationId xmlns:a16="http://schemas.microsoft.com/office/drawing/2014/main" id="{74EDE4EB-E943-4AD0-9181-5E1B14F16C1B}"/>
              </a:ext>
            </a:extLst>
          </p:cNvPr>
          <p:cNvSpPr>
            <a:spLocks noGrp="1"/>
          </p:cNvSpPr>
          <p:nvPr>
            <p:ph type="ftr" sz="quarter" idx="11"/>
          </p:nvPr>
        </p:nvSpPr>
        <p:spPr>
          <a:xfrm>
            <a:off x="4038600" y="6230129"/>
            <a:ext cx="3493704" cy="360000"/>
          </a:xfrm>
        </p:spPr>
        <p:txBody>
          <a:bodyPr/>
          <a:lstStyle>
            <a:lvl1pPr>
              <a:defRPr sz="1000"/>
            </a:lvl1pPr>
          </a:lstStyle>
          <a:p>
            <a:r>
              <a:rPr lang="en-US"/>
              <a:t>Project </a:t>
            </a:r>
            <a:r>
              <a:rPr lang="en-US" b="1"/>
              <a:t>Technology Transfer Together</a:t>
            </a:r>
            <a:r>
              <a:rPr lang="en-US"/>
              <a:t> / </a:t>
            </a:r>
            <a:r>
              <a:rPr lang="en-US" b="1" err="1"/>
              <a:t>TEchTransfer</a:t>
            </a:r>
            <a:endParaRPr lang="en-US" b="1"/>
          </a:p>
          <a:p>
            <a:r>
              <a:rPr lang="en-US"/>
              <a:t>Number of the project: 2020-1-CZ01-KA203-078313 </a:t>
            </a:r>
          </a:p>
        </p:txBody>
      </p:sp>
      <p:sp>
        <p:nvSpPr>
          <p:cNvPr id="21" name="Zástupný objekt pre číslo snímky 20">
            <a:extLst>
              <a:ext uri="{FF2B5EF4-FFF2-40B4-BE49-F238E27FC236}">
                <a16:creationId xmlns:a16="http://schemas.microsoft.com/office/drawing/2014/main" id="{00FF5445-D8EB-4229-9B0F-F0A6DF5D5105}"/>
              </a:ext>
            </a:extLst>
          </p:cNvPr>
          <p:cNvSpPr>
            <a:spLocks noGrp="1"/>
          </p:cNvSpPr>
          <p:nvPr>
            <p:ph type="sldNum" sz="quarter" idx="12"/>
          </p:nvPr>
        </p:nvSpPr>
        <p:spPr>
          <a:xfrm>
            <a:off x="10668000" y="6227567"/>
            <a:ext cx="685800" cy="365125"/>
          </a:xfrm>
        </p:spPr>
        <p:txBody>
          <a:bodyPr/>
          <a:lstStyle/>
          <a:p>
            <a:fld id="{C213BE44-23F7-409A-914C-CE52402F955C}" type="slidenum">
              <a:rPr lang="en-GB" smtClean="0"/>
              <a:t>‹#›</a:t>
            </a:fld>
            <a:endParaRPr lang="en-GB"/>
          </a:p>
        </p:txBody>
      </p:sp>
    </p:spTree>
    <p:extLst>
      <p:ext uri="{BB962C8B-B14F-4D97-AF65-F5344CB8AC3E}">
        <p14:creationId xmlns:p14="http://schemas.microsoft.com/office/powerpoint/2010/main" val="334512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015B0-85A0-4D32-BE9B-947C2212FF80}"/>
              </a:ext>
            </a:extLst>
          </p:cNvPr>
          <p:cNvSpPr>
            <a:spLocks noGrp="1"/>
          </p:cNvSpPr>
          <p:nvPr>
            <p:ph type="title"/>
          </p:nvPr>
        </p:nvSpPr>
        <p:spPr/>
        <p:txBody>
          <a:bodyPr/>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3E6A6693-B1DA-4A93-900E-8FD09B616F59}"/>
              </a:ext>
            </a:extLst>
          </p:cNvPr>
          <p:cNvSpPr>
            <a:spLocks noGrp="1"/>
          </p:cNvSpPr>
          <p:nvPr>
            <p:ph type="body" orient="vert" idx="1"/>
          </p:nvPr>
        </p:nvSpPr>
        <p:spPr>
          <a:xfrm>
            <a:off x="838200" y="1825625"/>
            <a:ext cx="10515600" cy="4193979"/>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pätu 4">
            <a:extLst>
              <a:ext uri="{FF2B5EF4-FFF2-40B4-BE49-F238E27FC236}">
                <a16:creationId xmlns:a16="http://schemas.microsoft.com/office/drawing/2014/main" id="{33A5BE60-1698-4D69-8C54-76A55C68BFEF}"/>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B4ED68FB-DABA-4BD3-8F36-65EB70BA4EDB}"/>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C7C0632C-1729-455A-A23B-94976772716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023742FF-6D2A-49EC-853E-623B7431AA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EF6B872A-BC8D-4CFF-B470-DB3466ED763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100177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2F1D7DF1-449A-457F-A666-FE28095B0D0B}"/>
              </a:ext>
            </a:extLst>
          </p:cNvPr>
          <p:cNvSpPr>
            <a:spLocks noGrp="1"/>
          </p:cNvSpPr>
          <p:nvPr>
            <p:ph type="title" orient="vert"/>
          </p:nvPr>
        </p:nvSpPr>
        <p:spPr>
          <a:xfrm>
            <a:off x="8724900" y="365125"/>
            <a:ext cx="2628900" cy="5654479"/>
          </a:xfrm>
        </p:spPr>
        <p:txBody>
          <a:bodyPr vert="eaVert"/>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8C2043A0-EBC7-4B65-80FF-08FCF0179F99}"/>
              </a:ext>
            </a:extLst>
          </p:cNvPr>
          <p:cNvSpPr>
            <a:spLocks noGrp="1"/>
          </p:cNvSpPr>
          <p:nvPr>
            <p:ph type="body" orient="vert" idx="1"/>
          </p:nvPr>
        </p:nvSpPr>
        <p:spPr>
          <a:xfrm>
            <a:off x="838200" y="365125"/>
            <a:ext cx="7734300" cy="5654479"/>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pätu 4">
            <a:extLst>
              <a:ext uri="{FF2B5EF4-FFF2-40B4-BE49-F238E27FC236}">
                <a16:creationId xmlns:a16="http://schemas.microsoft.com/office/drawing/2014/main" id="{498ACFA8-E046-4714-BFA3-60F660AF4D50}"/>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3C23EA9B-FFBE-4344-B55A-9D047D694492}"/>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10" name="Obrázok 9">
            <a:extLst>
              <a:ext uri="{FF2B5EF4-FFF2-40B4-BE49-F238E27FC236}">
                <a16:creationId xmlns:a16="http://schemas.microsoft.com/office/drawing/2014/main" id="{E89EA741-2CB2-4A95-BF5F-D31A973391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1" name="Obrázek 5">
            <a:extLst>
              <a:ext uri="{FF2B5EF4-FFF2-40B4-BE49-F238E27FC236}">
                <a16:creationId xmlns:a16="http://schemas.microsoft.com/office/drawing/2014/main" id="{22F0976F-89E1-498E-8A21-BBB2EB66F24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2" name="Obrázek 6">
            <a:extLst>
              <a:ext uri="{FF2B5EF4-FFF2-40B4-BE49-F238E27FC236}">
                <a16:creationId xmlns:a16="http://schemas.microsoft.com/office/drawing/2014/main" id="{C8209AE6-6050-49F5-B439-1E8289F417C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3773558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AACAB3-ED74-4BDC-934A-D60C4B89E8DC}"/>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EA83C9D3-FF8E-4767-9FE3-1EF48E5B1190}"/>
              </a:ext>
            </a:extLst>
          </p:cNvPr>
          <p:cNvSpPr>
            <a:spLocks noGrp="1"/>
          </p:cNvSpPr>
          <p:nvPr>
            <p:ph idx="1"/>
          </p:nvPr>
        </p:nvSpPr>
        <p:spPr>
          <a:xfrm>
            <a:off x="838200" y="1825625"/>
            <a:ext cx="10515600" cy="407020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číslo snímky 5">
            <a:extLst>
              <a:ext uri="{FF2B5EF4-FFF2-40B4-BE49-F238E27FC236}">
                <a16:creationId xmlns:a16="http://schemas.microsoft.com/office/drawing/2014/main" id="{AA039853-4244-4094-BB07-C63C214BD271}"/>
              </a:ext>
            </a:extLst>
          </p:cNvPr>
          <p:cNvSpPr>
            <a:spLocks noGrp="1"/>
          </p:cNvSpPr>
          <p:nvPr>
            <p:ph type="sldNum" sz="quarter" idx="12"/>
          </p:nvPr>
        </p:nvSpPr>
        <p:spPr>
          <a:xfrm>
            <a:off x="10543910" y="6227567"/>
            <a:ext cx="809890" cy="365125"/>
          </a:xfrm>
        </p:spPr>
        <p:txBody>
          <a:bodyPr/>
          <a:lstStyle/>
          <a:p>
            <a:fld id="{C213BE44-23F7-409A-914C-CE52402F955C}" type="slidenum">
              <a:rPr lang="en-GB" smtClean="0"/>
              <a:t>‹#›</a:t>
            </a:fld>
            <a:endParaRPr lang="en-GB"/>
          </a:p>
        </p:txBody>
      </p:sp>
      <p:sp>
        <p:nvSpPr>
          <p:cNvPr id="11" name="Zástupný objekt pre pätu 4">
            <a:extLst>
              <a:ext uri="{FF2B5EF4-FFF2-40B4-BE49-F238E27FC236}">
                <a16:creationId xmlns:a16="http://schemas.microsoft.com/office/drawing/2014/main" id="{2A461A6D-C4AF-4C62-882D-F39CB681FF82}"/>
              </a:ext>
            </a:extLst>
          </p:cNvPr>
          <p:cNvSpPr>
            <a:spLocks noGrp="1"/>
          </p:cNvSpPr>
          <p:nvPr>
            <p:ph type="ftr" sz="quarter" idx="11"/>
          </p:nvPr>
        </p:nvSpPr>
        <p:spPr>
          <a:xfrm>
            <a:off x="4038600" y="6230129"/>
            <a:ext cx="3495600" cy="360000"/>
          </a:xfrm>
        </p:spPr>
        <p:txBody>
          <a:bodyPr/>
          <a:lstStyle>
            <a:lvl1pPr>
              <a:defRPr sz="1000"/>
            </a:lvl1pPr>
          </a:lstStyle>
          <a:p>
            <a:r>
              <a:rPr lang="en-GB" noProof="0"/>
              <a:t>Project </a:t>
            </a:r>
            <a:r>
              <a:rPr lang="en-GB" b="1" noProof="0"/>
              <a:t>Technology Transfer Together</a:t>
            </a:r>
            <a:r>
              <a:rPr lang="en-GB" noProof="0"/>
              <a:t> / </a:t>
            </a:r>
            <a:r>
              <a:rPr lang="en-GB" b="1" noProof="0" err="1"/>
              <a:t>TEchTransfer</a:t>
            </a:r>
            <a:endParaRPr lang="en-GB" b="1" noProof="0"/>
          </a:p>
          <a:p>
            <a:r>
              <a:rPr lang="en-GB" noProof="0"/>
              <a:t>Number of the project: 2020-1-CZ01-KA203-078313 </a:t>
            </a:r>
          </a:p>
        </p:txBody>
      </p:sp>
      <p:pic>
        <p:nvPicPr>
          <p:cNvPr id="13" name="Obrázok 12">
            <a:extLst>
              <a:ext uri="{FF2B5EF4-FFF2-40B4-BE49-F238E27FC236}">
                <a16:creationId xmlns:a16="http://schemas.microsoft.com/office/drawing/2014/main" id="{64949D80-EA93-40B1-B802-C63EFA92C7D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4" name="Obrázek 5">
            <a:extLst>
              <a:ext uri="{FF2B5EF4-FFF2-40B4-BE49-F238E27FC236}">
                <a16:creationId xmlns:a16="http://schemas.microsoft.com/office/drawing/2014/main" id="{280F5A5C-2758-44A3-8073-7704439B64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5" name="Obrázek 6">
            <a:extLst>
              <a:ext uri="{FF2B5EF4-FFF2-40B4-BE49-F238E27FC236}">
                <a16:creationId xmlns:a16="http://schemas.microsoft.com/office/drawing/2014/main" id="{39E6AD78-D3F9-4761-8361-71D7DCE6217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6" name="Obrázek 6">
            <a:extLst>
              <a:ext uri="{FF2B5EF4-FFF2-40B4-BE49-F238E27FC236}">
                <a16:creationId xmlns:a16="http://schemas.microsoft.com/office/drawing/2014/main" id="{3C9B64C1-06E9-4A5C-BF95-6A15EB8107CD}"/>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7913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8209BB-3A09-4D06-BF07-B8EB15F37AEE}"/>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5CC06F3B-269C-4E97-9542-E8290420EDD3}"/>
              </a:ext>
            </a:extLst>
          </p:cNvPr>
          <p:cNvSpPr>
            <a:spLocks noGrp="1"/>
          </p:cNvSpPr>
          <p:nvPr>
            <p:ph type="body" idx="1"/>
          </p:nvPr>
        </p:nvSpPr>
        <p:spPr>
          <a:xfrm>
            <a:off x="831850" y="4589463"/>
            <a:ext cx="10515600" cy="143014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5" name="Zástupný objekt pre pätu 4">
            <a:extLst>
              <a:ext uri="{FF2B5EF4-FFF2-40B4-BE49-F238E27FC236}">
                <a16:creationId xmlns:a16="http://schemas.microsoft.com/office/drawing/2014/main" id="{E512CB1B-1E5A-4796-8497-968DE07BB4EC}"/>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D10648EF-7D83-4D40-9647-4722EA55388B}"/>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BF0EC7F9-CCDB-4F58-AF3D-565E82827B8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D241FA61-CC4F-4DD5-B9F9-43483CC00E3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A76B82DA-9747-4C92-BD2F-B2148FE0A0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422914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E5A6BA-CF9E-4FC0-937C-F1F13A90AFD4}"/>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2689E6B0-1D06-4A51-BF69-B9D76537DB12}"/>
              </a:ext>
            </a:extLst>
          </p:cNvPr>
          <p:cNvSpPr>
            <a:spLocks noGrp="1"/>
          </p:cNvSpPr>
          <p:nvPr>
            <p:ph sz="half" idx="1"/>
          </p:nvPr>
        </p:nvSpPr>
        <p:spPr>
          <a:xfrm>
            <a:off x="838200" y="1825625"/>
            <a:ext cx="5181600" cy="40565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a:extLst>
              <a:ext uri="{FF2B5EF4-FFF2-40B4-BE49-F238E27FC236}">
                <a16:creationId xmlns:a16="http://schemas.microsoft.com/office/drawing/2014/main" id="{79A9DA0C-2D1A-43AC-A2BF-8CD5780BB772}"/>
              </a:ext>
            </a:extLst>
          </p:cNvPr>
          <p:cNvSpPr>
            <a:spLocks noGrp="1"/>
          </p:cNvSpPr>
          <p:nvPr>
            <p:ph sz="half" idx="2"/>
          </p:nvPr>
        </p:nvSpPr>
        <p:spPr>
          <a:xfrm>
            <a:off x="6172200" y="1825625"/>
            <a:ext cx="5181600" cy="40565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a:extLst>
              <a:ext uri="{FF2B5EF4-FFF2-40B4-BE49-F238E27FC236}">
                <a16:creationId xmlns:a16="http://schemas.microsoft.com/office/drawing/2014/main" id="{DEE1C32E-7222-4413-B635-A91F0CBB6CE4}"/>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0FEF5623-3F89-46C3-A4B3-B174C799AF32}"/>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A205A38A-DF6E-4076-BA65-DD811E13A09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B93A60CB-37A8-44C2-A131-73FF47228B1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6311E4AE-544C-4308-9CE7-6361E69DED7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381364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36914B-2C62-488B-A944-4E9B7B8E3060}"/>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99B97990-C6C5-4E14-A4B8-5FCE44C14D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1D0FF20A-4CE7-4774-800E-84E4956940AF}"/>
              </a:ext>
            </a:extLst>
          </p:cNvPr>
          <p:cNvSpPr>
            <a:spLocks noGrp="1"/>
          </p:cNvSpPr>
          <p:nvPr>
            <p:ph sz="half" idx="2"/>
          </p:nvPr>
        </p:nvSpPr>
        <p:spPr>
          <a:xfrm>
            <a:off x="839788" y="2505075"/>
            <a:ext cx="5157787" cy="3514529"/>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2C7A4026-B10F-49CE-91B3-938D873D4B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55D75405-A78C-45B5-8EC0-A309DE7ACDB1}"/>
              </a:ext>
            </a:extLst>
          </p:cNvPr>
          <p:cNvSpPr>
            <a:spLocks noGrp="1"/>
          </p:cNvSpPr>
          <p:nvPr>
            <p:ph sz="quarter" idx="4"/>
          </p:nvPr>
        </p:nvSpPr>
        <p:spPr>
          <a:xfrm>
            <a:off x="6172200" y="2505075"/>
            <a:ext cx="5183188" cy="3514529"/>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8" name="Zástupný objekt pre pätu 7">
            <a:extLst>
              <a:ext uri="{FF2B5EF4-FFF2-40B4-BE49-F238E27FC236}">
                <a16:creationId xmlns:a16="http://schemas.microsoft.com/office/drawing/2014/main" id="{6B70E621-6A58-4EFB-A3AB-73E4A6A26574}"/>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9" name="Zástupný objekt pre číslo snímky 8">
            <a:extLst>
              <a:ext uri="{FF2B5EF4-FFF2-40B4-BE49-F238E27FC236}">
                <a16:creationId xmlns:a16="http://schemas.microsoft.com/office/drawing/2014/main" id="{1BEC1F67-90D7-435D-8FC0-BC7014163707}"/>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10" name="Obrázok 9">
            <a:extLst>
              <a:ext uri="{FF2B5EF4-FFF2-40B4-BE49-F238E27FC236}">
                <a16:creationId xmlns:a16="http://schemas.microsoft.com/office/drawing/2014/main" id="{3A7F14A1-E452-469D-96DF-1E21A644CE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1" name="Obrázek 5">
            <a:extLst>
              <a:ext uri="{FF2B5EF4-FFF2-40B4-BE49-F238E27FC236}">
                <a16:creationId xmlns:a16="http://schemas.microsoft.com/office/drawing/2014/main" id="{26CFB5AE-9368-48BF-89D0-B3F44F883F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2" name="Obrázek 6">
            <a:extLst>
              <a:ext uri="{FF2B5EF4-FFF2-40B4-BE49-F238E27FC236}">
                <a16:creationId xmlns:a16="http://schemas.microsoft.com/office/drawing/2014/main" id="{76CB966C-0054-4E98-AB6F-3BC5B0F2DF4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238064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D0006A-D8E3-4C02-A734-24D73A443AAE}"/>
              </a:ext>
            </a:extLst>
          </p:cNvPr>
          <p:cNvSpPr>
            <a:spLocks noGrp="1"/>
          </p:cNvSpPr>
          <p:nvPr>
            <p:ph type="title"/>
          </p:nvPr>
        </p:nvSpPr>
        <p:spPr/>
        <p:txBody>
          <a:bodyPr/>
          <a:lstStyle/>
          <a:p>
            <a:r>
              <a:rPr lang="sk-SK"/>
              <a:t>Kliknutím upravte štýl predlohy nadpisu</a:t>
            </a:r>
            <a:endParaRPr lang="en-GB"/>
          </a:p>
        </p:txBody>
      </p:sp>
      <p:sp>
        <p:nvSpPr>
          <p:cNvPr id="4" name="Zástupný objekt pre pätu 3">
            <a:extLst>
              <a:ext uri="{FF2B5EF4-FFF2-40B4-BE49-F238E27FC236}">
                <a16:creationId xmlns:a16="http://schemas.microsoft.com/office/drawing/2014/main" id="{385F6A67-3BC5-409A-9E75-CAE278D6F1AF}"/>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5" name="Zástupný objekt pre číslo snímky 4">
            <a:extLst>
              <a:ext uri="{FF2B5EF4-FFF2-40B4-BE49-F238E27FC236}">
                <a16:creationId xmlns:a16="http://schemas.microsoft.com/office/drawing/2014/main" id="{2A50EFE5-19B0-44E7-81C5-510C279D151E}"/>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6" name="Obrázok 5">
            <a:extLst>
              <a:ext uri="{FF2B5EF4-FFF2-40B4-BE49-F238E27FC236}">
                <a16:creationId xmlns:a16="http://schemas.microsoft.com/office/drawing/2014/main" id="{524F590C-8F25-4531-81C5-5E0D92EB508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7" name="Obrázek 5">
            <a:extLst>
              <a:ext uri="{FF2B5EF4-FFF2-40B4-BE49-F238E27FC236}">
                <a16:creationId xmlns:a16="http://schemas.microsoft.com/office/drawing/2014/main" id="{D1CEEA1E-F762-4D9A-8964-0239456842E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8" name="Obrázek 6">
            <a:extLst>
              <a:ext uri="{FF2B5EF4-FFF2-40B4-BE49-F238E27FC236}">
                <a16:creationId xmlns:a16="http://schemas.microsoft.com/office/drawing/2014/main" id="{920EA253-3893-4F35-BD26-54B16ABE54B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7004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3" name="Zástupný objekt pre pätu 2">
            <a:extLst>
              <a:ext uri="{FF2B5EF4-FFF2-40B4-BE49-F238E27FC236}">
                <a16:creationId xmlns:a16="http://schemas.microsoft.com/office/drawing/2014/main" id="{D53B9C06-8F0F-41FE-8E69-CDCA5D27FF6D}"/>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4" name="Zástupný objekt pre číslo snímky 3">
            <a:extLst>
              <a:ext uri="{FF2B5EF4-FFF2-40B4-BE49-F238E27FC236}">
                <a16:creationId xmlns:a16="http://schemas.microsoft.com/office/drawing/2014/main" id="{D4E8E8D4-3637-4978-BD8C-2164A2B3B08C}"/>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5" name="Obrázok 4">
            <a:extLst>
              <a:ext uri="{FF2B5EF4-FFF2-40B4-BE49-F238E27FC236}">
                <a16:creationId xmlns:a16="http://schemas.microsoft.com/office/drawing/2014/main" id="{1367E9AD-FDA9-41A9-BF56-2405612545F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6" name="Obrázek 5">
            <a:extLst>
              <a:ext uri="{FF2B5EF4-FFF2-40B4-BE49-F238E27FC236}">
                <a16:creationId xmlns:a16="http://schemas.microsoft.com/office/drawing/2014/main" id="{F5519656-C5F5-4B1D-865C-AED0D0B895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7" name="Obrázek 6">
            <a:extLst>
              <a:ext uri="{FF2B5EF4-FFF2-40B4-BE49-F238E27FC236}">
                <a16:creationId xmlns:a16="http://schemas.microsoft.com/office/drawing/2014/main" id="{067F6C49-A356-4D8D-9997-01B3F924F2D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105429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A7D293-9E51-439B-A77D-04D847232791}"/>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E7819517-2527-4530-81B4-1612CA4E393F}"/>
              </a:ext>
            </a:extLst>
          </p:cNvPr>
          <p:cNvSpPr>
            <a:spLocks noGrp="1"/>
          </p:cNvSpPr>
          <p:nvPr>
            <p:ph idx="1"/>
          </p:nvPr>
        </p:nvSpPr>
        <p:spPr>
          <a:xfrm>
            <a:off x="5183188" y="987425"/>
            <a:ext cx="6172200" cy="50321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9AF1AA3E-0595-4068-AE2A-EF0782FF1DF8}"/>
              </a:ext>
            </a:extLst>
          </p:cNvPr>
          <p:cNvSpPr>
            <a:spLocks noGrp="1"/>
          </p:cNvSpPr>
          <p:nvPr>
            <p:ph type="body" sz="half" idx="2"/>
          </p:nvPr>
        </p:nvSpPr>
        <p:spPr>
          <a:xfrm>
            <a:off x="839788" y="2057399"/>
            <a:ext cx="3932237" cy="39355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6" name="Zástupný objekt pre pätu 5">
            <a:extLst>
              <a:ext uri="{FF2B5EF4-FFF2-40B4-BE49-F238E27FC236}">
                <a16:creationId xmlns:a16="http://schemas.microsoft.com/office/drawing/2014/main" id="{E0665AD6-2583-426A-A637-7734AF29E3EE}"/>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5D42A087-2C88-49B4-8146-74C77425D95A}"/>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BE6DF94E-FFDE-418E-8770-5F020D02FF2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EDE66B89-61ED-48EB-AE68-490B57844F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1A00E433-245E-4DAB-9BF4-F4FFDE6C85A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77725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2CF296-E959-4134-BA34-E111AFD5F273}"/>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42BC7F60-F30A-4721-A8A1-36A39050284C}"/>
              </a:ext>
            </a:extLst>
          </p:cNvPr>
          <p:cNvSpPr>
            <a:spLocks noGrp="1"/>
          </p:cNvSpPr>
          <p:nvPr>
            <p:ph type="pic" idx="1"/>
          </p:nvPr>
        </p:nvSpPr>
        <p:spPr>
          <a:xfrm>
            <a:off x="5183188" y="987425"/>
            <a:ext cx="6172200" cy="50321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74008FCF-8609-4F85-9A8A-E3A150F2ADE3}"/>
              </a:ext>
            </a:extLst>
          </p:cNvPr>
          <p:cNvSpPr>
            <a:spLocks noGrp="1"/>
          </p:cNvSpPr>
          <p:nvPr>
            <p:ph type="body" sz="half" idx="2"/>
          </p:nvPr>
        </p:nvSpPr>
        <p:spPr>
          <a:xfrm>
            <a:off x="839788" y="2057399"/>
            <a:ext cx="3932237" cy="39355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6" name="Zástupný objekt pre pätu 5">
            <a:extLst>
              <a:ext uri="{FF2B5EF4-FFF2-40B4-BE49-F238E27FC236}">
                <a16:creationId xmlns:a16="http://schemas.microsoft.com/office/drawing/2014/main" id="{FF0F30DA-B508-4D89-A012-39E602649B83}"/>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9500381E-95EB-44AE-A1D5-06B1B70E6CF8}"/>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1BD6429A-BC65-4102-9602-70DA6E4698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38677D13-6967-4D20-847F-C07EEF2E1A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C7EC57FA-0C74-4317-B83E-E6CD9B370BC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239671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4F42E722-E1FA-4B5E-94A5-69CC2D4933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BC5A588F-62B8-4C78-968D-92B77CBDF594}"/>
              </a:ext>
            </a:extLst>
          </p:cNvPr>
          <p:cNvSpPr>
            <a:spLocks noGrp="1"/>
          </p:cNvSpPr>
          <p:nvPr>
            <p:ph type="body" idx="1"/>
          </p:nvPr>
        </p:nvSpPr>
        <p:spPr>
          <a:xfrm>
            <a:off x="838200" y="1825625"/>
            <a:ext cx="10515600" cy="4193979"/>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pätu 4">
            <a:extLst>
              <a:ext uri="{FF2B5EF4-FFF2-40B4-BE49-F238E27FC236}">
                <a16:creationId xmlns:a16="http://schemas.microsoft.com/office/drawing/2014/main" id="{F00EA80D-88BD-48C0-96FB-62BCCF0BC875}"/>
              </a:ext>
            </a:extLst>
          </p:cNvPr>
          <p:cNvSpPr>
            <a:spLocks noGrp="1"/>
          </p:cNvSpPr>
          <p:nvPr>
            <p:ph type="ftr" sz="quarter" idx="3"/>
          </p:nvPr>
        </p:nvSpPr>
        <p:spPr>
          <a:xfrm>
            <a:off x="4038600" y="6227567"/>
            <a:ext cx="3495600"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r>
              <a:rPr lang="en-US"/>
              <a:t>Project </a:t>
            </a:r>
            <a:r>
              <a:rPr lang="en-US" b="1"/>
              <a:t>Technology Transfer Together</a:t>
            </a:r>
            <a:r>
              <a:rPr lang="en-US"/>
              <a:t> / </a:t>
            </a:r>
            <a:r>
              <a:rPr lang="en-US" b="1" err="1"/>
              <a:t>TEchTransfer</a:t>
            </a:r>
            <a:endParaRPr lang="sk-SK" b="1"/>
          </a:p>
          <a:p>
            <a:r>
              <a:rPr lang="en-US"/>
              <a:t>Number of the project: 2020-1-CZ01-KA203-078313 </a:t>
            </a:r>
            <a:endParaRPr lang="en-GB"/>
          </a:p>
        </p:txBody>
      </p:sp>
      <p:sp>
        <p:nvSpPr>
          <p:cNvPr id="6" name="Zástupný objekt pre číslo snímky 5">
            <a:extLst>
              <a:ext uri="{FF2B5EF4-FFF2-40B4-BE49-F238E27FC236}">
                <a16:creationId xmlns:a16="http://schemas.microsoft.com/office/drawing/2014/main" id="{DE46B2F9-4678-4427-97EB-36EFE705B045}"/>
              </a:ext>
            </a:extLst>
          </p:cNvPr>
          <p:cNvSpPr>
            <a:spLocks noGrp="1"/>
          </p:cNvSpPr>
          <p:nvPr>
            <p:ph type="sldNum" sz="quarter" idx="4"/>
          </p:nvPr>
        </p:nvSpPr>
        <p:spPr>
          <a:xfrm>
            <a:off x="10666104" y="6227567"/>
            <a:ext cx="68769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A5F557A5-85EC-4D69-9AEB-4F99D45CF5BF}"/>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04777B2D-6096-4C1C-8CAE-5AA5D198DA83}"/>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E019EFB0-48B3-4124-BCF3-8E04666C12B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0" name="Obrázek 6">
            <a:extLst>
              <a:ext uri="{FF2B5EF4-FFF2-40B4-BE49-F238E27FC236}">
                <a16:creationId xmlns:a16="http://schemas.microsoft.com/office/drawing/2014/main" id="{C9540F86-6A2C-4C32-AEA2-22695AB74606}"/>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33255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E90342-24BD-4134-85FB-9000AE99BBC6}"/>
              </a:ext>
            </a:extLst>
          </p:cNvPr>
          <p:cNvSpPr>
            <a:spLocks noGrp="1"/>
          </p:cNvSpPr>
          <p:nvPr>
            <p:ph type="ctrTitle"/>
          </p:nvPr>
        </p:nvSpPr>
        <p:spPr>
          <a:xfrm>
            <a:off x="1524000" y="1122363"/>
            <a:ext cx="9144000" cy="2387600"/>
          </a:xfrm>
        </p:spPr>
        <p:txBody>
          <a:bodyPr/>
          <a:lstStyle/>
          <a:p>
            <a:r>
              <a:rPr lang="en-US"/>
              <a:t>M01</a:t>
            </a:r>
            <a:r>
              <a:rPr lang="sk-SK"/>
              <a:t> </a:t>
            </a:r>
            <a:r>
              <a:rPr lang="sk-SK" err="1"/>
              <a:t>Technology</a:t>
            </a:r>
            <a:r>
              <a:rPr lang="sk-SK"/>
              <a:t> Transfer - </a:t>
            </a:r>
            <a:r>
              <a:rPr lang="sk-SK" err="1"/>
              <a:t>Introduction</a:t>
            </a:r>
            <a:endParaRPr lang="en-GB"/>
          </a:p>
        </p:txBody>
      </p:sp>
      <p:sp>
        <p:nvSpPr>
          <p:cNvPr id="3" name="Podnadpis 2">
            <a:extLst>
              <a:ext uri="{FF2B5EF4-FFF2-40B4-BE49-F238E27FC236}">
                <a16:creationId xmlns:a16="http://schemas.microsoft.com/office/drawing/2014/main" id="{17ABB829-5FDB-473B-8D41-4E0E46D56177}"/>
              </a:ext>
            </a:extLst>
          </p:cNvPr>
          <p:cNvSpPr>
            <a:spLocks noGrp="1"/>
          </p:cNvSpPr>
          <p:nvPr>
            <p:ph type="subTitle" idx="1"/>
          </p:nvPr>
        </p:nvSpPr>
        <p:spPr/>
        <p:txBody>
          <a:bodyPr/>
          <a:lstStyle/>
          <a:p>
            <a:pPr algn="l"/>
            <a:r>
              <a:rPr lang="en-GB"/>
              <a:t>Trainer Presentation</a:t>
            </a:r>
          </a:p>
        </p:txBody>
      </p:sp>
      <p:sp>
        <p:nvSpPr>
          <p:cNvPr id="4" name="Zástupný objekt pre pätu 3">
            <a:extLst>
              <a:ext uri="{FF2B5EF4-FFF2-40B4-BE49-F238E27FC236}">
                <a16:creationId xmlns:a16="http://schemas.microsoft.com/office/drawing/2014/main" id="{6452EF97-D1D1-42D6-93BD-9D04A8752DEF}"/>
              </a:ext>
            </a:extLst>
          </p:cNvPr>
          <p:cNvSpPr>
            <a:spLocks noGrp="1"/>
          </p:cNvSpPr>
          <p:nvPr>
            <p:ph type="ftr" sz="quarter" idx="11"/>
          </p:nvPr>
        </p:nvSpPr>
        <p:spPr/>
        <p:txBody>
          <a:bodyPr/>
          <a:lstStyle/>
          <a:p>
            <a:r>
              <a:rPr lang="en-GB"/>
              <a:t>Project “Technology Transfer Together” / TEchTransfer</a:t>
            </a:r>
          </a:p>
          <a:p>
            <a:r>
              <a:rPr lang="en-GB"/>
              <a:t>Number of the project: 2020-1-CZ01-KA203-078313 </a:t>
            </a:r>
          </a:p>
        </p:txBody>
      </p:sp>
      <p:sp>
        <p:nvSpPr>
          <p:cNvPr id="5" name="Zástupný objekt pre číslo snímky 4">
            <a:extLst>
              <a:ext uri="{FF2B5EF4-FFF2-40B4-BE49-F238E27FC236}">
                <a16:creationId xmlns:a16="http://schemas.microsoft.com/office/drawing/2014/main" id="{C133F8EA-9AB7-4119-A211-873AB8D9B9E8}"/>
              </a:ext>
            </a:extLst>
          </p:cNvPr>
          <p:cNvSpPr>
            <a:spLocks noGrp="1"/>
          </p:cNvSpPr>
          <p:nvPr>
            <p:ph type="sldNum" sz="quarter" idx="12"/>
          </p:nvPr>
        </p:nvSpPr>
        <p:spPr/>
        <p:txBody>
          <a:bodyPr/>
          <a:lstStyle/>
          <a:p>
            <a:fld id="{C213BE44-23F7-409A-914C-CE52402F955C}" type="slidenum">
              <a:rPr lang="en-GB" smtClean="0"/>
              <a:t>1</a:t>
            </a:fld>
            <a:endParaRPr lang="en-GB"/>
          </a:p>
        </p:txBody>
      </p:sp>
    </p:spTree>
    <p:extLst>
      <p:ext uri="{BB962C8B-B14F-4D97-AF65-F5344CB8AC3E}">
        <p14:creationId xmlns:p14="http://schemas.microsoft.com/office/powerpoint/2010/main" val="2783020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Barriers</a:t>
            </a:r>
            <a:r>
              <a:rPr lang="sk-SK"/>
              <a:t> of </a:t>
            </a:r>
            <a:r>
              <a:rPr lang="sk-SK" err="1"/>
              <a:t>Technology</a:t>
            </a:r>
            <a:r>
              <a:rPr lang="sk-SK"/>
              <a:t> Transfer</a:t>
            </a:r>
            <a:endParaRPr lang="en-GB"/>
          </a:p>
        </p:txBody>
      </p:sp>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p:txBody>
          <a:bodyPr>
            <a:normAutofit/>
          </a:bodyPr>
          <a:lstStyle/>
          <a:p>
            <a:r>
              <a:rPr lang="sk-SK"/>
              <a:t>T</a:t>
            </a:r>
            <a:r>
              <a:rPr lang="en-US"/>
              <a:t>he objectives of the universities, which determine their overall focus and direction of research, and the environment in which universities are located. </a:t>
            </a:r>
            <a:endParaRPr lang="sk-SK"/>
          </a:p>
          <a:p>
            <a:r>
              <a:rPr lang="sk-SK"/>
              <a:t>L</a:t>
            </a:r>
            <a:r>
              <a:rPr lang="en-US"/>
              <a:t>ow financial, material and immaterial support for technology transfer from university to industry by the national strategic actors</a:t>
            </a:r>
            <a:r>
              <a:rPr lang="sk-SK"/>
              <a:t>.</a:t>
            </a:r>
          </a:p>
          <a:p>
            <a:r>
              <a:rPr lang="sk-SK"/>
              <a:t>L</a:t>
            </a:r>
            <a:r>
              <a:rPr lang="en-US"/>
              <a:t>ow awareness of the management and the researchers of the university about the benefits </a:t>
            </a:r>
            <a:r>
              <a:rPr lang="sk-SK"/>
              <a:t>of </a:t>
            </a:r>
            <a:r>
              <a:rPr lang="sk-SK" err="1"/>
              <a:t>technology</a:t>
            </a:r>
            <a:r>
              <a:rPr lang="sk-SK"/>
              <a:t> transfer.</a:t>
            </a:r>
          </a:p>
          <a:p>
            <a:r>
              <a:rPr lang="sk-SK" err="1"/>
              <a:t>Insufficient</a:t>
            </a:r>
            <a:r>
              <a:rPr lang="sk-SK"/>
              <a:t> </a:t>
            </a:r>
            <a:r>
              <a:rPr lang="en-US"/>
              <a:t>internal rules of the university in the field of technology transfer</a:t>
            </a:r>
            <a:r>
              <a:rPr lang="sk-SK"/>
              <a:t>.</a:t>
            </a:r>
            <a:endParaRPr lang="en-GB"/>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10</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3380363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Barriers</a:t>
            </a:r>
            <a:r>
              <a:rPr lang="sk-SK"/>
              <a:t> of </a:t>
            </a:r>
            <a:r>
              <a:rPr lang="sk-SK" err="1"/>
              <a:t>Technology</a:t>
            </a:r>
            <a:r>
              <a:rPr lang="sk-SK"/>
              <a:t> Transfer</a:t>
            </a:r>
            <a:endParaRPr lang="en-GB"/>
          </a:p>
        </p:txBody>
      </p:sp>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p:txBody>
          <a:bodyPr>
            <a:normAutofit/>
          </a:bodyPr>
          <a:lstStyle/>
          <a:p>
            <a:r>
              <a:rPr lang="sk-SK" err="1"/>
              <a:t>Shortcommings</a:t>
            </a:r>
            <a:r>
              <a:rPr lang="sk-SK"/>
              <a:t> of </a:t>
            </a:r>
            <a:r>
              <a:rPr lang="sk-SK" err="1"/>
              <a:t>technology</a:t>
            </a:r>
            <a:r>
              <a:rPr lang="sk-SK"/>
              <a:t> transfer </a:t>
            </a:r>
            <a:r>
              <a:rPr lang="sk-SK" err="1"/>
              <a:t>offices</a:t>
            </a:r>
            <a:r>
              <a:rPr lang="sk-SK"/>
              <a:t>:</a:t>
            </a:r>
          </a:p>
          <a:p>
            <a:pPr lvl="1"/>
            <a:r>
              <a:rPr lang="en-US"/>
              <a:t>fundamental underfunding of their activities</a:t>
            </a:r>
            <a:r>
              <a:rPr lang="sk-SK"/>
              <a:t>.</a:t>
            </a:r>
          </a:p>
          <a:p>
            <a:pPr lvl="1"/>
            <a:r>
              <a:rPr lang="sk-SK" err="1"/>
              <a:t>lack</a:t>
            </a:r>
            <a:r>
              <a:rPr lang="sk-SK"/>
              <a:t> of </a:t>
            </a:r>
            <a:r>
              <a:rPr lang="sk-SK" err="1"/>
              <a:t>capable</a:t>
            </a:r>
            <a:r>
              <a:rPr lang="sk-SK"/>
              <a:t> </a:t>
            </a:r>
            <a:r>
              <a:rPr lang="sk-SK" err="1"/>
              <a:t>technology</a:t>
            </a:r>
            <a:r>
              <a:rPr lang="sk-SK"/>
              <a:t> transfer </a:t>
            </a:r>
            <a:r>
              <a:rPr lang="sk-SK" err="1"/>
              <a:t>managers</a:t>
            </a:r>
            <a:r>
              <a:rPr lang="sk-SK"/>
              <a:t> and </a:t>
            </a:r>
            <a:r>
              <a:rPr lang="sk-SK" err="1"/>
              <a:t>personnel</a:t>
            </a:r>
            <a:r>
              <a:rPr lang="sk-SK"/>
              <a:t>.</a:t>
            </a:r>
          </a:p>
          <a:p>
            <a:r>
              <a:rPr lang="sk-SK" err="1"/>
              <a:t>Insufficient</a:t>
            </a:r>
            <a:r>
              <a:rPr lang="sk-SK"/>
              <a:t> </a:t>
            </a:r>
            <a:r>
              <a:rPr lang="sk-SK" err="1"/>
              <a:t>motivation</a:t>
            </a:r>
            <a:r>
              <a:rPr lang="sk-SK"/>
              <a:t> of </a:t>
            </a:r>
            <a:r>
              <a:rPr lang="sk-SK" err="1"/>
              <a:t>researcher</a:t>
            </a:r>
            <a:r>
              <a:rPr lang="sk-SK"/>
              <a:t> </a:t>
            </a:r>
            <a:r>
              <a:rPr lang="en-US"/>
              <a:t>to participate </a:t>
            </a:r>
            <a:r>
              <a:rPr lang="sk-SK"/>
              <a:t>in</a:t>
            </a:r>
            <a:r>
              <a:rPr lang="en-US"/>
              <a:t> the technology transfer process</a:t>
            </a:r>
            <a:r>
              <a:rPr lang="sk-SK"/>
              <a:t>.</a:t>
            </a:r>
          </a:p>
          <a:p>
            <a:r>
              <a:rPr lang="sk-SK" err="1"/>
              <a:t>Ineffective</a:t>
            </a:r>
            <a:r>
              <a:rPr lang="sk-SK"/>
              <a:t> </a:t>
            </a:r>
            <a:r>
              <a:rPr lang="en-US"/>
              <a:t>dissemination and commercialization of new findings into practice. </a:t>
            </a:r>
            <a:endParaRPr lang="en-GB"/>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11</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168173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Key</a:t>
            </a:r>
            <a:r>
              <a:rPr lang="sk-SK"/>
              <a:t> </a:t>
            </a:r>
            <a:r>
              <a:rPr lang="sk-SK" err="1"/>
              <a:t>Actors</a:t>
            </a:r>
            <a:r>
              <a:rPr lang="sk-SK"/>
              <a:t> in </a:t>
            </a:r>
            <a:r>
              <a:rPr lang="sk-SK" err="1"/>
              <a:t>the</a:t>
            </a:r>
            <a:r>
              <a:rPr lang="sk-SK"/>
              <a:t> </a:t>
            </a:r>
            <a:r>
              <a:rPr lang="sk-SK" err="1"/>
              <a:t>Technology</a:t>
            </a:r>
            <a:r>
              <a:rPr lang="sk-SK"/>
              <a:t> Transfer </a:t>
            </a:r>
            <a:r>
              <a:rPr lang="sk-SK" err="1"/>
              <a:t>Process</a:t>
            </a:r>
            <a:endParaRPr lang="sk-SK"/>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12</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aphicFrame>
        <p:nvGraphicFramePr>
          <p:cNvPr id="6" name="Zástupný objekt pre obsah 5">
            <a:extLst>
              <a:ext uri="{FF2B5EF4-FFF2-40B4-BE49-F238E27FC236}">
                <a16:creationId xmlns:a16="http://schemas.microsoft.com/office/drawing/2014/main" id="{20470C8A-C481-4F26-8B70-DE5DDF783045}"/>
              </a:ext>
            </a:extLst>
          </p:cNvPr>
          <p:cNvGraphicFramePr>
            <a:graphicFrameLocks noGrp="1"/>
          </p:cNvGraphicFramePr>
          <p:nvPr>
            <p:ph idx="1"/>
          </p:nvPr>
        </p:nvGraphicFramePr>
        <p:xfrm>
          <a:off x="838200" y="1825625"/>
          <a:ext cx="10515600" cy="4070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3534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Key</a:t>
            </a:r>
            <a:r>
              <a:rPr lang="sk-SK"/>
              <a:t> </a:t>
            </a:r>
            <a:r>
              <a:rPr lang="sk-SK" err="1"/>
              <a:t>Actors</a:t>
            </a:r>
            <a:r>
              <a:rPr lang="sk-SK"/>
              <a:t> in </a:t>
            </a:r>
            <a:r>
              <a:rPr lang="sk-SK" err="1"/>
              <a:t>the</a:t>
            </a:r>
            <a:r>
              <a:rPr lang="sk-SK"/>
              <a:t> </a:t>
            </a:r>
            <a:r>
              <a:rPr lang="sk-SK" err="1"/>
              <a:t>Technology</a:t>
            </a:r>
            <a:r>
              <a:rPr lang="sk-SK"/>
              <a:t> Transfer </a:t>
            </a:r>
            <a:r>
              <a:rPr lang="sk-SK" err="1"/>
              <a:t>Process</a:t>
            </a:r>
            <a:endParaRPr lang="sk-SK"/>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13</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2008E474-29B3-45A1-8BEB-92FAB70E8374}"/>
              </a:ext>
            </a:extLst>
          </p:cNvPr>
          <p:cNvSpPr>
            <a:spLocks noGrp="1"/>
          </p:cNvSpPr>
          <p:nvPr>
            <p:ph idx="1"/>
          </p:nvPr>
        </p:nvSpPr>
        <p:spPr/>
        <p:txBody>
          <a:bodyPr>
            <a:normAutofit/>
          </a:bodyPr>
          <a:lstStyle/>
          <a:p>
            <a:r>
              <a:rPr lang="en-US" b="1"/>
              <a:t>Technology transfer offices</a:t>
            </a:r>
            <a:r>
              <a:rPr lang="sk-SK" b="1"/>
              <a:t>:</a:t>
            </a:r>
          </a:p>
          <a:p>
            <a:pPr lvl="1"/>
            <a:r>
              <a:rPr lang="sk-SK"/>
              <a:t>R</a:t>
            </a:r>
            <a:r>
              <a:rPr lang="en-US" err="1"/>
              <a:t>esponsible</a:t>
            </a:r>
            <a:r>
              <a:rPr lang="en-US"/>
              <a:t> for commercializing institution’s owned technology, knowledge, or intellectual property through the core activities of, e.g., attracting and assessing invention disclosures, choosing the right intellectual property protection strategy, licensing, spin-off or start-up company formation, material sales and managing financial funds. </a:t>
            </a:r>
            <a:endParaRPr lang="sk-SK"/>
          </a:p>
          <a:p>
            <a:pPr lvl="1"/>
            <a:r>
              <a:rPr lang="sk-SK"/>
              <a:t>T</a:t>
            </a:r>
            <a:r>
              <a:rPr lang="en-US"/>
              <a:t>he technology transfer office’s mission, approach and activities should always be consistent with the institutional mission and activities</a:t>
            </a:r>
            <a:r>
              <a:rPr lang="sk-SK"/>
              <a:t>.</a:t>
            </a:r>
          </a:p>
          <a:p>
            <a:pPr marL="457200" lvl="1" indent="0">
              <a:buNone/>
            </a:pPr>
            <a:endParaRPr lang="sk-SK"/>
          </a:p>
        </p:txBody>
      </p:sp>
    </p:spTree>
    <p:extLst>
      <p:ext uri="{BB962C8B-B14F-4D97-AF65-F5344CB8AC3E}">
        <p14:creationId xmlns:p14="http://schemas.microsoft.com/office/powerpoint/2010/main" val="1612329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Key</a:t>
            </a:r>
            <a:r>
              <a:rPr lang="sk-SK"/>
              <a:t> </a:t>
            </a:r>
            <a:r>
              <a:rPr lang="sk-SK" err="1"/>
              <a:t>Actors</a:t>
            </a:r>
            <a:r>
              <a:rPr lang="sk-SK"/>
              <a:t> in </a:t>
            </a:r>
            <a:r>
              <a:rPr lang="sk-SK" err="1"/>
              <a:t>the</a:t>
            </a:r>
            <a:r>
              <a:rPr lang="sk-SK"/>
              <a:t> </a:t>
            </a:r>
            <a:r>
              <a:rPr lang="sk-SK" err="1"/>
              <a:t>Technology</a:t>
            </a:r>
            <a:r>
              <a:rPr lang="sk-SK"/>
              <a:t> Transfer </a:t>
            </a:r>
            <a:r>
              <a:rPr lang="sk-SK" err="1"/>
              <a:t>Process</a:t>
            </a:r>
            <a:endParaRPr lang="sk-SK"/>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14</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2008E474-29B3-45A1-8BEB-92FAB70E8374}"/>
              </a:ext>
            </a:extLst>
          </p:cNvPr>
          <p:cNvSpPr>
            <a:spLocks noGrp="1"/>
          </p:cNvSpPr>
          <p:nvPr>
            <p:ph idx="1"/>
          </p:nvPr>
        </p:nvSpPr>
        <p:spPr/>
        <p:txBody>
          <a:bodyPr>
            <a:normAutofit/>
          </a:bodyPr>
          <a:lstStyle/>
          <a:p>
            <a:r>
              <a:rPr lang="en-US" b="1"/>
              <a:t>Technology transfer office</a:t>
            </a:r>
            <a:r>
              <a:rPr lang="sk-SK" b="1"/>
              <a:t> </a:t>
            </a:r>
            <a:r>
              <a:rPr lang="sk-SK" b="1" err="1"/>
              <a:t>personnel</a:t>
            </a:r>
            <a:r>
              <a:rPr lang="sk-SK" b="1"/>
              <a:t>:</a:t>
            </a:r>
          </a:p>
          <a:p>
            <a:pPr lvl="1"/>
            <a:r>
              <a:rPr lang="sk-SK"/>
              <a:t>May </a:t>
            </a:r>
            <a:r>
              <a:rPr lang="sk-SK" err="1"/>
              <a:t>be</a:t>
            </a:r>
            <a:r>
              <a:rPr lang="sk-SK"/>
              <a:t> </a:t>
            </a:r>
            <a:r>
              <a:rPr lang="en-US"/>
              <a:t>outsourced</a:t>
            </a:r>
            <a:r>
              <a:rPr lang="sk-SK"/>
              <a:t>.</a:t>
            </a:r>
          </a:p>
          <a:p>
            <a:pPr lvl="1"/>
            <a:r>
              <a:rPr lang="sk-SK"/>
              <a:t>T</a:t>
            </a:r>
            <a:r>
              <a:rPr lang="en-US" err="1"/>
              <a:t>echnology</a:t>
            </a:r>
            <a:r>
              <a:rPr lang="en-US"/>
              <a:t> transfer managers, who are capable to engage with researchers and entrepreneurs and understand both academic and business side of technology transfer. </a:t>
            </a:r>
            <a:endParaRPr lang="sk-SK"/>
          </a:p>
          <a:p>
            <a:pPr lvl="1"/>
            <a:r>
              <a:rPr lang="sk-SK"/>
              <a:t>T</a:t>
            </a:r>
            <a:r>
              <a:rPr lang="en-US" err="1"/>
              <a:t>echnical</a:t>
            </a:r>
            <a:r>
              <a:rPr lang="en-US"/>
              <a:t> or natural science specialists. </a:t>
            </a:r>
            <a:endParaRPr lang="sk-SK"/>
          </a:p>
          <a:p>
            <a:pPr lvl="1"/>
            <a:r>
              <a:rPr lang="en-US"/>
              <a:t>Legal and intellectual property advisors </a:t>
            </a:r>
            <a:endParaRPr lang="sk-SK"/>
          </a:p>
          <a:p>
            <a:pPr lvl="1"/>
            <a:r>
              <a:rPr lang="en-US"/>
              <a:t>Administrative staff</a:t>
            </a:r>
            <a:r>
              <a:rPr lang="sk-SK"/>
              <a:t>.</a:t>
            </a:r>
          </a:p>
        </p:txBody>
      </p:sp>
    </p:spTree>
    <p:extLst>
      <p:ext uri="{BB962C8B-B14F-4D97-AF65-F5344CB8AC3E}">
        <p14:creationId xmlns:p14="http://schemas.microsoft.com/office/powerpoint/2010/main" val="4146168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Forms</a:t>
            </a:r>
            <a:r>
              <a:rPr lang="sk-SK"/>
              <a:t> of </a:t>
            </a:r>
            <a:r>
              <a:rPr lang="sk-SK" err="1"/>
              <a:t>Technology</a:t>
            </a:r>
            <a:r>
              <a:rPr lang="sk-SK"/>
              <a:t> Transfer</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15</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aphicFrame>
        <p:nvGraphicFramePr>
          <p:cNvPr id="6" name="Zástupný objekt pre obsah 5">
            <a:extLst>
              <a:ext uri="{FF2B5EF4-FFF2-40B4-BE49-F238E27FC236}">
                <a16:creationId xmlns:a16="http://schemas.microsoft.com/office/drawing/2014/main" id="{34A45A01-B6A4-4B12-BF52-2E6709CC390B}"/>
              </a:ext>
            </a:extLst>
          </p:cNvPr>
          <p:cNvGraphicFramePr>
            <a:graphicFrameLocks noGrp="1"/>
          </p:cNvGraphicFramePr>
          <p:nvPr>
            <p:ph idx="1"/>
          </p:nvPr>
        </p:nvGraphicFramePr>
        <p:xfrm>
          <a:off x="838200" y="1825625"/>
          <a:ext cx="10515600" cy="4070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462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Forms</a:t>
            </a:r>
            <a:r>
              <a:rPr lang="sk-SK"/>
              <a:t> of </a:t>
            </a:r>
            <a:r>
              <a:rPr lang="sk-SK" err="1"/>
              <a:t>Technology</a:t>
            </a:r>
            <a:r>
              <a:rPr lang="sk-SK"/>
              <a:t> Transfer</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16</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C58D5E1C-DA61-4A38-AFBF-DA35E66856A1}"/>
              </a:ext>
            </a:extLst>
          </p:cNvPr>
          <p:cNvSpPr>
            <a:spLocks noGrp="1"/>
          </p:cNvSpPr>
          <p:nvPr>
            <p:ph idx="1"/>
          </p:nvPr>
        </p:nvSpPr>
        <p:spPr/>
        <p:txBody>
          <a:bodyPr/>
          <a:lstStyle/>
          <a:p>
            <a:r>
              <a:rPr lang="en-US"/>
              <a:t>Technology is generally commercialized </a:t>
            </a:r>
            <a:r>
              <a:rPr lang="en-US" b="1"/>
              <a:t>by its legal owner </a:t>
            </a:r>
            <a:r>
              <a:rPr lang="en-US"/>
              <a:t>in cases when: </a:t>
            </a:r>
            <a:endParaRPr lang="sk-SK"/>
          </a:p>
          <a:p>
            <a:pPr lvl="1"/>
            <a:r>
              <a:rPr lang="en-US"/>
              <a:t>The owner already has enough capabilities for marketing and exploitation.</a:t>
            </a:r>
            <a:endParaRPr lang="sk-SK"/>
          </a:p>
          <a:p>
            <a:pPr lvl="1"/>
            <a:r>
              <a:rPr lang="en-US"/>
              <a:t>The owner does not have enough capacities for building up and/or carrying out business partnership needed for such exploitation.</a:t>
            </a:r>
            <a:endParaRPr lang="sk-SK"/>
          </a:p>
          <a:p>
            <a:pPr lvl="1"/>
            <a:r>
              <a:rPr lang="en-US"/>
              <a:t>The owner hesitates to share information with third parties or does not want to create possible competitors in the relevant market.</a:t>
            </a:r>
          </a:p>
          <a:p>
            <a:endParaRPr lang="sk-SK"/>
          </a:p>
        </p:txBody>
      </p:sp>
    </p:spTree>
    <p:extLst>
      <p:ext uri="{BB962C8B-B14F-4D97-AF65-F5344CB8AC3E}">
        <p14:creationId xmlns:p14="http://schemas.microsoft.com/office/powerpoint/2010/main" val="2979605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Forms</a:t>
            </a:r>
            <a:r>
              <a:rPr lang="sk-SK"/>
              <a:t> of </a:t>
            </a:r>
            <a:r>
              <a:rPr lang="sk-SK" err="1"/>
              <a:t>Technology</a:t>
            </a:r>
            <a:r>
              <a:rPr lang="sk-SK"/>
              <a:t> Transfer</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17</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C58D5E1C-DA61-4A38-AFBF-DA35E66856A1}"/>
              </a:ext>
            </a:extLst>
          </p:cNvPr>
          <p:cNvSpPr>
            <a:spLocks noGrp="1"/>
          </p:cNvSpPr>
          <p:nvPr>
            <p:ph idx="1"/>
          </p:nvPr>
        </p:nvSpPr>
        <p:spPr/>
        <p:txBody>
          <a:bodyPr>
            <a:normAutofit/>
          </a:bodyPr>
          <a:lstStyle/>
          <a:p>
            <a:r>
              <a:rPr lang="sk-SK" b="1" err="1"/>
              <a:t>Assignment</a:t>
            </a:r>
            <a:r>
              <a:rPr lang="sk-SK"/>
              <a:t> - </a:t>
            </a:r>
            <a:r>
              <a:rPr lang="en-US"/>
              <a:t>a technology, knowledge or any intellectual property assignment is a transfer of ownership of such technology, knowledge or intellectual property right from its rightful owner to another party.</a:t>
            </a:r>
            <a:endParaRPr lang="sk-SK"/>
          </a:p>
          <a:p>
            <a:r>
              <a:rPr lang="en-US" b="1"/>
              <a:t>Licensing </a:t>
            </a:r>
            <a:r>
              <a:rPr lang="en-US"/>
              <a:t>- a license is a contract under which the owner of the technology, knowledge and/or other intellectual property (a licensor) grants permission for the use of its assets to another party (a licensee) within the limits set by the provisions of the contract. A license allows the licensor to make money from its asset by charging the licensee in return for its use. </a:t>
            </a:r>
            <a:endParaRPr lang="sk-SK"/>
          </a:p>
        </p:txBody>
      </p:sp>
    </p:spTree>
    <p:extLst>
      <p:ext uri="{BB962C8B-B14F-4D97-AF65-F5344CB8AC3E}">
        <p14:creationId xmlns:p14="http://schemas.microsoft.com/office/powerpoint/2010/main" val="3567311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Forms</a:t>
            </a:r>
            <a:r>
              <a:rPr lang="sk-SK"/>
              <a:t> of </a:t>
            </a:r>
            <a:r>
              <a:rPr lang="sk-SK" err="1"/>
              <a:t>Technology</a:t>
            </a:r>
            <a:r>
              <a:rPr lang="sk-SK"/>
              <a:t> Transfer</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18</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aphicFrame>
        <p:nvGraphicFramePr>
          <p:cNvPr id="3" name="Zástupný objekt pre obsah 2">
            <a:extLst>
              <a:ext uri="{FF2B5EF4-FFF2-40B4-BE49-F238E27FC236}">
                <a16:creationId xmlns:a16="http://schemas.microsoft.com/office/drawing/2014/main" id="{F0D0E0BD-D101-4E74-AC0A-30C6EAD07595}"/>
              </a:ext>
            </a:extLst>
          </p:cNvPr>
          <p:cNvGraphicFramePr>
            <a:graphicFrameLocks noGrp="1"/>
          </p:cNvGraphicFramePr>
          <p:nvPr>
            <p:ph idx="1"/>
            <p:extLst>
              <p:ext uri="{D42A27DB-BD31-4B8C-83A1-F6EECF244321}">
                <p14:modId xmlns:p14="http://schemas.microsoft.com/office/powerpoint/2010/main" val="3306483937"/>
              </p:ext>
            </p:extLst>
          </p:nvPr>
        </p:nvGraphicFramePr>
        <p:xfrm>
          <a:off x="838200" y="1825625"/>
          <a:ext cx="10515600" cy="4070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1227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Forms</a:t>
            </a:r>
            <a:r>
              <a:rPr lang="sk-SK"/>
              <a:t> of </a:t>
            </a:r>
            <a:r>
              <a:rPr lang="sk-SK" err="1"/>
              <a:t>Technology</a:t>
            </a:r>
            <a:r>
              <a:rPr lang="sk-SK"/>
              <a:t> Transfer</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19</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C58D5E1C-DA61-4A38-AFBF-DA35E66856A1}"/>
              </a:ext>
            </a:extLst>
          </p:cNvPr>
          <p:cNvSpPr>
            <a:spLocks noGrp="1"/>
          </p:cNvSpPr>
          <p:nvPr>
            <p:ph idx="1"/>
          </p:nvPr>
        </p:nvSpPr>
        <p:spPr/>
        <p:txBody>
          <a:bodyPr>
            <a:normAutofit/>
          </a:bodyPr>
          <a:lstStyle/>
          <a:p>
            <a:r>
              <a:rPr lang="en-US" b="1"/>
              <a:t>Franchising </a:t>
            </a:r>
            <a:r>
              <a:rPr lang="en-US"/>
              <a:t>- a special type of licensing, enabling the replication of the owner’s (franchisor) business concept in another location by providing continuous support and training to the recipient (franchisee).</a:t>
            </a:r>
          </a:p>
          <a:p>
            <a:r>
              <a:rPr lang="en-US" b="1"/>
              <a:t>Joint ventures </a:t>
            </a:r>
            <a:r>
              <a:rPr lang="en-US"/>
              <a:t>- are business alliances of two or more independent organizations (venturers) to undertake a specific project or achieve a certain goal by sharing risks.</a:t>
            </a:r>
          </a:p>
          <a:p>
            <a:r>
              <a:rPr lang="en-US" b="1"/>
              <a:t>Spin-offs, start-ups </a:t>
            </a:r>
            <a:r>
              <a:rPr lang="en-US"/>
              <a:t>- are separate legal entities created by a parent organization to bring its intellectual property assets into the market.</a:t>
            </a:r>
          </a:p>
        </p:txBody>
      </p:sp>
    </p:spTree>
    <p:extLst>
      <p:ext uri="{BB962C8B-B14F-4D97-AF65-F5344CB8AC3E}">
        <p14:creationId xmlns:p14="http://schemas.microsoft.com/office/powerpoint/2010/main" val="984395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F3792B-B7A2-474B-A98C-C2FF729F3A64}"/>
              </a:ext>
            </a:extLst>
          </p:cNvPr>
          <p:cNvSpPr>
            <a:spLocks noGrp="1"/>
          </p:cNvSpPr>
          <p:nvPr>
            <p:ph type="title"/>
          </p:nvPr>
        </p:nvSpPr>
        <p:spPr/>
        <p:txBody>
          <a:bodyPr/>
          <a:lstStyle/>
          <a:p>
            <a:r>
              <a:rPr lang="en-GB"/>
              <a:t>Content</a:t>
            </a:r>
          </a:p>
        </p:txBody>
      </p:sp>
      <p:sp>
        <p:nvSpPr>
          <p:cNvPr id="3" name="Zástupný objekt pre obsah 2">
            <a:extLst>
              <a:ext uri="{FF2B5EF4-FFF2-40B4-BE49-F238E27FC236}">
                <a16:creationId xmlns:a16="http://schemas.microsoft.com/office/drawing/2014/main" id="{A705659B-98DD-4BBD-B4AE-F27641A42211}"/>
              </a:ext>
            </a:extLst>
          </p:cNvPr>
          <p:cNvSpPr>
            <a:spLocks noGrp="1"/>
          </p:cNvSpPr>
          <p:nvPr>
            <p:ph idx="1"/>
          </p:nvPr>
        </p:nvSpPr>
        <p:spPr/>
        <p:txBody>
          <a:bodyPr>
            <a:normAutofit/>
          </a:bodyPr>
          <a:lstStyle/>
          <a:p>
            <a:r>
              <a:rPr lang="sk-SK" err="1"/>
              <a:t>Key</a:t>
            </a:r>
            <a:r>
              <a:rPr lang="sk-SK"/>
              <a:t> </a:t>
            </a:r>
            <a:r>
              <a:rPr lang="sk-SK" err="1"/>
              <a:t>Concepts</a:t>
            </a:r>
            <a:r>
              <a:rPr lang="sk-SK"/>
              <a:t> of </a:t>
            </a:r>
            <a:r>
              <a:rPr lang="sk-SK" err="1"/>
              <a:t>Technology</a:t>
            </a:r>
            <a:r>
              <a:rPr lang="sk-SK"/>
              <a:t> Transfer</a:t>
            </a:r>
            <a:endParaRPr lang="en-GB"/>
          </a:p>
          <a:p>
            <a:r>
              <a:rPr lang="sk-SK" err="1"/>
              <a:t>Types</a:t>
            </a:r>
            <a:r>
              <a:rPr lang="sk-SK"/>
              <a:t> of </a:t>
            </a:r>
            <a:r>
              <a:rPr lang="sk-SK" err="1"/>
              <a:t>Technology</a:t>
            </a:r>
            <a:r>
              <a:rPr lang="sk-SK"/>
              <a:t> Transfer</a:t>
            </a:r>
          </a:p>
          <a:p>
            <a:r>
              <a:rPr lang="sk-SK" err="1"/>
              <a:t>Motivations</a:t>
            </a:r>
            <a:r>
              <a:rPr lang="sk-SK"/>
              <a:t> and </a:t>
            </a:r>
            <a:r>
              <a:rPr lang="sk-SK" err="1"/>
              <a:t>Barriers</a:t>
            </a:r>
            <a:r>
              <a:rPr lang="sk-SK"/>
              <a:t> of </a:t>
            </a:r>
            <a:r>
              <a:rPr lang="sk-SK" err="1"/>
              <a:t>Technology</a:t>
            </a:r>
            <a:r>
              <a:rPr lang="sk-SK"/>
              <a:t> Transfer</a:t>
            </a:r>
          </a:p>
          <a:p>
            <a:r>
              <a:rPr lang="sk-SK" err="1"/>
              <a:t>Key</a:t>
            </a:r>
            <a:r>
              <a:rPr lang="sk-SK"/>
              <a:t> </a:t>
            </a:r>
            <a:r>
              <a:rPr lang="sk-SK" err="1"/>
              <a:t>Actors</a:t>
            </a:r>
            <a:r>
              <a:rPr lang="sk-SK"/>
              <a:t> in </a:t>
            </a:r>
            <a:r>
              <a:rPr lang="sk-SK" err="1"/>
              <a:t>the</a:t>
            </a:r>
            <a:r>
              <a:rPr lang="sk-SK"/>
              <a:t> </a:t>
            </a:r>
            <a:r>
              <a:rPr lang="sk-SK" err="1"/>
              <a:t>Technology</a:t>
            </a:r>
            <a:r>
              <a:rPr lang="sk-SK"/>
              <a:t> Transfer </a:t>
            </a:r>
            <a:r>
              <a:rPr lang="sk-SK" err="1"/>
              <a:t>Process</a:t>
            </a:r>
            <a:endParaRPr lang="sk-SK"/>
          </a:p>
          <a:p>
            <a:r>
              <a:rPr lang="sk-SK" err="1"/>
              <a:t>Forms</a:t>
            </a:r>
            <a:r>
              <a:rPr lang="sk-SK"/>
              <a:t> of </a:t>
            </a:r>
            <a:r>
              <a:rPr lang="sk-SK" err="1"/>
              <a:t>Technology</a:t>
            </a:r>
            <a:r>
              <a:rPr lang="sk-SK"/>
              <a:t> Transfer</a:t>
            </a:r>
          </a:p>
          <a:p>
            <a:r>
              <a:rPr lang="sk-SK" err="1"/>
              <a:t>Traditional</a:t>
            </a:r>
            <a:r>
              <a:rPr lang="sk-SK"/>
              <a:t> Model of </a:t>
            </a:r>
            <a:r>
              <a:rPr lang="sk-SK" err="1"/>
              <a:t>Technology</a:t>
            </a:r>
            <a:r>
              <a:rPr lang="sk-SK"/>
              <a:t> Transfer</a:t>
            </a:r>
          </a:p>
          <a:p>
            <a:r>
              <a:rPr lang="sk-SK" err="1"/>
              <a:t>Technology</a:t>
            </a:r>
            <a:r>
              <a:rPr lang="sk-SK"/>
              <a:t> Transfer Management</a:t>
            </a:r>
            <a:endParaRPr lang="en-GB"/>
          </a:p>
        </p:txBody>
      </p:sp>
      <p:sp>
        <p:nvSpPr>
          <p:cNvPr id="4" name="Zástupný objekt pre číslo snímky 3">
            <a:extLst>
              <a:ext uri="{FF2B5EF4-FFF2-40B4-BE49-F238E27FC236}">
                <a16:creationId xmlns:a16="http://schemas.microsoft.com/office/drawing/2014/main" id="{CEC780AF-2673-4A54-8BE2-4273740A453B}"/>
              </a:ext>
            </a:extLst>
          </p:cNvPr>
          <p:cNvSpPr>
            <a:spLocks noGrp="1"/>
          </p:cNvSpPr>
          <p:nvPr>
            <p:ph type="sldNum" sz="quarter" idx="12"/>
          </p:nvPr>
        </p:nvSpPr>
        <p:spPr/>
        <p:txBody>
          <a:bodyPr/>
          <a:lstStyle/>
          <a:p>
            <a:fld id="{C213BE44-23F7-409A-914C-CE52402F955C}" type="slidenum">
              <a:rPr lang="en-GB" smtClean="0"/>
              <a:t>2</a:t>
            </a:fld>
            <a:endParaRPr lang="en-GB"/>
          </a:p>
        </p:txBody>
      </p:sp>
      <p:sp>
        <p:nvSpPr>
          <p:cNvPr id="5" name="Zástupný objekt pre pätu 4">
            <a:extLst>
              <a:ext uri="{FF2B5EF4-FFF2-40B4-BE49-F238E27FC236}">
                <a16:creationId xmlns:a16="http://schemas.microsoft.com/office/drawing/2014/main" id="{83950F5C-5EB0-457E-9EC8-18497B0EFDE0}"/>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1943074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Forms</a:t>
            </a:r>
            <a:r>
              <a:rPr lang="sk-SK"/>
              <a:t> of </a:t>
            </a:r>
            <a:r>
              <a:rPr lang="sk-SK" err="1"/>
              <a:t>Technology</a:t>
            </a:r>
            <a:r>
              <a:rPr lang="sk-SK"/>
              <a:t> Transfer</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20</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C58D5E1C-DA61-4A38-AFBF-DA35E66856A1}"/>
              </a:ext>
            </a:extLst>
          </p:cNvPr>
          <p:cNvSpPr>
            <a:spLocks noGrp="1"/>
          </p:cNvSpPr>
          <p:nvPr>
            <p:ph idx="1"/>
          </p:nvPr>
        </p:nvSpPr>
        <p:spPr/>
        <p:txBody>
          <a:bodyPr>
            <a:normAutofit/>
          </a:bodyPr>
          <a:lstStyle/>
          <a:p>
            <a:r>
              <a:rPr lang="sk-SK" b="1" err="1"/>
              <a:t>Legal</a:t>
            </a:r>
            <a:r>
              <a:rPr lang="sk-SK" b="1"/>
              <a:t> </a:t>
            </a:r>
            <a:r>
              <a:rPr lang="sk-SK" b="1" err="1"/>
              <a:t>contracts</a:t>
            </a:r>
            <a:r>
              <a:rPr lang="sk-SK" b="1"/>
              <a:t> </a:t>
            </a:r>
            <a:r>
              <a:rPr lang="sk-SK" b="1" err="1"/>
              <a:t>regulating</a:t>
            </a:r>
            <a:r>
              <a:rPr lang="sk-SK" b="1"/>
              <a:t> c</a:t>
            </a:r>
            <a:r>
              <a:rPr lang="en-US" b="1" err="1"/>
              <a:t>ooperation</a:t>
            </a:r>
            <a:r>
              <a:rPr lang="en-US" b="1"/>
              <a:t> of universities with industry</a:t>
            </a:r>
            <a:r>
              <a:rPr lang="sk-SK" b="1"/>
              <a:t>:</a:t>
            </a:r>
          </a:p>
          <a:p>
            <a:pPr lvl="1"/>
            <a:r>
              <a:rPr lang="en-US"/>
              <a:t>Inter-institutional agreement</a:t>
            </a:r>
            <a:endParaRPr lang="sk-SK"/>
          </a:p>
          <a:p>
            <a:pPr lvl="1"/>
            <a:r>
              <a:rPr lang="sk-SK" err="1"/>
              <a:t>Non-disclosure</a:t>
            </a:r>
            <a:r>
              <a:rPr lang="sk-SK"/>
              <a:t> </a:t>
            </a:r>
            <a:r>
              <a:rPr lang="sk-SK" err="1"/>
              <a:t>agreement</a:t>
            </a:r>
            <a:endParaRPr lang="sk-SK"/>
          </a:p>
          <a:p>
            <a:pPr lvl="1"/>
            <a:r>
              <a:rPr lang="en-US"/>
              <a:t>Material transfer agreement</a:t>
            </a:r>
            <a:endParaRPr lang="sk-SK"/>
          </a:p>
          <a:p>
            <a:pPr lvl="1"/>
            <a:r>
              <a:rPr lang="sk-SK" err="1"/>
              <a:t>Consulting</a:t>
            </a:r>
            <a:r>
              <a:rPr lang="sk-SK"/>
              <a:t> </a:t>
            </a:r>
            <a:r>
              <a:rPr lang="sk-SK" err="1"/>
              <a:t>agreement</a:t>
            </a:r>
            <a:endParaRPr lang="sk-SK"/>
          </a:p>
          <a:p>
            <a:pPr lvl="1"/>
            <a:r>
              <a:rPr lang="en-US"/>
              <a:t>Laboratory-services agreement</a:t>
            </a:r>
            <a:endParaRPr lang="sk-SK"/>
          </a:p>
          <a:p>
            <a:pPr lvl="1"/>
            <a:r>
              <a:rPr lang="sk-SK" err="1"/>
              <a:t>Research</a:t>
            </a:r>
            <a:r>
              <a:rPr lang="sk-SK"/>
              <a:t> and </a:t>
            </a:r>
            <a:r>
              <a:rPr lang="sk-SK" err="1"/>
              <a:t>license</a:t>
            </a:r>
            <a:r>
              <a:rPr lang="sk-SK"/>
              <a:t> </a:t>
            </a:r>
            <a:r>
              <a:rPr lang="sk-SK" err="1"/>
              <a:t>agreement</a:t>
            </a:r>
            <a:endParaRPr lang="sk-SK"/>
          </a:p>
          <a:p>
            <a:pPr lvl="1"/>
            <a:r>
              <a:rPr lang="sk-SK"/>
              <a:t>Memorandum of </a:t>
            </a:r>
            <a:r>
              <a:rPr lang="sk-SK" err="1"/>
              <a:t>Understanding</a:t>
            </a:r>
            <a:r>
              <a:rPr lang="en-US"/>
              <a:t> </a:t>
            </a:r>
          </a:p>
        </p:txBody>
      </p:sp>
    </p:spTree>
    <p:extLst>
      <p:ext uri="{BB962C8B-B14F-4D97-AF65-F5344CB8AC3E}">
        <p14:creationId xmlns:p14="http://schemas.microsoft.com/office/powerpoint/2010/main" val="1572663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Traditional</a:t>
            </a:r>
            <a:r>
              <a:rPr lang="sk-SK"/>
              <a:t> Model of </a:t>
            </a:r>
            <a:r>
              <a:rPr lang="sk-SK" err="1"/>
              <a:t>Technology</a:t>
            </a:r>
            <a:r>
              <a:rPr lang="sk-SK"/>
              <a:t> Transfer</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21</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9" name="Zástupný objekt pre obsah 8">
            <a:extLst>
              <a:ext uri="{FF2B5EF4-FFF2-40B4-BE49-F238E27FC236}">
                <a16:creationId xmlns:a16="http://schemas.microsoft.com/office/drawing/2014/main" id="{79E5C40D-2C3C-48C4-BCA7-5081C94EC95F}"/>
              </a:ext>
            </a:extLst>
          </p:cNvPr>
          <p:cNvSpPr>
            <a:spLocks noGrp="1"/>
          </p:cNvSpPr>
          <p:nvPr>
            <p:ph idx="1"/>
          </p:nvPr>
        </p:nvSpPr>
        <p:spPr/>
        <p:txBody>
          <a:bodyPr/>
          <a:lstStyle/>
          <a:p>
            <a:r>
              <a:rPr lang="en-US"/>
              <a:t>There is no single model that can capture all the elements of technology transfer and that can be applied in all circumstances</a:t>
            </a:r>
            <a:r>
              <a:rPr lang="sk-SK"/>
              <a:t>.</a:t>
            </a:r>
          </a:p>
          <a:p>
            <a:r>
              <a:rPr lang="en-US"/>
              <a:t>This model is characterized by a series of interdependent and interconnected </a:t>
            </a:r>
            <a:r>
              <a:rPr lang="sk-SK" err="1"/>
              <a:t>phases</a:t>
            </a:r>
            <a:r>
              <a:rPr lang="sk-SK"/>
              <a:t> </a:t>
            </a:r>
            <a:r>
              <a:rPr lang="en-US"/>
              <a:t>leading to the commercial evaluation of research results. </a:t>
            </a:r>
            <a:endParaRPr lang="sk-SK"/>
          </a:p>
          <a:p>
            <a:r>
              <a:rPr lang="sk-SK"/>
              <a:t>T</a:t>
            </a:r>
            <a:r>
              <a:rPr lang="en-US"/>
              <a:t>he technology transfer phases as illustrated by this model do not </a:t>
            </a:r>
            <a:r>
              <a:rPr lang="sk-SK" err="1"/>
              <a:t>have</a:t>
            </a:r>
            <a:r>
              <a:rPr lang="sk-SK"/>
              <a:t> to </a:t>
            </a:r>
            <a:r>
              <a:rPr lang="en-US"/>
              <a:t>actually take place in the order and line captured in it. </a:t>
            </a:r>
            <a:endParaRPr lang="sk-SK"/>
          </a:p>
        </p:txBody>
      </p:sp>
    </p:spTree>
    <p:extLst>
      <p:ext uri="{BB962C8B-B14F-4D97-AF65-F5344CB8AC3E}">
        <p14:creationId xmlns:p14="http://schemas.microsoft.com/office/powerpoint/2010/main" val="3756919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Traditional</a:t>
            </a:r>
            <a:r>
              <a:rPr lang="sk-SK"/>
              <a:t> Model of </a:t>
            </a:r>
            <a:r>
              <a:rPr lang="sk-SK" err="1"/>
              <a:t>Technology</a:t>
            </a:r>
            <a:r>
              <a:rPr lang="sk-SK"/>
              <a:t> Transfer</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22</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pic>
        <p:nvPicPr>
          <p:cNvPr id="3" name="Zástupný objekt pre obsah 2">
            <a:extLst>
              <a:ext uri="{FF2B5EF4-FFF2-40B4-BE49-F238E27FC236}">
                <a16:creationId xmlns:a16="http://schemas.microsoft.com/office/drawing/2014/main" id="{50A4A4D0-F21B-4D1D-BA24-56779F1297FF}"/>
              </a:ext>
            </a:extLst>
          </p:cNvPr>
          <p:cNvPicPr>
            <a:picLocks noGrp="1" noChangeAspect="1"/>
          </p:cNvPicPr>
          <p:nvPr>
            <p:ph idx="1"/>
          </p:nvPr>
        </p:nvPicPr>
        <p:blipFill>
          <a:blip r:embed="rId2"/>
          <a:stretch>
            <a:fillRect/>
          </a:stretch>
        </p:blipFill>
        <p:spPr>
          <a:xfrm>
            <a:off x="2194368" y="1562726"/>
            <a:ext cx="7803263" cy="4573190"/>
          </a:xfrm>
          <a:prstGeom prst="rect">
            <a:avLst/>
          </a:prstGeom>
        </p:spPr>
      </p:pic>
    </p:spTree>
    <p:extLst>
      <p:ext uri="{BB962C8B-B14F-4D97-AF65-F5344CB8AC3E}">
        <p14:creationId xmlns:p14="http://schemas.microsoft.com/office/powerpoint/2010/main" val="3171415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Traditional</a:t>
            </a:r>
            <a:r>
              <a:rPr lang="sk-SK"/>
              <a:t> Model of </a:t>
            </a:r>
            <a:r>
              <a:rPr lang="sk-SK" err="1"/>
              <a:t>Technology</a:t>
            </a:r>
            <a:r>
              <a:rPr lang="sk-SK"/>
              <a:t> Transfer</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23</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9A538A0D-49DC-4D47-B0A4-521C368BF991}"/>
              </a:ext>
            </a:extLst>
          </p:cNvPr>
          <p:cNvSpPr>
            <a:spLocks noGrp="1"/>
          </p:cNvSpPr>
          <p:nvPr>
            <p:ph idx="1"/>
          </p:nvPr>
        </p:nvSpPr>
        <p:spPr/>
        <p:txBody>
          <a:bodyPr>
            <a:normAutofit/>
          </a:bodyPr>
          <a:lstStyle/>
          <a:p>
            <a:r>
              <a:rPr lang="sk-SK" err="1"/>
              <a:t>Enforcement</a:t>
            </a:r>
            <a:r>
              <a:rPr lang="sk-SK"/>
              <a:t> of </a:t>
            </a:r>
            <a:r>
              <a:rPr lang="sk-SK" err="1"/>
              <a:t>intellectual</a:t>
            </a:r>
            <a:r>
              <a:rPr lang="sk-SK"/>
              <a:t> </a:t>
            </a:r>
            <a:r>
              <a:rPr lang="sk-SK" err="1"/>
              <a:t>property</a:t>
            </a:r>
            <a:r>
              <a:rPr lang="sk-SK"/>
              <a:t> </a:t>
            </a:r>
            <a:r>
              <a:rPr lang="sk-SK" err="1"/>
              <a:t>rights</a:t>
            </a:r>
            <a:r>
              <a:rPr lang="sk-SK"/>
              <a:t> </a:t>
            </a:r>
            <a:r>
              <a:rPr lang="sk-SK" err="1"/>
              <a:t>is</a:t>
            </a:r>
            <a:r>
              <a:rPr lang="sk-SK"/>
              <a:t> </a:t>
            </a:r>
            <a:r>
              <a:rPr lang="sk-SK" err="1"/>
              <a:t>important</a:t>
            </a:r>
            <a:r>
              <a:rPr lang="sk-SK"/>
              <a:t>.</a:t>
            </a:r>
          </a:p>
          <a:p>
            <a:r>
              <a:rPr lang="en-US"/>
              <a:t>Only a part of the new knowledge that is generated by universities can be defined as an invention. </a:t>
            </a:r>
            <a:endParaRPr lang="sk-SK"/>
          </a:p>
          <a:p>
            <a:r>
              <a:rPr lang="sk-SK"/>
              <a:t>O</a:t>
            </a:r>
            <a:r>
              <a:rPr lang="en-US" err="1"/>
              <a:t>nly</a:t>
            </a:r>
            <a:r>
              <a:rPr lang="en-US"/>
              <a:t> a small number of inventions will be licensed (or otherwise evaluated). </a:t>
            </a:r>
            <a:endParaRPr lang="sk-SK"/>
          </a:p>
          <a:p>
            <a:r>
              <a:rPr lang="sk-SK"/>
              <a:t>T</a:t>
            </a:r>
            <a:r>
              <a:rPr lang="en-US"/>
              <a:t>his traditional technology transfer model stands and falls on a small percentage of new technologies originating from research in universities and pays little attention to the rest.</a:t>
            </a:r>
            <a:endParaRPr lang="sk-SK"/>
          </a:p>
        </p:txBody>
      </p:sp>
    </p:spTree>
    <p:extLst>
      <p:ext uri="{BB962C8B-B14F-4D97-AF65-F5344CB8AC3E}">
        <p14:creationId xmlns:p14="http://schemas.microsoft.com/office/powerpoint/2010/main" val="971575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Technology</a:t>
            </a:r>
            <a:r>
              <a:rPr lang="sk-SK"/>
              <a:t> Transfer Management</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24</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9A538A0D-49DC-4D47-B0A4-521C368BF991}"/>
              </a:ext>
            </a:extLst>
          </p:cNvPr>
          <p:cNvSpPr>
            <a:spLocks noGrp="1"/>
          </p:cNvSpPr>
          <p:nvPr>
            <p:ph idx="1"/>
          </p:nvPr>
        </p:nvSpPr>
        <p:spPr/>
        <p:txBody>
          <a:bodyPr>
            <a:normAutofit/>
          </a:bodyPr>
          <a:lstStyle/>
          <a:p>
            <a:r>
              <a:rPr lang="sk-SK" b="1" err="1"/>
              <a:t>Reasons</a:t>
            </a:r>
            <a:r>
              <a:rPr lang="sk-SK" b="1"/>
              <a:t> </a:t>
            </a:r>
            <a:r>
              <a:rPr lang="sk-SK" b="1" err="1"/>
              <a:t>for</a:t>
            </a:r>
            <a:r>
              <a:rPr lang="sk-SK" b="1"/>
              <a:t> </a:t>
            </a:r>
            <a:r>
              <a:rPr lang="sk-SK" b="1" err="1"/>
              <a:t>unsuccesfull</a:t>
            </a:r>
            <a:r>
              <a:rPr lang="sk-SK" b="1"/>
              <a:t> </a:t>
            </a:r>
            <a:r>
              <a:rPr lang="sk-SK" b="1" err="1"/>
              <a:t>technology</a:t>
            </a:r>
            <a:r>
              <a:rPr lang="sk-SK" b="1"/>
              <a:t> transfer:</a:t>
            </a:r>
          </a:p>
          <a:p>
            <a:pPr lvl="1"/>
            <a:r>
              <a:rPr lang="sk-SK"/>
              <a:t>T</a:t>
            </a:r>
            <a:r>
              <a:rPr lang="en-US"/>
              <a:t>he mission</a:t>
            </a:r>
            <a:r>
              <a:rPr lang="sk-SK"/>
              <a:t> and</a:t>
            </a:r>
            <a:r>
              <a:rPr lang="en-US"/>
              <a:t> objectives of the universities (or other Research &amp; Development institutions), which determine the overall focus and direction of research</a:t>
            </a:r>
            <a:r>
              <a:rPr lang="sk-SK"/>
              <a:t> and </a:t>
            </a:r>
            <a:r>
              <a:rPr lang="en-US"/>
              <a:t>the links between these universities and industry. </a:t>
            </a:r>
            <a:endParaRPr lang="sk-SK"/>
          </a:p>
          <a:p>
            <a:pPr lvl="1"/>
            <a:r>
              <a:rPr lang="sk-SK"/>
              <a:t>D</a:t>
            </a:r>
            <a:r>
              <a:rPr lang="en-US" err="1"/>
              <a:t>ifficulty</a:t>
            </a:r>
            <a:r>
              <a:rPr lang="sk-SK"/>
              <a:t> of</a:t>
            </a:r>
            <a:r>
              <a:rPr lang="en-US"/>
              <a:t> bring</a:t>
            </a:r>
            <a:r>
              <a:rPr lang="sk-SK" err="1"/>
              <a:t>ing</a:t>
            </a:r>
            <a:r>
              <a:rPr lang="en-US"/>
              <a:t> advanced technologies to market. </a:t>
            </a:r>
            <a:endParaRPr lang="sk-SK"/>
          </a:p>
          <a:p>
            <a:pPr lvl="1"/>
            <a:r>
              <a:rPr lang="sk-SK"/>
              <a:t>C</a:t>
            </a:r>
            <a:r>
              <a:rPr lang="en-US" err="1"/>
              <a:t>ommercialization</a:t>
            </a:r>
            <a:r>
              <a:rPr lang="en-US"/>
              <a:t> may take too long for technologies that are technically significant but not economically/commercially significant</a:t>
            </a:r>
            <a:r>
              <a:rPr lang="sk-SK"/>
              <a:t>.</a:t>
            </a:r>
          </a:p>
          <a:p>
            <a:pPr lvl="1"/>
            <a:r>
              <a:rPr lang="sk-SK"/>
              <a:t>L</a:t>
            </a:r>
            <a:r>
              <a:rPr lang="en-US"/>
              <a:t>ow flexibility of universities, cultural barriers between these institutions and industry and concerns that industry links with universities will have negative impact on academic freedom.</a:t>
            </a:r>
          </a:p>
          <a:p>
            <a:pPr lvl="1"/>
            <a:endParaRPr lang="sk-SK"/>
          </a:p>
        </p:txBody>
      </p:sp>
    </p:spTree>
    <p:extLst>
      <p:ext uri="{BB962C8B-B14F-4D97-AF65-F5344CB8AC3E}">
        <p14:creationId xmlns:p14="http://schemas.microsoft.com/office/powerpoint/2010/main" val="2216120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Technology</a:t>
            </a:r>
            <a:r>
              <a:rPr lang="sk-SK"/>
              <a:t> Transfer Management</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25</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9A538A0D-49DC-4D47-B0A4-521C368BF991}"/>
              </a:ext>
            </a:extLst>
          </p:cNvPr>
          <p:cNvSpPr>
            <a:spLocks noGrp="1"/>
          </p:cNvSpPr>
          <p:nvPr>
            <p:ph idx="1"/>
          </p:nvPr>
        </p:nvSpPr>
        <p:spPr/>
        <p:txBody>
          <a:bodyPr>
            <a:normAutofit/>
          </a:bodyPr>
          <a:lstStyle/>
          <a:p>
            <a:r>
              <a:rPr lang="en-US" b="1"/>
              <a:t>Factors supporting technology transfer</a:t>
            </a:r>
            <a:r>
              <a:rPr lang="sk-SK" b="1"/>
              <a:t>:</a:t>
            </a:r>
          </a:p>
          <a:p>
            <a:pPr lvl="1"/>
            <a:r>
              <a:rPr lang="sk-SK"/>
              <a:t>G</a:t>
            </a:r>
            <a:r>
              <a:rPr lang="en-US" err="1"/>
              <a:t>reater</a:t>
            </a:r>
            <a:r>
              <a:rPr lang="en-US"/>
              <a:t> rewards for involving researchers in the technology transfer process</a:t>
            </a:r>
            <a:r>
              <a:rPr lang="sk-SK"/>
              <a:t>.</a:t>
            </a:r>
          </a:p>
          <a:p>
            <a:pPr lvl="1"/>
            <a:r>
              <a:rPr lang="sk-SK"/>
              <a:t>A</a:t>
            </a:r>
            <a:r>
              <a:rPr lang="en-US"/>
              <a:t>n environment with a concentration of high-tech companies</a:t>
            </a:r>
            <a:r>
              <a:rPr lang="sk-SK"/>
              <a:t>.</a:t>
            </a:r>
          </a:p>
          <a:p>
            <a:pPr lvl="1"/>
            <a:r>
              <a:rPr lang="sk-SK"/>
              <a:t>T</a:t>
            </a:r>
            <a:r>
              <a:rPr lang="en-US"/>
              <a:t>he experience of technology transfer staff</a:t>
            </a:r>
            <a:r>
              <a:rPr lang="sk-SK"/>
              <a:t>.</a:t>
            </a:r>
          </a:p>
          <a:p>
            <a:pPr lvl="1"/>
            <a:r>
              <a:rPr lang="sk-SK"/>
              <a:t>S</a:t>
            </a:r>
            <a:r>
              <a:rPr lang="en-US" err="1"/>
              <a:t>tronger</a:t>
            </a:r>
            <a:r>
              <a:rPr lang="en-US"/>
              <a:t> links between universities and industry, and the legislative environment.</a:t>
            </a:r>
          </a:p>
          <a:p>
            <a:pPr lvl="1"/>
            <a:r>
              <a:rPr lang="en-US"/>
              <a:t>Academic entrepreneurship, collaboration and activities carried out in an open innovation environment</a:t>
            </a:r>
            <a:r>
              <a:rPr lang="sk-SK"/>
              <a:t>.</a:t>
            </a:r>
          </a:p>
          <a:p>
            <a:pPr lvl="1"/>
            <a:endParaRPr lang="sk-SK"/>
          </a:p>
        </p:txBody>
      </p:sp>
    </p:spTree>
    <p:extLst>
      <p:ext uri="{BB962C8B-B14F-4D97-AF65-F5344CB8AC3E}">
        <p14:creationId xmlns:p14="http://schemas.microsoft.com/office/powerpoint/2010/main" val="3754182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Technology</a:t>
            </a:r>
            <a:r>
              <a:rPr lang="sk-SK"/>
              <a:t> Transfer Management</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26</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9A538A0D-49DC-4D47-B0A4-521C368BF991}"/>
              </a:ext>
            </a:extLst>
          </p:cNvPr>
          <p:cNvSpPr>
            <a:spLocks noGrp="1"/>
          </p:cNvSpPr>
          <p:nvPr>
            <p:ph idx="1"/>
          </p:nvPr>
        </p:nvSpPr>
        <p:spPr/>
        <p:txBody>
          <a:bodyPr>
            <a:normAutofit/>
          </a:bodyPr>
          <a:lstStyle/>
          <a:p>
            <a:r>
              <a:rPr lang="sk-SK" b="1" err="1"/>
              <a:t>Different</a:t>
            </a:r>
            <a:r>
              <a:rPr lang="sk-SK" b="1"/>
              <a:t> </a:t>
            </a:r>
            <a:r>
              <a:rPr lang="sk-SK" b="1" err="1"/>
              <a:t>objectives</a:t>
            </a:r>
            <a:r>
              <a:rPr lang="sk-SK" b="1"/>
              <a:t> of </a:t>
            </a:r>
            <a:r>
              <a:rPr lang="sk-SK" b="1" err="1"/>
              <a:t>Universities</a:t>
            </a:r>
            <a:r>
              <a:rPr lang="sk-SK" b="1"/>
              <a:t> and Industry:</a:t>
            </a:r>
          </a:p>
          <a:p>
            <a:pPr lvl="1"/>
            <a:r>
              <a:rPr lang="sk-SK" b="1"/>
              <a:t>U</a:t>
            </a:r>
            <a:r>
              <a:rPr lang="en-US" b="1" err="1"/>
              <a:t>niversities</a:t>
            </a:r>
            <a:r>
              <a:rPr lang="en-US"/>
              <a:t> are not at the forefront of production or business activities and are more focused on education, the promotion of knowledge through basic and applied research, and the dissemination of this knowledge to the public.</a:t>
            </a:r>
            <a:endParaRPr lang="sk-SK"/>
          </a:p>
          <a:p>
            <a:pPr lvl="1"/>
            <a:r>
              <a:rPr lang="sk-SK" b="1"/>
              <a:t>U</a:t>
            </a:r>
            <a:r>
              <a:rPr lang="en-US" b="1" err="1"/>
              <a:t>niversities</a:t>
            </a:r>
            <a:r>
              <a:rPr lang="en-US" b="1"/>
              <a:t> </a:t>
            </a:r>
            <a:r>
              <a:rPr lang="en-US"/>
              <a:t>focus more on the transfer of </a:t>
            </a:r>
            <a:r>
              <a:rPr lang="en-US" err="1"/>
              <a:t>th</a:t>
            </a:r>
            <a:r>
              <a:rPr lang="sk-SK"/>
              <a:t>e</a:t>
            </a:r>
            <a:r>
              <a:rPr lang="en-US"/>
              <a:t> </a:t>
            </a:r>
            <a:r>
              <a:rPr lang="sk-SK" err="1"/>
              <a:t>technology</a:t>
            </a:r>
            <a:r>
              <a:rPr lang="sk-SK"/>
              <a:t> </a:t>
            </a:r>
            <a:r>
              <a:rPr lang="en-US"/>
              <a:t>to industry, in order to at least cover the costs that went into the creation, research and development of this technology</a:t>
            </a:r>
            <a:r>
              <a:rPr lang="sk-SK"/>
              <a:t>.</a:t>
            </a:r>
          </a:p>
          <a:p>
            <a:pPr lvl="1"/>
            <a:r>
              <a:rPr lang="en-US" b="1"/>
              <a:t>Businesses</a:t>
            </a:r>
            <a:r>
              <a:rPr lang="en-US"/>
              <a:t> aim to gain any competitive advantage by focusing on the development, production and/or sale of a particular type of product or service in a particular market. </a:t>
            </a:r>
            <a:endParaRPr lang="sk-SK"/>
          </a:p>
        </p:txBody>
      </p:sp>
    </p:spTree>
    <p:extLst>
      <p:ext uri="{BB962C8B-B14F-4D97-AF65-F5344CB8AC3E}">
        <p14:creationId xmlns:p14="http://schemas.microsoft.com/office/powerpoint/2010/main" val="2876024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Technology</a:t>
            </a:r>
            <a:r>
              <a:rPr lang="sk-SK"/>
              <a:t> Transfer Management</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27</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9A538A0D-49DC-4D47-B0A4-521C368BF991}"/>
              </a:ext>
            </a:extLst>
          </p:cNvPr>
          <p:cNvSpPr>
            <a:spLocks noGrp="1"/>
          </p:cNvSpPr>
          <p:nvPr>
            <p:ph idx="1"/>
          </p:nvPr>
        </p:nvSpPr>
        <p:spPr/>
        <p:txBody>
          <a:bodyPr>
            <a:normAutofit/>
          </a:bodyPr>
          <a:lstStyle/>
          <a:p>
            <a:r>
              <a:rPr lang="sk-SK" b="1" err="1"/>
              <a:t>Cooperation</a:t>
            </a:r>
            <a:r>
              <a:rPr lang="sk-SK" b="1"/>
              <a:t> of </a:t>
            </a:r>
            <a:r>
              <a:rPr lang="en-US" b="1"/>
              <a:t>universities </a:t>
            </a:r>
            <a:r>
              <a:rPr lang="en-GB" b="1"/>
              <a:t>and industry:</a:t>
            </a:r>
          </a:p>
          <a:p>
            <a:pPr marL="914400" lvl="1" indent="-457200">
              <a:buFont typeface="+mj-lt"/>
              <a:buAutoNum type="arabicPeriod"/>
            </a:pPr>
            <a:r>
              <a:rPr lang="en-US"/>
              <a:t>the use of external resources for the development and use of technology within the organization, whether it is a university or a company.</a:t>
            </a:r>
          </a:p>
          <a:p>
            <a:pPr marL="914400" lvl="1" indent="-457200">
              <a:buFont typeface="+mj-lt"/>
              <a:buAutoNum type="arabicPeriod"/>
            </a:pPr>
            <a:r>
              <a:rPr lang="en-US"/>
              <a:t>the use of proprietary technology by external entities to accelerate the development or commercialization of that technology.</a:t>
            </a:r>
          </a:p>
          <a:p>
            <a:pPr marL="914400" lvl="1" indent="-457200">
              <a:buFont typeface="+mj-lt"/>
              <a:buAutoNum type="arabicPeriod"/>
            </a:pPr>
            <a:r>
              <a:rPr lang="en-US"/>
              <a:t>a combination of the previous two points, which means that organizations do not want to share existing resources and knowledge but do want to work together, collectively, to develop new solutions and technologies.</a:t>
            </a:r>
          </a:p>
          <a:p>
            <a:endParaRPr lang="en-GB" b="1"/>
          </a:p>
        </p:txBody>
      </p:sp>
    </p:spTree>
    <p:extLst>
      <p:ext uri="{BB962C8B-B14F-4D97-AF65-F5344CB8AC3E}">
        <p14:creationId xmlns:p14="http://schemas.microsoft.com/office/powerpoint/2010/main" val="865682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Technology</a:t>
            </a:r>
            <a:r>
              <a:rPr lang="sk-SK"/>
              <a:t> Transfer Management</a:t>
            </a: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28</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9A538A0D-49DC-4D47-B0A4-521C368BF991}"/>
              </a:ext>
            </a:extLst>
          </p:cNvPr>
          <p:cNvSpPr>
            <a:spLocks noGrp="1"/>
          </p:cNvSpPr>
          <p:nvPr>
            <p:ph idx="1"/>
          </p:nvPr>
        </p:nvSpPr>
        <p:spPr/>
        <p:txBody>
          <a:bodyPr>
            <a:normAutofit/>
          </a:bodyPr>
          <a:lstStyle/>
          <a:p>
            <a:r>
              <a:rPr lang="en-US" b="1"/>
              <a:t>Phases of intellectual property assets management:</a:t>
            </a:r>
          </a:p>
          <a:p>
            <a:pPr lvl="1"/>
            <a:r>
              <a:rPr lang="en-US"/>
              <a:t>Research and development of technology and protection of intellectual property. Companies spending on R&amp;D must decide to choose the right strategy at this stage. </a:t>
            </a:r>
          </a:p>
          <a:p>
            <a:pPr lvl="1"/>
            <a:r>
              <a:rPr lang="en-US"/>
              <a:t>Commercialization of intellectual property. Commercialization strategies at universities differ from those of the business sector, as universities are not directly involved in the development, production and sale of products and services. R&amp;D businesses identify the specific intellectual property strategy needed to engage with a particular economic sector or market, in order to optimize intellectual property for specific business purposes and objectives.</a:t>
            </a:r>
            <a:endParaRPr lang="en-GB"/>
          </a:p>
        </p:txBody>
      </p:sp>
    </p:spTree>
    <p:extLst>
      <p:ext uri="{BB962C8B-B14F-4D97-AF65-F5344CB8AC3E}">
        <p14:creationId xmlns:p14="http://schemas.microsoft.com/office/powerpoint/2010/main" val="3151422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482418-5281-4845-A7C5-FD1ACE53112F}"/>
              </a:ext>
            </a:extLst>
          </p:cNvPr>
          <p:cNvSpPr>
            <a:spLocks noGrp="1"/>
          </p:cNvSpPr>
          <p:nvPr>
            <p:ph type="title"/>
          </p:nvPr>
        </p:nvSpPr>
        <p:spPr/>
        <p:txBody>
          <a:bodyPr/>
          <a:lstStyle/>
          <a:p>
            <a:r>
              <a:rPr lang="en-GB"/>
              <a:t>Conclusion</a:t>
            </a:r>
          </a:p>
        </p:txBody>
      </p:sp>
      <p:sp>
        <p:nvSpPr>
          <p:cNvPr id="3" name="Zástupný objekt pre obsah 2">
            <a:extLst>
              <a:ext uri="{FF2B5EF4-FFF2-40B4-BE49-F238E27FC236}">
                <a16:creationId xmlns:a16="http://schemas.microsoft.com/office/drawing/2014/main" id="{41046C99-C949-4440-B91E-0FF144D5A6C5}"/>
              </a:ext>
            </a:extLst>
          </p:cNvPr>
          <p:cNvSpPr>
            <a:spLocks noGrp="1"/>
          </p:cNvSpPr>
          <p:nvPr>
            <p:ph idx="1"/>
          </p:nvPr>
        </p:nvSpPr>
        <p:spPr/>
        <p:txBody>
          <a:bodyPr>
            <a:normAutofit/>
          </a:bodyPr>
          <a:lstStyle/>
          <a:p>
            <a:r>
              <a:rPr lang="en-US"/>
              <a:t>Technology transfer has undoubtedly a </a:t>
            </a:r>
            <a:r>
              <a:rPr lang="en-US" b="1"/>
              <a:t>positive impact </a:t>
            </a:r>
            <a:r>
              <a:rPr lang="en-US"/>
              <a:t>on all stakeholders participating in the technology transfer process.</a:t>
            </a:r>
          </a:p>
          <a:p>
            <a:r>
              <a:rPr lang="en-US"/>
              <a:t>Technology transfer supports the development of the early-stage technology in a broader sense, into products, processes and services that can be used by the market and public in general. </a:t>
            </a:r>
          </a:p>
          <a:p>
            <a:r>
              <a:rPr lang="en-US"/>
              <a:t>Technology transfer promotes collaborations between various stakeholders, in order to advance the knowledge in a particular field or to further develop a technology. </a:t>
            </a:r>
            <a:endParaRPr lang="en-GB"/>
          </a:p>
        </p:txBody>
      </p:sp>
      <p:sp>
        <p:nvSpPr>
          <p:cNvPr id="4" name="Zástupný objekt pre číslo snímky 3">
            <a:extLst>
              <a:ext uri="{FF2B5EF4-FFF2-40B4-BE49-F238E27FC236}">
                <a16:creationId xmlns:a16="http://schemas.microsoft.com/office/drawing/2014/main" id="{3B8FB951-639B-493E-BADB-AE6E1A13D97A}"/>
              </a:ext>
            </a:extLst>
          </p:cNvPr>
          <p:cNvSpPr>
            <a:spLocks noGrp="1"/>
          </p:cNvSpPr>
          <p:nvPr>
            <p:ph type="sldNum" sz="quarter" idx="12"/>
          </p:nvPr>
        </p:nvSpPr>
        <p:spPr/>
        <p:txBody>
          <a:bodyPr/>
          <a:lstStyle/>
          <a:p>
            <a:fld id="{C213BE44-23F7-409A-914C-CE52402F955C}" type="slidenum">
              <a:rPr lang="en-GB" smtClean="0"/>
              <a:t>29</a:t>
            </a:fld>
            <a:endParaRPr lang="en-GB"/>
          </a:p>
        </p:txBody>
      </p:sp>
      <p:sp>
        <p:nvSpPr>
          <p:cNvPr id="5" name="Zástupný objekt pre pätu 4">
            <a:extLst>
              <a:ext uri="{FF2B5EF4-FFF2-40B4-BE49-F238E27FC236}">
                <a16:creationId xmlns:a16="http://schemas.microsoft.com/office/drawing/2014/main" id="{0838AFF0-4B74-4AFA-AECA-EB1F52CD6613}"/>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3797907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Key</a:t>
            </a:r>
            <a:r>
              <a:rPr lang="sk-SK"/>
              <a:t> </a:t>
            </a:r>
            <a:r>
              <a:rPr lang="sk-SK" err="1"/>
              <a:t>Concepts</a:t>
            </a:r>
            <a:r>
              <a:rPr lang="sk-SK"/>
              <a:t> of </a:t>
            </a:r>
            <a:r>
              <a:rPr lang="sk-SK" err="1"/>
              <a:t>Technology</a:t>
            </a:r>
            <a:r>
              <a:rPr lang="sk-SK"/>
              <a:t> Transfer</a:t>
            </a:r>
            <a:endParaRPr lang="en-GB"/>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3</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pic>
        <p:nvPicPr>
          <p:cNvPr id="6" name="Picture 4" descr="https://ucitt.tuke.sk/wps/wcm/connect/0210115c-6f70-44d2-b964-0b1de8cee80f/1/image5711326025112457358.png?MOD=AJPERES&amp;CACHEID=0210115c-6f70-44d2-b964-0b1de8cee80f/1">
            <a:extLst>
              <a:ext uri="{FF2B5EF4-FFF2-40B4-BE49-F238E27FC236}">
                <a16:creationId xmlns:a16="http://schemas.microsoft.com/office/drawing/2014/main" id="{1EBCBF93-B4EF-4B48-9AC2-A30CA5830707}"/>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695575" y="2232025"/>
            <a:ext cx="6800850"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0877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482418-5281-4845-A7C5-FD1ACE53112F}"/>
              </a:ext>
            </a:extLst>
          </p:cNvPr>
          <p:cNvSpPr>
            <a:spLocks noGrp="1"/>
          </p:cNvSpPr>
          <p:nvPr>
            <p:ph type="title"/>
          </p:nvPr>
        </p:nvSpPr>
        <p:spPr/>
        <p:txBody>
          <a:bodyPr/>
          <a:lstStyle/>
          <a:p>
            <a:r>
              <a:rPr lang="en-GB"/>
              <a:t>Conclusion</a:t>
            </a:r>
          </a:p>
        </p:txBody>
      </p:sp>
      <p:sp>
        <p:nvSpPr>
          <p:cNvPr id="3" name="Zástupný objekt pre obsah 2">
            <a:extLst>
              <a:ext uri="{FF2B5EF4-FFF2-40B4-BE49-F238E27FC236}">
                <a16:creationId xmlns:a16="http://schemas.microsoft.com/office/drawing/2014/main" id="{41046C99-C949-4440-B91E-0FF144D5A6C5}"/>
              </a:ext>
            </a:extLst>
          </p:cNvPr>
          <p:cNvSpPr>
            <a:spLocks noGrp="1"/>
          </p:cNvSpPr>
          <p:nvPr>
            <p:ph idx="1"/>
          </p:nvPr>
        </p:nvSpPr>
        <p:spPr/>
        <p:txBody>
          <a:bodyPr>
            <a:normAutofit/>
          </a:bodyPr>
          <a:lstStyle/>
          <a:p>
            <a:r>
              <a:rPr lang="en-US"/>
              <a:t>Successful technology transfer provides for great economic benefits and incentives resulting from successful commercialization of the technology, as it can accelerate the development of new technologies and the introduction of new innovative products, services and processes on the market. </a:t>
            </a:r>
            <a:endParaRPr lang="en-GB"/>
          </a:p>
        </p:txBody>
      </p:sp>
      <p:sp>
        <p:nvSpPr>
          <p:cNvPr id="4" name="Zástupný objekt pre číslo snímky 3">
            <a:extLst>
              <a:ext uri="{FF2B5EF4-FFF2-40B4-BE49-F238E27FC236}">
                <a16:creationId xmlns:a16="http://schemas.microsoft.com/office/drawing/2014/main" id="{3B8FB951-639B-493E-BADB-AE6E1A13D97A}"/>
              </a:ext>
            </a:extLst>
          </p:cNvPr>
          <p:cNvSpPr>
            <a:spLocks noGrp="1"/>
          </p:cNvSpPr>
          <p:nvPr>
            <p:ph type="sldNum" sz="quarter" idx="12"/>
          </p:nvPr>
        </p:nvSpPr>
        <p:spPr/>
        <p:txBody>
          <a:bodyPr/>
          <a:lstStyle/>
          <a:p>
            <a:fld id="{C213BE44-23F7-409A-914C-CE52402F955C}" type="slidenum">
              <a:rPr lang="en-GB" smtClean="0"/>
              <a:t>30</a:t>
            </a:fld>
            <a:endParaRPr lang="en-GB"/>
          </a:p>
        </p:txBody>
      </p:sp>
      <p:sp>
        <p:nvSpPr>
          <p:cNvPr id="5" name="Zástupný objekt pre pätu 4">
            <a:extLst>
              <a:ext uri="{FF2B5EF4-FFF2-40B4-BE49-F238E27FC236}">
                <a16:creationId xmlns:a16="http://schemas.microsoft.com/office/drawing/2014/main" id="{0838AFF0-4B74-4AFA-AECA-EB1F52CD6613}"/>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2723973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Key</a:t>
            </a:r>
            <a:r>
              <a:rPr lang="sk-SK"/>
              <a:t> </a:t>
            </a:r>
            <a:r>
              <a:rPr lang="sk-SK" err="1"/>
              <a:t>Concepts</a:t>
            </a:r>
            <a:r>
              <a:rPr lang="sk-SK"/>
              <a:t> of </a:t>
            </a:r>
            <a:r>
              <a:rPr lang="sk-SK" err="1"/>
              <a:t>Technology</a:t>
            </a:r>
            <a:r>
              <a:rPr lang="sk-SK"/>
              <a:t> Transfer</a:t>
            </a:r>
            <a:endParaRPr lang="en-GB"/>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4</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3" name="Zástupný objekt pre obsah 2">
            <a:extLst>
              <a:ext uri="{FF2B5EF4-FFF2-40B4-BE49-F238E27FC236}">
                <a16:creationId xmlns:a16="http://schemas.microsoft.com/office/drawing/2014/main" id="{FE5F83CA-E6BC-4691-926A-7233381C4251}"/>
              </a:ext>
            </a:extLst>
          </p:cNvPr>
          <p:cNvSpPr>
            <a:spLocks noGrp="1"/>
          </p:cNvSpPr>
          <p:nvPr>
            <p:ph idx="1"/>
          </p:nvPr>
        </p:nvSpPr>
        <p:spPr/>
        <p:txBody>
          <a:bodyPr>
            <a:normAutofit lnSpcReduction="10000"/>
          </a:bodyPr>
          <a:lstStyle/>
          <a:p>
            <a:r>
              <a:rPr lang="sk-SK" err="1"/>
              <a:t>The</a:t>
            </a:r>
            <a:r>
              <a:rPr lang="sk-SK"/>
              <a:t> </a:t>
            </a:r>
            <a:r>
              <a:rPr lang="sk-SK" err="1"/>
              <a:t>concept</a:t>
            </a:r>
            <a:r>
              <a:rPr lang="sk-SK"/>
              <a:t> of </a:t>
            </a:r>
            <a:r>
              <a:rPr lang="sk-SK" err="1"/>
              <a:t>technology</a:t>
            </a:r>
            <a:r>
              <a:rPr lang="sk-SK"/>
              <a:t> </a:t>
            </a:r>
            <a:r>
              <a:rPr lang="sk-SK" err="1"/>
              <a:t>itself</a:t>
            </a:r>
            <a:r>
              <a:rPr lang="sk-SK"/>
              <a:t>:</a:t>
            </a:r>
          </a:p>
          <a:p>
            <a:pPr lvl="1"/>
            <a:r>
              <a:rPr lang="en-US"/>
              <a:t>The first component is a</a:t>
            </a:r>
            <a:r>
              <a:rPr lang="en-US" b="1"/>
              <a:t> tangible object</a:t>
            </a:r>
            <a:r>
              <a:rPr lang="en-US"/>
              <a:t>, such as a product, equipment, process, method or a plan</a:t>
            </a:r>
            <a:r>
              <a:rPr lang="sk-SK"/>
              <a:t>.</a:t>
            </a:r>
          </a:p>
          <a:p>
            <a:pPr lvl="1"/>
            <a:r>
              <a:rPr lang="en-US"/>
              <a:t>The second component is </a:t>
            </a:r>
            <a:r>
              <a:rPr lang="sk-SK" err="1"/>
              <a:t>an</a:t>
            </a:r>
            <a:r>
              <a:rPr lang="sk-SK"/>
              <a:t> </a:t>
            </a:r>
            <a:r>
              <a:rPr lang="en-US" b="1"/>
              <a:t>intangible object</a:t>
            </a:r>
            <a:r>
              <a:rPr lang="en-US"/>
              <a:t>, such as knowledge in various areas of management, marketing, production, knowledge from science and research, but also a skilled workforce</a:t>
            </a:r>
            <a:r>
              <a:rPr lang="sk-SK"/>
              <a:t>.</a:t>
            </a:r>
          </a:p>
          <a:p>
            <a:r>
              <a:rPr lang="en-US"/>
              <a:t>Technology as the </a:t>
            </a:r>
            <a:r>
              <a:rPr lang="en-US" b="1"/>
              <a:t>output of research and development activities</a:t>
            </a:r>
            <a:r>
              <a:rPr lang="sk-SK"/>
              <a:t>, </a:t>
            </a:r>
            <a:r>
              <a:rPr lang="sk-SK" err="1"/>
              <a:t>e.g</a:t>
            </a:r>
            <a:r>
              <a:rPr lang="sk-SK"/>
              <a:t>., </a:t>
            </a:r>
            <a:r>
              <a:rPr lang="en-US"/>
              <a:t>an invention, a technical solution or an external treatment of a product. </a:t>
            </a:r>
            <a:endParaRPr lang="sk-SK"/>
          </a:p>
          <a:p>
            <a:r>
              <a:rPr lang="en-US"/>
              <a:t>In general, technology is also defined as </a:t>
            </a:r>
            <a:r>
              <a:rPr lang="en-US" b="1"/>
              <a:t>an intellectual property </a:t>
            </a:r>
            <a:r>
              <a:rPr lang="en-US"/>
              <a:t>that can be used in practice, e.g., software, database and know-how.</a:t>
            </a:r>
            <a:endParaRPr lang="sk-SK"/>
          </a:p>
        </p:txBody>
      </p:sp>
    </p:spTree>
    <p:extLst>
      <p:ext uri="{BB962C8B-B14F-4D97-AF65-F5344CB8AC3E}">
        <p14:creationId xmlns:p14="http://schemas.microsoft.com/office/powerpoint/2010/main" val="1386482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Key</a:t>
            </a:r>
            <a:r>
              <a:rPr lang="sk-SK"/>
              <a:t> </a:t>
            </a:r>
            <a:r>
              <a:rPr lang="sk-SK" err="1"/>
              <a:t>Concepts</a:t>
            </a:r>
            <a:r>
              <a:rPr lang="sk-SK"/>
              <a:t> of </a:t>
            </a:r>
            <a:r>
              <a:rPr lang="sk-SK" err="1"/>
              <a:t>Technology</a:t>
            </a:r>
            <a:r>
              <a:rPr lang="sk-SK"/>
              <a:t> Transfer</a:t>
            </a:r>
            <a:endParaRPr lang="en-GB"/>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5</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3" name="Zástupný objekt pre obsah 2">
            <a:extLst>
              <a:ext uri="{FF2B5EF4-FFF2-40B4-BE49-F238E27FC236}">
                <a16:creationId xmlns:a16="http://schemas.microsoft.com/office/drawing/2014/main" id="{FE5F83CA-E6BC-4691-926A-7233381C4251}"/>
              </a:ext>
            </a:extLst>
          </p:cNvPr>
          <p:cNvSpPr>
            <a:spLocks noGrp="1"/>
          </p:cNvSpPr>
          <p:nvPr>
            <p:ph idx="1"/>
          </p:nvPr>
        </p:nvSpPr>
        <p:spPr/>
        <p:txBody>
          <a:bodyPr>
            <a:normAutofit/>
          </a:bodyPr>
          <a:lstStyle/>
          <a:p>
            <a:r>
              <a:rPr lang="sk-SK" err="1"/>
              <a:t>The</a:t>
            </a:r>
            <a:r>
              <a:rPr lang="sk-SK"/>
              <a:t> </a:t>
            </a:r>
            <a:r>
              <a:rPr lang="sk-SK" err="1"/>
              <a:t>definition</a:t>
            </a:r>
            <a:r>
              <a:rPr lang="sk-SK"/>
              <a:t> of </a:t>
            </a:r>
            <a:r>
              <a:rPr lang="sk-SK" err="1"/>
              <a:t>technology</a:t>
            </a:r>
            <a:r>
              <a:rPr lang="sk-SK"/>
              <a:t> transfer </a:t>
            </a:r>
            <a:r>
              <a:rPr lang="sk-SK" err="1"/>
              <a:t>not</a:t>
            </a:r>
            <a:r>
              <a:rPr lang="sk-SK"/>
              <a:t> </a:t>
            </a:r>
            <a:r>
              <a:rPr lang="sk-SK" err="1"/>
              <a:t>uniformly</a:t>
            </a:r>
            <a:r>
              <a:rPr lang="sk-SK"/>
              <a:t> </a:t>
            </a:r>
            <a:r>
              <a:rPr lang="sk-SK" err="1"/>
              <a:t>unified</a:t>
            </a:r>
            <a:r>
              <a:rPr lang="sk-SK"/>
              <a:t>.</a:t>
            </a:r>
          </a:p>
          <a:p>
            <a:r>
              <a:rPr lang="en-US"/>
              <a:t>From a </a:t>
            </a:r>
            <a:r>
              <a:rPr lang="en-US" b="1"/>
              <a:t>broader point of view</a:t>
            </a:r>
            <a:r>
              <a:rPr lang="en-US"/>
              <a:t>, it can be defined as the transfer of research and development results and knowledge into practice</a:t>
            </a:r>
            <a:r>
              <a:rPr lang="sk-SK"/>
              <a:t>.</a:t>
            </a:r>
          </a:p>
          <a:p>
            <a:r>
              <a:rPr lang="en-US"/>
              <a:t>From a </a:t>
            </a:r>
            <a:r>
              <a:rPr lang="en-US" b="1"/>
              <a:t>narrower point of view</a:t>
            </a:r>
            <a:r>
              <a:rPr lang="en-US"/>
              <a:t>, technology transfer can be defined as the successful application of technology by one entity so that this technology meets the needs of other entities</a:t>
            </a:r>
            <a:r>
              <a:rPr lang="sk-SK"/>
              <a:t>.</a:t>
            </a:r>
          </a:p>
        </p:txBody>
      </p:sp>
    </p:spTree>
    <p:extLst>
      <p:ext uri="{BB962C8B-B14F-4D97-AF65-F5344CB8AC3E}">
        <p14:creationId xmlns:p14="http://schemas.microsoft.com/office/powerpoint/2010/main" val="2492974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Types</a:t>
            </a:r>
            <a:r>
              <a:rPr lang="sk-SK"/>
              <a:t> of </a:t>
            </a:r>
            <a:r>
              <a:rPr lang="sk-SK" err="1"/>
              <a:t>Technology</a:t>
            </a:r>
            <a:r>
              <a:rPr lang="sk-SK"/>
              <a:t> Transfer</a:t>
            </a:r>
            <a:endParaRPr lang="en-GB"/>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6</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3" name="Zástupný objekt pre obsah 2">
            <a:extLst>
              <a:ext uri="{FF2B5EF4-FFF2-40B4-BE49-F238E27FC236}">
                <a16:creationId xmlns:a16="http://schemas.microsoft.com/office/drawing/2014/main" id="{FE5F83CA-E6BC-4691-926A-7233381C4251}"/>
              </a:ext>
            </a:extLst>
          </p:cNvPr>
          <p:cNvSpPr>
            <a:spLocks noGrp="1"/>
          </p:cNvSpPr>
          <p:nvPr>
            <p:ph idx="1"/>
          </p:nvPr>
        </p:nvSpPr>
        <p:spPr/>
        <p:txBody>
          <a:bodyPr>
            <a:normAutofit/>
          </a:bodyPr>
          <a:lstStyle/>
          <a:p>
            <a:r>
              <a:rPr lang="sk-SK" b="1" err="1"/>
              <a:t>Vertical</a:t>
            </a:r>
            <a:r>
              <a:rPr lang="sk-SK" b="1"/>
              <a:t> </a:t>
            </a:r>
            <a:r>
              <a:rPr lang="sk-SK" b="1" err="1"/>
              <a:t>technology</a:t>
            </a:r>
            <a:r>
              <a:rPr lang="sk-SK" b="1"/>
              <a:t> transfer.</a:t>
            </a:r>
          </a:p>
          <a:p>
            <a:r>
              <a:rPr lang="sk-SK" b="1" err="1"/>
              <a:t>Horizontal</a:t>
            </a:r>
            <a:r>
              <a:rPr lang="sk-SK" b="1"/>
              <a:t> </a:t>
            </a:r>
            <a:r>
              <a:rPr lang="sk-SK" b="1" err="1"/>
              <a:t>technology</a:t>
            </a:r>
            <a:r>
              <a:rPr lang="sk-SK" b="1"/>
              <a:t> transfer.</a:t>
            </a:r>
          </a:p>
          <a:p>
            <a:pPr marL="0" indent="0">
              <a:buNone/>
            </a:pPr>
            <a:r>
              <a:rPr lang="sk-SK" i="1"/>
              <a:t>(</a:t>
            </a:r>
            <a:r>
              <a:rPr lang="sk-SK" i="1" err="1"/>
              <a:t>Types</a:t>
            </a:r>
            <a:r>
              <a:rPr lang="sk-SK" i="1"/>
              <a:t> r</a:t>
            </a:r>
            <a:r>
              <a:rPr lang="en-US" i="1" err="1"/>
              <a:t>egard</a:t>
            </a:r>
            <a:r>
              <a:rPr lang="sk-SK" i="1" err="1"/>
              <a:t>ing</a:t>
            </a:r>
            <a:r>
              <a:rPr lang="sk-SK" i="1"/>
              <a:t> </a:t>
            </a:r>
            <a:r>
              <a:rPr lang="en-US" i="1"/>
              <a:t>various forms of technology transfer and various actors participating in technology transfer </a:t>
            </a:r>
            <a:r>
              <a:rPr lang="en-US" i="1" err="1"/>
              <a:t>proces</a:t>
            </a:r>
            <a:r>
              <a:rPr lang="sk-SK" i="1"/>
              <a:t>s).</a:t>
            </a:r>
          </a:p>
          <a:p>
            <a:r>
              <a:rPr lang="en-US" b="1"/>
              <a:t>Linear technology transfer</a:t>
            </a:r>
            <a:r>
              <a:rPr lang="sk-SK" b="1"/>
              <a:t>.</a:t>
            </a:r>
            <a:endParaRPr lang="en-US" b="1"/>
          </a:p>
          <a:p>
            <a:r>
              <a:rPr lang="en-US" b="1"/>
              <a:t>Direct technology transfer. </a:t>
            </a:r>
          </a:p>
          <a:p>
            <a:pPr marL="0" indent="0">
              <a:buNone/>
            </a:pPr>
            <a:r>
              <a:rPr lang="sk-SK" i="1"/>
              <a:t>(</a:t>
            </a:r>
            <a:r>
              <a:rPr lang="sk-SK" i="1" err="1"/>
              <a:t>Types</a:t>
            </a:r>
            <a:r>
              <a:rPr lang="sk-SK" i="1"/>
              <a:t> </a:t>
            </a:r>
            <a:r>
              <a:rPr lang="sk-SK" i="1" err="1"/>
              <a:t>regarding</a:t>
            </a:r>
            <a:r>
              <a:rPr lang="sk-SK" i="1"/>
              <a:t> </a:t>
            </a:r>
            <a:r>
              <a:rPr lang="sk-SK" i="1" err="1"/>
              <a:t>the</a:t>
            </a:r>
            <a:r>
              <a:rPr lang="sk-SK" i="1"/>
              <a:t> </a:t>
            </a:r>
            <a:r>
              <a:rPr lang="sk-SK" i="1" err="1"/>
              <a:t>sequence</a:t>
            </a:r>
            <a:r>
              <a:rPr lang="sk-SK" i="1"/>
              <a:t> of </a:t>
            </a:r>
            <a:r>
              <a:rPr lang="sk-SK" i="1" err="1"/>
              <a:t>individual</a:t>
            </a:r>
            <a:r>
              <a:rPr lang="sk-SK" i="1"/>
              <a:t> </a:t>
            </a:r>
            <a:r>
              <a:rPr lang="sk-SK" i="1" err="1"/>
              <a:t>phases</a:t>
            </a:r>
            <a:r>
              <a:rPr lang="sk-SK" i="1"/>
              <a:t> of </a:t>
            </a:r>
            <a:r>
              <a:rPr lang="sk-SK" i="1" err="1"/>
              <a:t>technology</a:t>
            </a:r>
            <a:r>
              <a:rPr lang="sk-SK" i="1"/>
              <a:t> transfer </a:t>
            </a:r>
            <a:r>
              <a:rPr lang="sk-SK" i="1" err="1"/>
              <a:t>process</a:t>
            </a:r>
            <a:r>
              <a:rPr lang="sk-SK" i="1"/>
              <a:t>).</a:t>
            </a:r>
          </a:p>
        </p:txBody>
      </p:sp>
    </p:spTree>
    <p:extLst>
      <p:ext uri="{BB962C8B-B14F-4D97-AF65-F5344CB8AC3E}">
        <p14:creationId xmlns:p14="http://schemas.microsoft.com/office/powerpoint/2010/main" val="311927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Motivations</a:t>
            </a:r>
            <a:r>
              <a:rPr lang="sk-SK"/>
              <a:t> </a:t>
            </a:r>
            <a:r>
              <a:rPr lang="sk-SK" err="1"/>
              <a:t>for</a:t>
            </a:r>
            <a:r>
              <a:rPr lang="sk-SK"/>
              <a:t> </a:t>
            </a:r>
            <a:r>
              <a:rPr lang="sk-SK" err="1"/>
              <a:t>Technology</a:t>
            </a:r>
            <a:r>
              <a:rPr lang="sk-SK"/>
              <a:t> Transfer</a:t>
            </a:r>
            <a:endParaRPr lang="en-GB"/>
          </a:p>
        </p:txBody>
      </p:sp>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p:txBody>
          <a:bodyPr>
            <a:normAutofit lnSpcReduction="10000"/>
          </a:bodyPr>
          <a:lstStyle/>
          <a:p>
            <a:r>
              <a:rPr lang="sk-SK" err="1"/>
              <a:t>Technology</a:t>
            </a:r>
            <a:r>
              <a:rPr lang="sk-SK"/>
              <a:t> transfer has </a:t>
            </a:r>
            <a:r>
              <a:rPr lang="sk-SK" err="1"/>
              <a:t>positive</a:t>
            </a:r>
            <a:r>
              <a:rPr lang="sk-SK"/>
              <a:t> </a:t>
            </a:r>
            <a:r>
              <a:rPr lang="sk-SK" err="1"/>
              <a:t>impact</a:t>
            </a:r>
            <a:r>
              <a:rPr lang="sk-SK"/>
              <a:t> on:</a:t>
            </a:r>
          </a:p>
          <a:p>
            <a:pPr lvl="1"/>
            <a:r>
              <a:rPr lang="sk-SK" err="1"/>
              <a:t>Researchers</a:t>
            </a:r>
            <a:endParaRPr lang="sk-SK"/>
          </a:p>
          <a:p>
            <a:pPr lvl="1"/>
            <a:r>
              <a:rPr lang="sk-SK" err="1"/>
              <a:t>Research</a:t>
            </a:r>
            <a:r>
              <a:rPr lang="sk-SK"/>
              <a:t> and </a:t>
            </a:r>
            <a:r>
              <a:rPr lang="sk-SK" err="1"/>
              <a:t>Development</a:t>
            </a:r>
            <a:r>
              <a:rPr lang="sk-SK"/>
              <a:t> </a:t>
            </a:r>
            <a:r>
              <a:rPr lang="sk-SK" err="1"/>
              <a:t>Institutions</a:t>
            </a:r>
            <a:endParaRPr lang="sk-SK"/>
          </a:p>
          <a:p>
            <a:pPr lvl="1"/>
            <a:r>
              <a:rPr lang="sk-SK"/>
              <a:t>Industry</a:t>
            </a:r>
          </a:p>
          <a:p>
            <a:pPr lvl="1"/>
            <a:r>
              <a:rPr lang="sk-SK"/>
              <a:t>Society</a:t>
            </a:r>
          </a:p>
          <a:p>
            <a:r>
              <a:rPr lang="sk-SK" b="1" err="1"/>
              <a:t>Benefits</a:t>
            </a:r>
            <a:r>
              <a:rPr lang="sk-SK" b="1"/>
              <a:t> </a:t>
            </a:r>
            <a:r>
              <a:rPr lang="sk-SK" b="1" err="1"/>
              <a:t>for</a:t>
            </a:r>
            <a:r>
              <a:rPr lang="sk-SK" b="1"/>
              <a:t> </a:t>
            </a:r>
            <a:r>
              <a:rPr lang="sk-SK" b="1" err="1"/>
              <a:t>researchers</a:t>
            </a:r>
            <a:r>
              <a:rPr lang="sk-SK" b="1"/>
              <a:t> </a:t>
            </a:r>
            <a:r>
              <a:rPr lang="sk-SK" err="1"/>
              <a:t>include</a:t>
            </a:r>
            <a:r>
              <a:rPr lang="sk-SK"/>
              <a:t>:</a:t>
            </a:r>
          </a:p>
          <a:p>
            <a:pPr lvl="1"/>
            <a:r>
              <a:rPr lang="sk-SK"/>
              <a:t>P</a:t>
            </a:r>
            <a:r>
              <a:rPr lang="en-US" err="1"/>
              <a:t>rofessional</a:t>
            </a:r>
            <a:r>
              <a:rPr lang="en-US"/>
              <a:t> growth </a:t>
            </a:r>
            <a:r>
              <a:rPr lang="sk-SK"/>
              <a:t>and </a:t>
            </a:r>
            <a:r>
              <a:rPr lang="en-US"/>
              <a:t>evaluation in the pedagogical and research </a:t>
            </a:r>
            <a:r>
              <a:rPr lang="en-US" err="1"/>
              <a:t>proce</a:t>
            </a:r>
            <a:r>
              <a:rPr lang="sk-SK" err="1"/>
              <a:t>ss</a:t>
            </a:r>
            <a:r>
              <a:rPr lang="sk-SK"/>
              <a:t>.</a:t>
            </a:r>
          </a:p>
          <a:p>
            <a:pPr lvl="1"/>
            <a:r>
              <a:rPr lang="en-US" err="1"/>
              <a:t>Creati</a:t>
            </a:r>
            <a:r>
              <a:rPr lang="sk-SK"/>
              <a:t>on of</a:t>
            </a:r>
            <a:r>
              <a:rPr lang="en-US"/>
              <a:t> new knowledge or develop</a:t>
            </a:r>
            <a:r>
              <a:rPr lang="sk-SK" err="1"/>
              <a:t>ment</a:t>
            </a:r>
            <a:r>
              <a:rPr lang="sk-SK"/>
              <a:t> of</a:t>
            </a:r>
            <a:r>
              <a:rPr lang="en-US"/>
              <a:t> new technology</a:t>
            </a:r>
            <a:r>
              <a:rPr lang="sk-SK"/>
              <a:t>.</a:t>
            </a:r>
          </a:p>
          <a:p>
            <a:pPr lvl="1"/>
            <a:r>
              <a:rPr lang="sk-SK"/>
              <a:t>New and </a:t>
            </a:r>
            <a:r>
              <a:rPr lang="sk-SK" err="1"/>
              <a:t>strong</a:t>
            </a:r>
            <a:r>
              <a:rPr lang="sk-SK"/>
              <a:t> </a:t>
            </a:r>
            <a:r>
              <a:rPr lang="en-US"/>
              <a:t>academic and business partnerships and contacts with industry</a:t>
            </a:r>
            <a:r>
              <a:rPr lang="sk-SK"/>
              <a:t>.</a:t>
            </a:r>
          </a:p>
          <a:p>
            <a:pPr lvl="1"/>
            <a:r>
              <a:rPr lang="sk-SK" err="1"/>
              <a:t>Economic</a:t>
            </a:r>
            <a:r>
              <a:rPr lang="sk-SK"/>
              <a:t> </a:t>
            </a:r>
            <a:r>
              <a:rPr lang="sk-SK" err="1"/>
              <a:t>benefits</a:t>
            </a:r>
            <a:r>
              <a:rPr lang="sk-SK"/>
              <a:t>.</a:t>
            </a:r>
            <a:endParaRPr lang="en-GB"/>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7</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399443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Motivations</a:t>
            </a:r>
            <a:r>
              <a:rPr lang="sk-SK"/>
              <a:t> </a:t>
            </a:r>
            <a:r>
              <a:rPr lang="sk-SK" err="1"/>
              <a:t>for</a:t>
            </a:r>
            <a:r>
              <a:rPr lang="sk-SK"/>
              <a:t> </a:t>
            </a:r>
            <a:r>
              <a:rPr lang="sk-SK" err="1"/>
              <a:t>Technology</a:t>
            </a:r>
            <a:r>
              <a:rPr lang="sk-SK"/>
              <a:t> Transfer</a:t>
            </a:r>
            <a:endParaRPr lang="en-GB"/>
          </a:p>
        </p:txBody>
      </p:sp>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p:txBody>
          <a:bodyPr>
            <a:normAutofit/>
          </a:bodyPr>
          <a:lstStyle/>
          <a:p>
            <a:r>
              <a:rPr lang="sk-SK" b="1" err="1"/>
              <a:t>Benefits</a:t>
            </a:r>
            <a:r>
              <a:rPr lang="sk-SK" b="1"/>
              <a:t> </a:t>
            </a:r>
            <a:r>
              <a:rPr lang="sk-SK" b="1" err="1"/>
              <a:t>for</a:t>
            </a:r>
            <a:r>
              <a:rPr lang="sk-SK" b="1"/>
              <a:t> </a:t>
            </a:r>
            <a:r>
              <a:rPr lang="sk-SK" b="1" err="1"/>
              <a:t>research</a:t>
            </a:r>
            <a:r>
              <a:rPr lang="sk-SK" b="1"/>
              <a:t> and </a:t>
            </a:r>
            <a:r>
              <a:rPr lang="sk-SK" b="1" err="1"/>
              <a:t>development</a:t>
            </a:r>
            <a:r>
              <a:rPr lang="sk-SK" b="1"/>
              <a:t> </a:t>
            </a:r>
            <a:r>
              <a:rPr lang="sk-SK" b="1" err="1"/>
              <a:t>institutions</a:t>
            </a:r>
            <a:r>
              <a:rPr lang="sk-SK" b="1"/>
              <a:t> </a:t>
            </a:r>
            <a:r>
              <a:rPr lang="sk-SK" err="1"/>
              <a:t>include</a:t>
            </a:r>
            <a:r>
              <a:rPr lang="sk-SK"/>
              <a:t>:</a:t>
            </a:r>
          </a:p>
          <a:p>
            <a:pPr lvl="1"/>
            <a:r>
              <a:rPr lang="sk-SK"/>
              <a:t>I</a:t>
            </a:r>
            <a:r>
              <a:rPr lang="en-US" err="1"/>
              <a:t>ntensifie</a:t>
            </a:r>
            <a:r>
              <a:rPr lang="sk-SK"/>
              <a:t>d</a:t>
            </a:r>
            <a:r>
              <a:rPr lang="en-US"/>
              <a:t> cooperation with industry, thus </a:t>
            </a:r>
            <a:r>
              <a:rPr lang="sk-SK" err="1"/>
              <a:t>it</a:t>
            </a:r>
            <a:r>
              <a:rPr lang="sk-SK"/>
              <a:t> </a:t>
            </a:r>
            <a:r>
              <a:rPr lang="en-US"/>
              <a:t>multiplies the capacity of the </a:t>
            </a:r>
            <a:r>
              <a:rPr lang="sk-SK" err="1"/>
              <a:t>institution</a:t>
            </a:r>
            <a:r>
              <a:rPr lang="sk-SK"/>
              <a:t>.</a:t>
            </a:r>
          </a:p>
          <a:p>
            <a:pPr lvl="1"/>
            <a:r>
              <a:rPr lang="sk-SK" err="1"/>
              <a:t>Creation</a:t>
            </a:r>
            <a:r>
              <a:rPr lang="sk-SK"/>
              <a:t> of </a:t>
            </a:r>
            <a:r>
              <a:rPr lang="en-US"/>
              <a:t>new knowledge, technology and intellectual property, which can then be used in pedagogical activities, in research and then commercialization</a:t>
            </a:r>
            <a:r>
              <a:rPr lang="sk-SK"/>
              <a:t>.</a:t>
            </a:r>
          </a:p>
          <a:p>
            <a:pPr lvl="1"/>
            <a:r>
              <a:rPr lang="en-US"/>
              <a:t>Successful technology transfer in effect increases the institution's regional, national, and international credit</a:t>
            </a:r>
            <a:r>
              <a:rPr lang="sk-SK"/>
              <a:t>.</a:t>
            </a:r>
            <a:endParaRPr lang="en-GB"/>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8</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1724008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sk-SK" err="1"/>
              <a:t>Motivations</a:t>
            </a:r>
            <a:r>
              <a:rPr lang="sk-SK"/>
              <a:t> </a:t>
            </a:r>
            <a:r>
              <a:rPr lang="sk-SK" err="1"/>
              <a:t>for</a:t>
            </a:r>
            <a:r>
              <a:rPr lang="sk-SK"/>
              <a:t> </a:t>
            </a:r>
            <a:r>
              <a:rPr lang="sk-SK" err="1"/>
              <a:t>Technology</a:t>
            </a:r>
            <a:r>
              <a:rPr lang="sk-SK"/>
              <a:t> Transfer</a:t>
            </a:r>
            <a:endParaRPr lang="en-GB"/>
          </a:p>
        </p:txBody>
      </p:sp>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p:txBody>
          <a:bodyPr>
            <a:normAutofit lnSpcReduction="10000"/>
          </a:bodyPr>
          <a:lstStyle/>
          <a:p>
            <a:r>
              <a:rPr lang="sk-SK" b="1" err="1"/>
              <a:t>Benefits</a:t>
            </a:r>
            <a:r>
              <a:rPr lang="sk-SK" b="1"/>
              <a:t> </a:t>
            </a:r>
            <a:r>
              <a:rPr lang="sk-SK" b="1" err="1"/>
              <a:t>for</a:t>
            </a:r>
            <a:r>
              <a:rPr lang="sk-SK" b="1"/>
              <a:t> </a:t>
            </a:r>
            <a:r>
              <a:rPr lang="sk-SK" b="1" err="1"/>
              <a:t>industry</a:t>
            </a:r>
            <a:r>
              <a:rPr lang="sk-SK" b="1"/>
              <a:t> </a:t>
            </a:r>
            <a:r>
              <a:rPr lang="sk-SK" err="1"/>
              <a:t>include</a:t>
            </a:r>
            <a:r>
              <a:rPr lang="sk-SK"/>
              <a:t>:</a:t>
            </a:r>
          </a:p>
          <a:p>
            <a:pPr lvl="1"/>
            <a:r>
              <a:rPr lang="en-US"/>
              <a:t>Cooperation with universities and participation on technology transfer process with universities can accelerate the development of new technologies and the introduction of new innovative products, services and processes on the market. </a:t>
            </a:r>
            <a:endParaRPr lang="sk-SK"/>
          </a:p>
          <a:p>
            <a:pPr lvl="1"/>
            <a:r>
              <a:rPr lang="sk-SK" err="1"/>
              <a:t>Gaining</a:t>
            </a:r>
            <a:r>
              <a:rPr lang="sk-SK"/>
              <a:t> </a:t>
            </a:r>
            <a:r>
              <a:rPr lang="en-US"/>
              <a:t>competitive advantage in the relevant market.</a:t>
            </a:r>
            <a:endParaRPr lang="sk-SK"/>
          </a:p>
          <a:p>
            <a:r>
              <a:rPr lang="sk-SK" err="1"/>
              <a:t>Technology</a:t>
            </a:r>
            <a:r>
              <a:rPr lang="sk-SK"/>
              <a:t> Transfer </a:t>
            </a:r>
            <a:r>
              <a:rPr lang="sk-SK" err="1"/>
              <a:t>benefits</a:t>
            </a:r>
            <a:r>
              <a:rPr lang="sk-SK"/>
              <a:t> society by:</a:t>
            </a:r>
          </a:p>
          <a:p>
            <a:pPr lvl="1"/>
            <a:r>
              <a:rPr lang="sk-SK"/>
              <a:t>I</a:t>
            </a:r>
            <a:r>
              <a:rPr lang="en-US" err="1"/>
              <a:t>mproving</a:t>
            </a:r>
            <a:r>
              <a:rPr lang="en-US"/>
              <a:t> the structure of funding for science and higher education</a:t>
            </a:r>
            <a:r>
              <a:rPr lang="sk-SK"/>
              <a:t>.</a:t>
            </a:r>
          </a:p>
          <a:p>
            <a:pPr lvl="1"/>
            <a:r>
              <a:rPr lang="sk-SK"/>
              <a:t>C</a:t>
            </a:r>
            <a:r>
              <a:rPr lang="en-US" err="1"/>
              <a:t>oncentrating</a:t>
            </a:r>
            <a:r>
              <a:rPr lang="en-US"/>
              <a:t> financial and knowledge potential in the region</a:t>
            </a:r>
            <a:r>
              <a:rPr lang="sk-SK"/>
              <a:t>.</a:t>
            </a:r>
            <a:r>
              <a:rPr lang="en-US"/>
              <a:t> </a:t>
            </a:r>
            <a:endParaRPr lang="sk-SK"/>
          </a:p>
          <a:p>
            <a:pPr lvl="1"/>
            <a:r>
              <a:rPr lang="sk-SK"/>
              <a:t>I</a:t>
            </a:r>
            <a:r>
              <a:rPr lang="en-US" err="1"/>
              <a:t>ncreasing</a:t>
            </a:r>
            <a:r>
              <a:rPr lang="en-US"/>
              <a:t> the innovation and competitiveness of the region</a:t>
            </a:r>
            <a:r>
              <a:rPr lang="sk-SK"/>
              <a:t>.</a:t>
            </a:r>
            <a:r>
              <a:rPr lang="en-US"/>
              <a:t> </a:t>
            </a:r>
            <a:endParaRPr lang="sk-SK"/>
          </a:p>
          <a:p>
            <a:pPr lvl="1"/>
            <a:r>
              <a:rPr lang="sk-SK"/>
              <a:t>I</a:t>
            </a:r>
            <a:r>
              <a:rPr lang="en-US" err="1"/>
              <a:t>ncreasing</a:t>
            </a:r>
            <a:r>
              <a:rPr lang="en-US"/>
              <a:t> the living standards and quality of life.</a:t>
            </a:r>
            <a:endParaRPr lang="en-GB"/>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9</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1966117500"/>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30</Slides>
  <Notes>0</Notes>
  <HiddenSlides>0</HiddenSlide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Motív Office</vt:lpstr>
      <vt:lpstr>M01 Technology Transfer - Introduction</vt:lpstr>
      <vt:lpstr>Content</vt:lpstr>
      <vt:lpstr>Key Concepts of Technology Transfer</vt:lpstr>
      <vt:lpstr>Key Concepts of Technology Transfer</vt:lpstr>
      <vt:lpstr>Key Concepts of Technology Transfer</vt:lpstr>
      <vt:lpstr>Types of Technology Transfer</vt:lpstr>
      <vt:lpstr>Motivations for Technology Transfer</vt:lpstr>
      <vt:lpstr>Motivations for Technology Transfer</vt:lpstr>
      <vt:lpstr>Motivations for Technology Transfer</vt:lpstr>
      <vt:lpstr>Barriers of Technology Transfer</vt:lpstr>
      <vt:lpstr>Barriers of Technology Transfer</vt:lpstr>
      <vt:lpstr>Key Actors in the Technology Transfer Process</vt:lpstr>
      <vt:lpstr>Key Actors in the Technology Transfer Process</vt:lpstr>
      <vt:lpstr>Key Actors in the Technology Transfer Process</vt:lpstr>
      <vt:lpstr>Forms of Technology Transfer</vt:lpstr>
      <vt:lpstr>Forms of Technology Transfer</vt:lpstr>
      <vt:lpstr>Forms of Technology Transfer</vt:lpstr>
      <vt:lpstr>Forms of Technology Transfer</vt:lpstr>
      <vt:lpstr>Forms of Technology Transfer</vt:lpstr>
      <vt:lpstr>Forms of Technology Transfer</vt:lpstr>
      <vt:lpstr>Traditional Model of Technology Transfer</vt:lpstr>
      <vt:lpstr>Traditional Model of Technology Transfer</vt:lpstr>
      <vt:lpstr>Traditional Model of Technology Transfer</vt:lpstr>
      <vt:lpstr>Technology Transfer Management</vt:lpstr>
      <vt:lpstr>Technology Transfer Management</vt:lpstr>
      <vt:lpstr>Technology Transfer Management</vt:lpstr>
      <vt:lpstr>Technology Transfer Management</vt:lpstr>
      <vt:lpstr>Technology Transfer Management</vt:lpstr>
      <vt:lpstr>Conclusion</vt:lpstr>
      <vt:lpstr>Conclusion</vt:lpstr>
    </vt:vector>
  </TitlesOfParts>
  <Company>Technical University of Košice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subject>Project “Technology Transfer Together” / TEchTransfer / Number of the project: 2020-1-CZ01-KA203-078313</dc:subject>
  <dc:creator>TUKE</dc:creator>
  <cp:revision>1</cp:revision>
  <dcterms:created xsi:type="dcterms:W3CDTF">2021-12-07T16:52:02Z</dcterms:created>
  <dcterms:modified xsi:type="dcterms:W3CDTF">2022-12-27T11:29:25Z</dcterms:modified>
</cp:coreProperties>
</file>