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2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86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EFBD2-91B5-A302-8E1A-D9005FA38666}" v="75" dt="2023-02-10T15:18:46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živatel typu Host" userId="S::urn:spo:anon#9bcd8dbb9025abbd9d26c07d6a871f812f45c1f63f27234d7278d9f7eb9e30a0::" providerId="AD" clId="Web-{9A1EFBD2-91B5-A302-8E1A-D9005FA38666}"/>
    <pc:docChg chg="modSld">
      <pc:chgData name="Uživatel typu Host" userId="S::urn:spo:anon#9bcd8dbb9025abbd9d26c07d6a871f812f45c1f63f27234d7278d9f7eb9e30a0::" providerId="AD" clId="Web-{9A1EFBD2-91B5-A302-8E1A-D9005FA38666}" dt="2023-02-10T15:18:46.230" v="75" actId="20577"/>
      <pc:docMkLst>
        <pc:docMk/>
      </pc:docMkLst>
      <pc:sldChg chg="modSp">
        <pc:chgData name="Uživatel typu Host" userId="S::urn:spo:anon#9bcd8dbb9025abbd9d26c07d6a871f812f45c1f63f27234d7278d9f7eb9e30a0::" providerId="AD" clId="Web-{9A1EFBD2-91B5-A302-8E1A-D9005FA38666}" dt="2023-02-10T13:56:29.430" v="5" actId="20577"/>
        <pc:sldMkLst>
          <pc:docMk/>
          <pc:sldMk cId="2783020114" sldId="256"/>
        </pc:sldMkLst>
        <pc:spChg chg="mod">
          <ac:chgData name="Uživatel typu Host" userId="S::urn:spo:anon#9bcd8dbb9025abbd9d26c07d6a871f812f45c1f63f27234d7278d9f7eb9e30a0::" providerId="AD" clId="Web-{9A1EFBD2-91B5-A302-8E1A-D9005FA38666}" dt="2023-02-10T13:56:29.430" v="5" actId="20577"/>
          <ac:spMkLst>
            <pc:docMk/>
            <pc:sldMk cId="2783020114" sldId="256"/>
            <ac:spMk id="2" creationId="{7EE90342-24BD-4134-85FB-9000AE99BBC6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7:03.867" v="71" actId="20577"/>
        <pc:sldMkLst>
          <pc:docMk/>
          <pc:sldMk cId="1943074664" sldId="257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2:42.280" v="14" actId="20577"/>
          <ac:spMkLst>
            <pc:docMk/>
            <pc:sldMk cId="1943074664" sldId="257"/>
            <ac:spMk id="2" creationId="{B4F3792B-B7A2-474B-A98C-C2FF729F3A64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7:03.867" v="71" actId="20577"/>
          <ac:spMkLst>
            <pc:docMk/>
            <pc:sldMk cId="1943074664" sldId="257"/>
            <ac:spMk id="3" creationId="{A705659B-98DD-4BBD-B4AE-F27641A42211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2:19.920" v="9" actId="20577"/>
        <pc:sldMkLst>
          <pc:docMk/>
          <pc:sldMk cId="3908087775" sldId="260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2:19.920" v="9" actId="20577"/>
          <ac:spMkLst>
            <pc:docMk/>
            <pc:sldMk cId="3908087775" sldId="260"/>
            <ac:spMk id="2" creationId="{291080FB-F875-45E9-85DB-0BE5D9FA5B50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4:47.862" v="34" actId="1076"/>
        <pc:sldMkLst>
          <pc:docMk/>
          <pc:sldMk cId="3994436645" sldId="261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4:41.409" v="33" actId="20577"/>
          <ac:spMkLst>
            <pc:docMk/>
            <pc:sldMk cId="3994436645" sldId="261"/>
            <ac:spMk id="2" creationId="{291080FB-F875-45E9-85DB-0BE5D9FA5B50}"/>
          </ac:spMkLst>
        </pc:spChg>
        <pc:picChg chg="mod">
          <ac:chgData name="Uživatel typu Host" userId="S::urn:spo:anon#9bcd8dbb9025abbd9d26c07d6a871f812f45c1f63f27234d7278d9f7eb9e30a0::" providerId="AD" clId="Web-{9A1EFBD2-91B5-A302-8E1A-D9005FA38666}" dt="2023-02-10T15:14:47.862" v="34" actId="1076"/>
          <ac:picMkLst>
            <pc:docMk/>
            <pc:sldMk cId="3994436645" sldId="261"/>
            <ac:picMk id="6" creationId="{00000000-0000-0000-0000-000000000000}"/>
          </ac:picMkLst>
        </pc:picChg>
      </pc:sldChg>
      <pc:sldChg chg="modSp">
        <pc:chgData name="Uživatel typu Host" userId="S::urn:spo:anon#9bcd8dbb9025abbd9d26c07d6a871f812f45c1f63f27234d7278d9f7eb9e30a0::" providerId="AD" clId="Web-{9A1EFBD2-91B5-A302-8E1A-D9005FA38666}" dt="2023-02-10T15:12:58.218" v="18" actId="20577"/>
        <pc:sldMkLst>
          <pc:docMk/>
          <pc:sldMk cId="1386482144" sldId="262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2:58.218" v="18" actId="20577"/>
          <ac:spMkLst>
            <pc:docMk/>
            <pc:sldMk cId="1386482144" sldId="262"/>
            <ac:spMk id="8" creationId="{00000000-0000-0000-0000-000000000000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3:45.188" v="25" actId="20577"/>
        <pc:sldMkLst>
          <pc:docMk/>
          <pc:sldMk cId="2492974542" sldId="263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3:45.188" v="25" actId="20577"/>
          <ac:spMkLst>
            <pc:docMk/>
            <pc:sldMk cId="2492974542" sldId="263"/>
            <ac:spMk id="2" creationId="{291080FB-F875-45E9-85DB-0BE5D9FA5B50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3:21.515" v="22" actId="20577"/>
          <ac:spMkLst>
            <pc:docMk/>
            <pc:sldMk cId="2492974542" sldId="263"/>
            <ac:spMk id="3" creationId="{FE5F83CA-E6BC-4691-926A-7233381C4251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4:16.033" v="30" actId="20577"/>
        <pc:sldMkLst>
          <pc:docMk/>
          <pc:sldMk cId="311927504" sldId="264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4:01.501" v="27" actId="20577"/>
          <ac:spMkLst>
            <pc:docMk/>
            <pc:sldMk cId="311927504" sldId="264"/>
            <ac:spMk id="2" creationId="{291080FB-F875-45E9-85DB-0BE5D9FA5B50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4:16.033" v="30" actId="20577"/>
          <ac:spMkLst>
            <pc:docMk/>
            <pc:sldMk cId="311927504" sldId="264"/>
            <ac:spMk id="3" creationId="{FE5F83CA-E6BC-4691-926A-7233381C4251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5:05.019" v="37" actId="1076"/>
        <pc:sldMkLst>
          <pc:docMk/>
          <pc:sldMk cId="1724008697" sldId="265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4:59.066" v="36" actId="20577"/>
          <ac:spMkLst>
            <pc:docMk/>
            <pc:sldMk cId="1724008697" sldId="265"/>
            <ac:spMk id="2" creationId="{291080FB-F875-45E9-85DB-0BE5D9FA5B50}"/>
          </ac:spMkLst>
        </pc:spChg>
        <pc:picChg chg="mod">
          <ac:chgData name="Uživatel typu Host" userId="S::urn:spo:anon#9bcd8dbb9025abbd9d26c07d6a871f812f45c1f63f27234d7278d9f7eb9e30a0::" providerId="AD" clId="Web-{9A1EFBD2-91B5-A302-8E1A-D9005FA38666}" dt="2023-02-10T15:15:05.019" v="37" actId="1076"/>
          <ac:picMkLst>
            <pc:docMk/>
            <pc:sldMk cId="1724008697" sldId="265"/>
            <ac:picMk id="8" creationId="{00000000-0000-0000-0000-000000000000}"/>
          </ac:picMkLst>
        </pc:picChg>
      </pc:sldChg>
      <pc:sldChg chg="modSp">
        <pc:chgData name="Uživatel typu Host" userId="S::urn:spo:anon#9bcd8dbb9025abbd9d26c07d6a871f812f45c1f63f27234d7278d9f7eb9e30a0::" providerId="AD" clId="Web-{9A1EFBD2-91B5-A302-8E1A-D9005FA38666}" dt="2023-02-10T15:15:15.066" v="41" actId="1076"/>
        <pc:sldMkLst>
          <pc:docMk/>
          <pc:sldMk cId="1966117500" sldId="266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5:11.191" v="40" actId="20577"/>
          <ac:spMkLst>
            <pc:docMk/>
            <pc:sldMk cId="1966117500" sldId="266"/>
            <ac:spMk id="2" creationId="{291080FB-F875-45E9-85DB-0BE5D9FA5B50}"/>
          </ac:spMkLst>
        </pc:spChg>
        <pc:picChg chg="mod">
          <ac:chgData name="Uživatel typu Host" userId="S::urn:spo:anon#9bcd8dbb9025abbd9d26c07d6a871f812f45c1f63f27234d7278d9f7eb9e30a0::" providerId="AD" clId="Web-{9A1EFBD2-91B5-A302-8E1A-D9005FA38666}" dt="2023-02-10T15:15:15.066" v="41" actId="1076"/>
          <ac:picMkLst>
            <pc:docMk/>
            <pc:sldMk cId="1966117500" sldId="266"/>
            <ac:picMk id="6" creationId="{00000000-0000-0000-0000-000000000000}"/>
          </ac:picMkLst>
        </pc:picChg>
      </pc:sldChg>
      <pc:sldChg chg="modSp">
        <pc:chgData name="Uživatel typu Host" userId="S::urn:spo:anon#9bcd8dbb9025abbd9d26c07d6a871f812f45c1f63f27234d7278d9f7eb9e30a0::" providerId="AD" clId="Web-{9A1EFBD2-91B5-A302-8E1A-D9005FA38666}" dt="2023-02-10T15:18:33.995" v="73" actId="20577"/>
        <pc:sldMkLst>
          <pc:docMk/>
          <pc:sldMk cId="3380363316" sldId="267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5:21.848" v="44" actId="20577"/>
          <ac:spMkLst>
            <pc:docMk/>
            <pc:sldMk cId="3380363316" sldId="267"/>
            <ac:spMk id="2" creationId="{291080FB-F875-45E9-85DB-0BE5D9FA5B50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8:33.995" v="73" actId="20577"/>
          <ac:spMkLst>
            <pc:docMk/>
            <pc:sldMk cId="3380363316" sldId="267"/>
            <ac:spMk id="3" creationId="{2E5FBB40-72C9-4E3F-8BB4-1D5660FD0381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8:46.230" v="75" actId="20577"/>
        <pc:sldMkLst>
          <pc:docMk/>
          <pc:sldMk cId="168173877" sldId="268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5:42.380" v="48" actId="20577"/>
          <ac:spMkLst>
            <pc:docMk/>
            <pc:sldMk cId="168173877" sldId="268"/>
            <ac:spMk id="2" creationId="{291080FB-F875-45E9-85DB-0BE5D9FA5B50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8:46.230" v="75" actId="20577"/>
          <ac:spMkLst>
            <pc:docMk/>
            <pc:sldMk cId="168173877" sldId="268"/>
            <ac:spMk id="3" creationId="{2E5FBB40-72C9-4E3F-8BB4-1D5660FD0381}"/>
          </ac:spMkLst>
        </pc:spChg>
      </pc:sldChg>
      <pc:sldChg chg="modSp">
        <pc:chgData name="Uživatel typu Host" userId="S::urn:spo:anon#9bcd8dbb9025abbd9d26c07d6a871f812f45c1f63f27234d7278d9f7eb9e30a0::" providerId="AD" clId="Web-{9A1EFBD2-91B5-A302-8E1A-D9005FA38666}" dt="2023-02-10T15:16:47.273" v="68" actId="20577"/>
        <pc:sldMkLst>
          <pc:docMk/>
          <pc:sldMk cId="2723973055" sldId="286"/>
        </pc:sldMkLst>
        <pc:spChg chg="mod">
          <ac:chgData name="Uživatel typu Host" userId="S::urn:spo:anon#9bcd8dbb9025abbd9d26c07d6a871f812f45c1f63f27234d7278d9f7eb9e30a0::" providerId="AD" clId="Web-{9A1EFBD2-91B5-A302-8E1A-D9005FA38666}" dt="2023-02-10T15:16:05.849" v="54" actId="20577"/>
          <ac:spMkLst>
            <pc:docMk/>
            <pc:sldMk cId="2723973055" sldId="286"/>
            <ac:spMk id="2" creationId="{84482418-5281-4845-A7C5-FD1ACE53112F}"/>
          </ac:spMkLst>
        </pc:spChg>
        <pc:spChg chg="mod">
          <ac:chgData name="Uživatel typu Host" userId="S::urn:spo:anon#9bcd8dbb9025abbd9d26c07d6a871f812f45c1f63f27234d7278d9f7eb9e30a0::" providerId="AD" clId="Web-{9A1EFBD2-91B5-A302-8E1A-D9005FA38666}" dt="2023-02-10T15:16:47.273" v="68" actId="20577"/>
          <ac:spMkLst>
            <pc:docMk/>
            <pc:sldMk cId="2723973055" sldId="286"/>
            <ac:spMk id="3" creationId="{41046C99-C949-4440-B91E-0FF144D5A6C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AFEE7483-84FB-421B-9314-42E31D5BBE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B661F-310D-4D58-A3D6-2295BB6834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D227-05C7-4EA5-903B-DF8B24DA1FB8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12BF6324-E581-4156-A96E-278C3B2252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0C15B27-E84E-46BC-A0ED-29DF126332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68221-D902-4AF3-9F0E-CF17882A4F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0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8DF56-4D61-4CCB-8FE5-FFD312BFDF81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CC21-E99F-410F-A2AF-3D4FEB921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2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86F5A35D-1386-4029-8A50-2D1BB1F90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GB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243DB1C-A5A8-4936-B228-9736DBB2E6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5">
            <a:extLst>
              <a:ext uri="{FF2B5EF4-FFF2-40B4-BE49-F238E27FC236}">
                <a16:creationId xmlns:a16="http://schemas.microsoft.com/office/drawing/2014/main" id="{23A5FFE1-36A3-4D17-9763-A4C199ED4E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3" name="Obrázek 6">
            <a:extLst>
              <a:ext uri="{FF2B5EF4-FFF2-40B4-BE49-F238E27FC236}">
                <a16:creationId xmlns:a16="http://schemas.microsoft.com/office/drawing/2014/main" id="{FF736342-088C-49FC-8BF7-F4DA6260158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  <p:pic>
        <p:nvPicPr>
          <p:cNvPr id="14" name="Obrázek 6">
            <a:extLst>
              <a:ext uri="{FF2B5EF4-FFF2-40B4-BE49-F238E27FC236}">
                <a16:creationId xmlns:a16="http://schemas.microsoft.com/office/drawing/2014/main" id="{FBE19E1E-E90D-44EE-B2FE-2FE5491B37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18"/>
          <a:stretch/>
        </p:blipFill>
        <p:spPr bwMode="auto">
          <a:xfrm>
            <a:off x="7805384" y="6019605"/>
            <a:ext cx="2589536" cy="7810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Nadpis 14">
            <a:extLst>
              <a:ext uri="{FF2B5EF4-FFF2-40B4-BE49-F238E27FC236}">
                <a16:creationId xmlns:a16="http://schemas.microsoft.com/office/drawing/2014/main" id="{AEA09ADA-02FA-447C-824A-79B4D339D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20" name="Zástupný objekt pre pätu 19">
            <a:extLst>
              <a:ext uri="{FF2B5EF4-FFF2-40B4-BE49-F238E27FC236}">
                <a16:creationId xmlns:a16="http://schemas.microsoft.com/office/drawing/2014/main" id="{74EDE4EB-E943-4AD0-9181-5E1B14F1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0129"/>
            <a:ext cx="3493704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/>
              <a:t>Project </a:t>
            </a:r>
            <a:r>
              <a:rPr lang="en-US" b="1" dirty="0"/>
              <a:t>Technology Transfer Together</a:t>
            </a:r>
            <a:r>
              <a:rPr lang="en-US" dirty="0"/>
              <a:t> / </a:t>
            </a:r>
            <a:r>
              <a:rPr lang="en-US" b="1" dirty="0" err="1"/>
              <a:t>TEchTransfer</a:t>
            </a:r>
            <a:endParaRPr lang="en-US" b="1" dirty="0"/>
          </a:p>
          <a:p>
            <a:r>
              <a:rPr lang="en-US" dirty="0"/>
              <a:t>Number of the project: 2020-1-CZ01-KA203-078313 </a:t>
            </a:r>
          </a:p>
        </p:txBody>
      </p:sp>
      <p:sp>
        <p:nvSpPr>
          <p:cNvPr id="21" name="Zástupný objekt pre číslo snímky 20">
            <a:extLst>
              <a:ext uri="{FF2B5EF4-FFF2-40B4-BE49-F238E27FC236}">
                <a16:creationId xmlns:a16="http://schemas.microsoft.com/office/drawing/2014/main" id="{00FF5445-D8EB-4229-9B0F-F0A6DF5D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227567"/>
            <a:ext cx="685800" cy="365125"/>
          </a:xfrm>
        </p:spPr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2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015B0-85A0-4D32-BE9B-947C221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3E6A6693-B1DA-4A93-900E-8FD09B616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9397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3A5BE60-1698-4D69-8C54-76A55C68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4ED68FB-DABA-4BD3-8F36-65EB70BA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C7C0632C-1729-455A-A23B-9497677271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5">
            <a:extLst>
              <a:ext uri="{FF2B5EF4-FFF2-40B4-BE49-F238E27FC236}">
                <a16:creationId xmlns:a16="http://schemas.microsoft.com/office/drawing/2014/main" id="{023742FF-6D2A-49EC-853E-623B7431AA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9" name="Obrázek 6">
            <a:extLst>
              <a:ext uri="{FF2B5EF4-FFF2-40B4-BE49-F238E27FC236}">
                <a16:creationId xmlns:a16="http://schemas.microsoft.com/office/drawing/2014/main" id="{EF6B872A-BC8D-4CFF-B470-DB3466ED76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F1D7DF1-449A-457F-A666-FE28095B0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54479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C2043A0-EBC7-4B65-80FF-08FCF0179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54479"/>
          </a:xfrm>
        </p:spPr>
        <p:txBody>
          <a:bodyPr vert="eaVert"/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GB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8ACFA8-E046-4714-BFA3-60F660AF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23EA9B-FFBE-4344-B55A-9D047D694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E89EA741-2CB2-4A95-BF5F-D31A973391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5">
            <a:extLst>
              <a:ext uri="{FF2B5EF4-FFF2-40B4-BE49-F238E27FC236}">
                <a16:creationId xmlns:a16="http://schemas.microsoft.com/office/drawing/2014/main" id="{22F0976F-89E1-498E-8A21-BBB2EB66F2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2" name="Obrázek 6">
            <a:extLst>
              <a:ext uri="{FF2B5EF4-FFF2-40B4-BE49-F238E27FC236}">
                <a16:creationId xmlns:a16="http://schemas.microsoft.com/office/drawing/2014/main" id="{C8209AE6-6050-49F5-B439-1E8289F417C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5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ACAB3-ED74-4BDC-934A-D60C4B89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83C9D3-FF8E-4767-9FE3-1EF48E5B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7020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A039853-4244-4094-BB07-C63C214B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3910" y="6227567"/>
            <a:ext cx="809890" cy="365125"/>
          </a:xfrm>
        </p:spPr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Zástupný objekt pre pätu 4">
            <a:extLst>
              <a:ext uri="{FF2B5EF4-FFF2-40B4-BE49-F238E27FC236}">
                <a16:creationId xmlns:a16="http://schemas.microsoft.com/office/drawing/2014/main" id="{2A461A6D-C4AF-4C62-882D-F39CB681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0129"/>
            <a:ext cx="34956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noProof="0" dirty="0"/>
              <a:t>Project </a:t>
            </a:r>
            <a:r>
              <a:rPr lang="en-GB" b="1" noProof="0" dirty="0"/>
              <a:t>Technology Transfer Together</a:t>
            </a:r>
            <a:r>
              <a:rPr lang="en-GB" noProof="0" dirty="0"/>
              <a:t> / </a:t>
            </a:r>
            <a:r>
              <a:rPr lang="en-GB" b="1" noProof="0" dirty="0" err="1"/>
              <a:t>TEchTransfer</a:t>
            </a:r>
            <a:endParaRPr lang="en-GB" b="1" noProof="0" dirty="0"/>
          </a:p>
          <a:p>
            <a:r>
              <a:rPr lang="en-GB" noProof="0" dirty="0"/>
              <a:t>Number of the project: 2020-1-CZ01-KA203-078313 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64949D80-EA93-40B1-B802-C63EFA92C7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5">
            <a:extLst>
              <a:ext uri="{FF2B5EF4-FFF2-40B4-BE49-F238E27FC236}">
                <a16:creationId xmlns:a16="http://schemas.microsoft.com/office/drawing/2014/main" id="{280F5A5C-2758-44A3-8073-7704439B64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5" name="Obrázek 6">
            <a:extLst>
              <a:ext uri="{FF2B5EF4-FFF2-40B4-BE49-F238E27FC236}">
                <a16:creationId xmlns:a16="http://schemas.microsoft.com/office/drawing/2014/main" id="{39E6AD78-D3F9-4761-8361-71D7DCE6217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  <p:pic>
        <p:nvPicPr>
          <p:cNvPr id="16" name="Obrázek 6">
            <a:extLst>
              <a:ext uri="{FF2B5EF4-FFF2-40B4-BE49-F238E27FC236}">
                <a16:creationId xmlns:a16="http://schemas.microsoft.com/office/drawing/2014/main" id="{3C9B64C1-06E9-4A5C-BF95-6A15EB8107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18"/>
          <a:stretch/>
        </p:blipFill>
        <p:spPr bwMode="auto">
          <a:xfrm>
            <a:off x="7805384" y="6019605"/>
            <a:ext cx="2589536" cy="7810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7913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209BB-3A09-4D06-BF07-B8EB15F3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C06F3B-269C-4E97-9542-E8290420E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43014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12CB1B-1E5A-4796-8497-968DE07B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10648EF-7D83-4D40-9647-4722EA55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F0EC7F9-CCDB-4F58-AF3D-565E82827B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5">
            <a:extLst>
              <a:ext uri="{FF2B5EF4-FFF2-40B4-BE49-F238E27FC236}">
                <a16:creationId xmlns:a16="http://schemas.microsoft.com/office/drawing/2014/main" id="{D241FA61-CC4F-4DD5-B9F9-43483CC00E3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9" name="Obrázek 6">
            <a:extLst>
              <a:ext uri="{FF2B5EF4-FFF2-40B4-BE49-F238E27FC236}">
                <a16:creationId xmlns:a16="http://schemas.microsoft.com/office/drawing/2014/main" id="{A76B82DA-9747-4C92-BD2F-B2148FE0A05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5A6BA-CF9E-4FC0-937C-F1F13A90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89E6B0-1D06-4A51-BF69-B9D76537D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65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9A9DA0C-2D1A-43AC-A2BF-8CD5780BB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65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EE1C32E-7222-4413-B635-A91F0CBB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FEF5623-3F89-46C3-A4B3-B174C799A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A205A38A-DF6E-4076-BA65-DD811E13A0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5">
            <a:extLst>
              <a:ext uri="{FF2B5EF4-FFF2-40B4-BE49-F238E27FC236}">
                <a16:creationId xmlns:a16="http://schemas.microsoft.com/office/drawing/2014/main" id="{B93A60CB-37A8-44C2-A131-73FF47228B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0" name="Obrázek 6">
            <a:extLst>
              <a:ext uri="{FF2B5EF4-FFF2-40B4-BE49-F238E27FC236}">
                <a16:creationId xmlns:a16="http://schemas.microsoft.com/office/drawing/2014/main" id="{6311E4AE-544C-4308-9CE7-6361E69DED7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4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6914B-2C62-488B-A944-4E9B7B8E3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B97990-C6C5-4E14-A4B8-5FCE44C14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0FF20A-4CE7-4774-800E-84E49569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452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7A4026-B10F-49CE-91B3-938D873D4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5D75405-A78C-45B5-8EC0-A309DE7AC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1452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B70E621-6A58-4EFB-A3AB-73E4A6A2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BEC1F67-90D7-435D-8FC0-BC701416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3A7F14A1-E452-469D-96DF-1E21A644CE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5">
            <a:extLst>
              <a:ext uri="{FF2B5EF4-FFF2-40B4-BE49-F238E27FC236}">
                <a16:creationId xmlns:a16="http://schemas.microsoft.com/office/drawing/2014/main" id="{26CFB5AE-9368-48BF-89D0-B3F44F883FE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2" name="Obrázek 6">
            <a:extLst>
              <a:ext uri="{FF2B5EF4-FFF2-40B4-BE49-F238E27FC236}">
                <a16:creationId xmlns:a16="http://schemas.microsoft.com/office/drawing/2014/main" id="{76CB966C-0054-4E98-AB6F-3BC5B0F2DF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4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0006A-D8E3-4C02-A734-24D73A44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85F6A67-3BC5-409A-9E75-CAE278D6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A50EFE5-19B0-44E7-81C5-510C279D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524F590C-8F25-4531-81C5-5E0D92EB50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5">
            <a:extLst>
              <a:ext uri="{FF2B5EF4-FFF2-40B4-BE49-F238E27FC236}">
                <a16:creationId xmlns:a16="http://schemas.microsoft.com/office/drawing/2014/main" id="{D1CEEA1E-F762-4D9A-8964-0239456842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8" name="Obrázek 6">
            <a:extLst>
              <a:ext uri="{FF2B5EF4-FFF2-40B4-BE49-F238E27FC236}">
                <a16:creationId xmlns:a16="http://schemas.microsoft.com/office/drawing/2014/main" id="{920EA253-3893-4F35-BD26-54B16ABE54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53B9C06-8F0F-41FE-8E69-CDCA5D27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4E8E8D4-3637-4978-BD8C-2164A2B3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367E9AD-FDA9-41A9-BF56-2405612545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5519656-C5F5-4B1D-865C-AED0D0B895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67F6C49-A356-4D8D-9997-01B3F924F2D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29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7D293-9E51-439B-A77D-04D84723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819517-2527-4530-81B4-1612CA4E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321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F1AA3E-0595-4068-AE2A-EF0782FF1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355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0665AD6-2583-426A-A637-7734AF29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D42A087-2C88-49B4-8146-74C77425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BE6DF94E-FFDE-418E-8770-5F020D02FF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5">
            <a:extLst>
              <a:ext uri="{FF2B5EF4-FFF2-40B4-BE49-F238E27FC236}">
                <a16:creationId xmlns:a16="http://schemas.microsoft.com/office/drawing/2014/main" id="{EDE66B89-61ED-48EB-AE68-490B57844F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0" name="Obrázek 6">
            <a:extLst>
              <a:ext uri="{FF2B5EF4-FFF2-40B4-BE49-F238E27FC236}">
                <a16:creationId xmlns:a16="http://schemas.microsoft.com/office/drawing/2014/main" id="{1A00E433-245E-4DAB-9BF4-F4FFDE6C85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5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CF296-E959-4134-BA34-E111AFD5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2BC7F60-F30A-4721-A8A1-36A390502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321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008FCF-8609-4F85-9A8A-E3A150F2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355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F0F30DA-B508-4D89-A012-39E60264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“Technology Transfer Together” / TEchTransfer Number of the project: 2020-1-CZ01-KA203-078313 </a:t>
            </a:r>
            <a:endParaRPr lang="en-GB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500381E-95EB-44AE-A1D5-06B1B70E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1BD6429A-BC65-4102-9602-70DA6E4698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5">
            <a:extLst>
              <a:ext uri="{FF2B5EF4-FFF2-40B4-BE49-F238E27FC236}">
                <a16:creationId xmlns:a16="http://schemas.microsoft.com/office/drawing/2014/main" id="{38677D13-6967-4D20-847F-C07EEF2E1A8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10" name="Obrázek 6">
            <a:extLst>
              <a:ext uri="{FF2B5EF4-FFF2-40B4-BE49-F238E27FC236}">
                <a16:creationId xmlns:a16="http://schemas.microsoft.com/office/drawing/2014/main" id="{C7EC57FA-0C74-4317-B83E-E6CD9B370BC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1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F42E722-E1FA-4B5E-94A5-69CC2D49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5A588F-62B8-4C78-968D-92B77CBDF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93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00EA80D-88BD-48C0-96FB-62BCCF0BC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27567"/>
            <a:ext cx="34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</a:t>
            </a:r>
            <a:r>
              <a:rPr lang="en-US" b="1" dirty="0"/>
              <a:t>Technology Transfer Together</a:t>
            </a:r>
            <a:r>
              <a:rPr lang="en-US" dirty="0"/>
              <a:t> / </a:t>
            </a:r>
            <a:r>
              <a:rPr lang="en-US" b="1" dirty="0" err="1"/>
              <a:t>TEchTransfer</a:t>
            </a:r>
            <a:endParaRPr lang="sk-SK" b="1" dirty="0"/>
          </a:p>
          <a:p>
            <a:r>
              <a:rPr lang="en-US" dirty="0"/>
              <a:t>Number of the project: 2020-1-CZ01-KA203-078313 </a:t>
            </a:r>
            <a:endParaRPr lang="en-GB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E46B2F9-4678-4427-97EB-36EFE705B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6104" y="6227567"/>
            <a:ext cx="687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3BE44-23F7-409A-914C-CE52402F955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A5F557A5-85EC-4D69-9AEB-4F99D45CF5B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89" y="6019604"/>
            <a:ext cx="1398905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5">
            <a:extLst>
              <a:ext uri="{FF2B5EF4-FFF2-40B4-BE49-F238E27FC236}">
                <a16:creationId xmlns:a16="http://schemas.microsoft.com/office/drawing/2014/main" id="{04777B2D-6096-4C1C-8CAE-5AA5D198DA8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6019604"/>
            <a:ext cx="906780" cy="781050"/>
          </a:xfrm>
          <a:prstGeom prst="rect">
            <a:avLst/>
          </a:prstGeom>
        </p:spPr>
      </p:pic>
      <p:pic>
        <p:nvPicPr>
          <p:cNvPr id="9" name="Obrázek 6">
            <a:extLst>
              <a:ext uri="{FF2B5EF4-FFF2-40B4-BE49-F238E27FC236}">
                <a16:creationId xmlns:a16="http://schemas.microsoft.com/office/drawing/2014/main" id="{E019EFB0-48B3-4124-BCF3-8E04666C12B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90" y="6019604"/>
            <a:ext cx="880110" cy="781050"/>
          </a:xfrm>
          <a:prstGeom prst="rect">
            <a:avLst/>
          </a:prstGeom>
        </p:spPr>
      </p:pic>
      <p:pic>
        <p:nvPicPr>
          <p:cNvPr id="10" name="Obrázek 6">
            <a:extLst>
              <a:ext uri="{FF2B5EF4-FFF2-40B4-BE49-F238E27FC236}">
                <a16:creationId xmlns:a16="http://schemas.microsoft.com/office/drawing/2014/main" id="{C9540F86-6A2C-4C32-AEA2-22695AB746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18"/>
          <a:stretch/>
        </p:blipFill>
        <p:spPr bwMode="auto">
          <a:xfrm>
            <a:off x="7805384" y="6019605"/>
            <a:ext cx="2589536" cy="7810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325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90342-24BD-4134-85FB-9000AE99B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622692" cy="2387600"/>
          </a:xfrm>
        </p:spPr>
        <p:txBody>
          <a:bodyPr>
            <a:normAutofit/>
          </a:bodyPr>
          <a:lstStyle/>
          <a:p>
            <a:r>
              <a:rPr lang="en-US" dirty="0"/>
              <a:t>M0</a:t>
            </a:r>
            <a:r>
              <a:rPr lang="sk-SK" dirty="0"/>
              <a:t>1</a:t>
            </a:r>
            <a:br>
              <a:rPr lang="sk-SK" dirty="0"/>
            </a:br>
            <a:r>
              <a:rPr lang="en-GB" dirty="0"/>
              <a:t>Introduction to patent search and analysis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ABB829-5FDB-473B-8D41-4E0E46D56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Trainer Presentation</a:t>
            </a:r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452EF97-D1D1-42D6-93BD-9D04A875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“Technology Transfer Together” / TEchTransfer</a:t>
            </a:r>
          </a:p>
          <a:p>
            <a:r>
              <a:rPr lang="en-GB"/>
              <a:t>Number of the project: 2020-1-CZ01-KA203-078313 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133F8EA-9AB7-4119-A211-873AB8D9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02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Using logical operators in search</a:t>
            </a:r>
            <a:endParaRPr lang="cs-CZ" dirty="0">
              <a:cs typeface="Calibri Light" panose="020F0302020204030204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5FBB40-72C9-4E3F-8BB4-1D5660FD0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en-GB" sz="2400" dirty="0"/>
              <a:t>Logical operators (AND, OR, ANDNOT, XOR)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 err="1"/>
              <a:t>Neighboring</a:t>
            </a:r>
            <a:r>
              <a:rPr lang="en-GB" sz="2400" dirty="0"/>
              <a:t> or approximation operators (NEAR)</a:t>
            </a:r>
            <a:endParaRPr lang="cs-CZ" sz="2400"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2400" dirty="0"/>
              <a:t>Truncation: the primary root using an operator called a wildcard, usually an asterisk (*), question mark (?), dollar sign ($), or percent sign (%) 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/>
              <a:t>Nesting: using parentheses () to organize a search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/>
              <a:t>Phrase: the use of quotation marks «» to surround a single search</a:t>
            </a:r>
            <a:endParaRPr lang="cs-CZ" sz="2400" dirty="0">
              <a:effectLst/>
              <a:cs typeface="Calibri" panose="020F0502020204030204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10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</p:spTree>
    <p:extLst>
      <p:ext uri="{BB962C8B-B14F-4D97-AF65-F5344CB8AC3E}">
        <p14:creationId xmlns:p14="http://schemas.microsoft.com/office/powerpoint/2010/main" val="338036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ESPACENET</a:t>
            </a:r>
            <a:r>
              <a:rPr lang="en-GB" b="1" dirty="0"/>
              <a:t> </a:t>
            </a:r>
            <a:br>
              <a:rPr lang="cs-CZ" b="1" dirty="0"/>
            </a:br>
            <a:endParaRPr lang="en-GB" dirty="0">
              <a:cs typeface="Calibri Light" panose="020F0302020204030204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E5FBB40-72C9-4E3F-8BB4-1D5660FD0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255" y="1446062"/>
            <a:ext cx="10515600" cy="4070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Web page:</a:t>
            </a:r>
            <a:endParaRPr lang="cs-CZ" dirty="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https://worldwide.espacenet.com/</a:t>
            </a:r>
            <a:endParaRPr lang="cs-CZ" dirty="0">
              <a:cs typeface="Calibri" panose="020F0502020204030204"/>
            </a:endParaRPr>
          </a:p>
          <a:p>
            <a:pPr lvl="0">
              <a:lnSpc>
                <a:spcPct val="100000"/>
              </a:lnSpc>
            </a:pPr>
            <a:r>
              <a:rPr lang="en-GB" dirty="0"/>
              <a:t>Patent – search for free in </a:t>
            </a:r>
            <a:r>
              <a:rPr lang="en-GB" dirty="0" err="1"/>
              <a:t>Espacenet</a:t>
            </a:r>
            <a:r>
              <a:rPr lang="en-GB" dirty="0"/>
              <a:t> </a:t>
            </a:r>
            <a:endParaRPr lang="cs-CZ" dirty="0">
              <a:cs typeface="Calibri" panose="020F0502020204030204"/>
            </a:endParaRPr>
          </a:p>
          <a:p>
            <a:pPr lvl="0">
              <a:lnSpc>
                <a:spcPct val="100000"/>
              </a:lnSpc>
            </a:pPr>
            <a:r>
              <a:rPr lang="en-GB" dirty="0"/>
              <a:t>90+ million documents</a:t>
            </a:r>
            <a:endParaRPr lang="cs-CZ" dirty="0">
              <a:cs typeface="Calibri" panose="020F0502020204030204"/>
            </a:endParaRPr>
          </a:p>
          <a:p>
            <a:pPr lvl="0">
              <a:lnSpc>
                <a:spcPct val="100000"/>
              </a:lnSpc>
            </a:pPr>
            <a:r>
              <a:rPr lang="cs-CZ" dirty="0"/>
              <a:t>User </a:t>
            </a:r>
            <a:r>
              <a:rPr lang="cs-CZ" dirty="0" err="1"/>
              <a:t>friendly</a:t>
            </a:r>
            <a:r>
              <a:rPr lang="cs-CZ" dirty="0"/>
              <a:t> </a:t>
            </a:r>
            <a:endParaRPr lang="cs-CZ" dirty="0">
              <a:cs typeface="Calibri" panose="020F0502020204030204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11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pic>
        <p:nvPicPr>
          <p:cNvPr id="6" name="Obrázek 5" descr="How to use new Espacenet - YouTub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512" y="1533706"/>
            <a:ext cx="5827084" cy="3314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7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82418-5281-4845-A7C5-FD1ACE53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Conclusion</a:t>
            </a:r>
            <a:endParaRPr lang="cs-CZ">
              <a:cs typeface="Calibri Light" panose="020F0302020204030204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046C99-C949-4440-B91E-0FF144D5A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sz="2400" dirty="0"/>
              <a:t>Effective provision, management and exploitation of industrial property rights is key to developing the potential in the area of ​​research, development and innovation, which is essential for long-term competitiveness. </a:t>
            </a:r>
            <a:endParaRPr lang="cs-CZ" sz="2400"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lang="en-GB" sz="2400" dirty="0"/>
              <a:t>System provides, in addition to securing the exclusive right to use intangible property, also the opportunity to get to know each other with the latest technical knowledge.</a:t>
            </a:r>
            <a:endParaRPr lang="cs-CZ" sz="2400" dirty="0">
              <a:cs typeface="Calibri" panose="020F0502020204030204"/>
            </a:endParaRPr>
          </a:p>
          <a:p>
            <a:endParaRPr lang="cs-CZ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B8FB951-639B-493E-BADB-AE6E1A13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12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38AFF0-4B74-4AFA-AECA-EB1F52CD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</p:spTree>
    <p:extLst>
      <p:ext uri="{BB962C8B-B14F-4D97-AF65-F5344CB8AC3E}">
        <p14:creationId xmlns:p14="http://schemas.microsoft.com/office/powerpoint/2010/main" val="272397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3792B-B7A2-474B-A98C-C2FF729F3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Content</a:t>
            </a:r>
            <a:endParaRPr lang="cs-CZ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05659B-98DD-4BBD-B4AE-F27641A42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Property protection system</a:t>
            </a:r>
            <a:endParaRPr lang="cs-CZ" dirty="0">
              <a:cs typeface="Calibri" panose="020F0502020204030204"/>
            </a:endParaRPr>
          </a:p>
          <a:p>
            <a:pPr>
              <a:lnSpc>
                <a:spcPct val="100000"/>
              </a:lnSpc>
            </a:pPr>
            <a:r>
              <a:rPr lang="en-GB" dirty="0"/>
              <a:t>Patent search</a:t>
            </a:r>
            <a:endParaRPr lang="cs-CZ" dirty="0">
              <a:cs typeface="Calibri" panose="020F0502020204030204"/>
            </a:endParaRPr>
          </a:p>
          <a:p>
            <a:pPr>
              <a:lnSpc>
                <a:spcPct val="100000"/>
              </a:lnSpc>
            </a:pPr>
            <a:r>
              <a:rPr lang="en-GB" dirty="0"/>
              <a:t>Patenting Management</a:t>
            </a:r>
            <a:endParaRPr lang="cs-CZ" dirty="0">
              <a:cs typeface="Calibri" panose="020F0502020204030204"/>
            </a:endParaRPr>
          </a:p>
          <a:p>
            <a:pPr>
              <a:lnSpc>
                <a:spcPct val="100000"/>
              </a:lnSpc>
            </a:pPr>
            <a:r>
              <a:rPr lang="cs-CZ" dirty="0"/>
              <a:t>Database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patents</a:t>
            </a:r>
            <a:endParaRPr lang="en-GB" dirty="0">
              <a:cs typeface="Calibri" panose="020F0502020204030204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EC780AF-2673-4A54-8BE2-4273740A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2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3950F5C-5EB0-457E-9EC8-18497B0E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</p:spTree>
    <p:extLst>
      <p:ext uri="{BB962C8B-B14F-4D97-AF65-F5344CB8AC3E}">
        <p14:creationId xmlns:p14="http://schemas.microsoft.com/office/powerpoint/2010/main" val="194307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860" y="2342206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Why to conduct a patent search? </a:t>
            </a:r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3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</p:spTree>
    <p:extLst>
      <p:ext uri="{BB962C8B-B14F-4D97-AF65-F5344CB8AC3E}">
        <p14:creationId xmlns:p14="http://schemas.microsoft.com/office/powerpoint/2010/main" val="390808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4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656967" y="1224263"/>
            <a:ext cx="10515600" cy="407020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4000" dirty="0">
                <a:latin typeface="+mj-lt"/>
                <a:ea typeface="+mj-ea"/>
                <a:cs typeface="+mj-cs"/>
              </a:rPr>
              <a:t>When writing your description, include the following information</a:t>
            </a:r>
            <a:r>
              <a:rPr lang="en-GB" sz="4000" dirty="0"/>
              <a:t>:</a:t>
            </a:r>
            <a:endParaRPr lang="cs-CZ" sz="4000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/>
          </a:p>
          <a:p>
            <a:pPr>
              <a:lnSpc>
                <a:spcPct val="120000"/>
              </a:lnSpc>
            </a:pPr>
            <a:r>
              <a:rPr lang="en-GB" sz="2600" dirty="0"/>
              <a:t>Purpose: What does the invention do?</a:t>
            </a:r>
            <a:endParaRPr lang="cs-CZ" sz="260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GB" sz="2600" dirty="0"/>
              <a:t>Application: What is it used for?</a:t>
            </a:r>
            <a:endParaRPr lang="cs-CZ" sz="260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GB" sz="2600" dirty="0"/>
              <a:t>Structure: What is the invention made of and what are its parts?</a:t>
            </a:r>
            <a:endParaRPr lang="cs-CZ" sz="260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GB" sz="2600" dirty="0"/>
              <a:t>Function: How does it work?</a:t>
            </a:r>
            <a:endParaRPr lang="cs-CZ" sz="2600"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GB" sz="2600" dirty="0"/>
              <a:t>Consumers: Who could benefit from its use?</a:t>
            </a:r>
            <a:endParaRPr lang="cs-CZ" sz="2600" dirty="0">
              <a:cs typeface="Calibri" panose="020F0502020204030204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48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Sources of non-patent information</a:t>
            </a:r>
            <a:endParaRPr lang="cs-CZ" dirty="0">
              <a:cs typeface="Calibri Light" panose="020F0302020204030204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5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5F83CA-E6BC-4691-926A-7233381C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11" y="1899299"/>
            <a:ext cx="10515600" cy="27628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GB" sz="2400" dirty="0"/>
              <a:t>general </a:t>
            </a:r>
            <a:r>
              <a:rPr lang="en-GB" sz="2400" dirty="0" err="1"/>
              <a:t>encyclopedias</a:t>
            </a:r>
            <a:r>
              <a:rPr lang="en-GB" sz="2400" dirty="0"/>
              <a:t>,</a:t>
            </a:r>
            <a:endParaRPr lang="en-GB" sz="2400" dirty="0">
              <a:cs typeface="Calibri"/>
            </a:endParaRPr>
          </a:p>
          <a:p>
            <a:pPr lvl="0">
              <a:lnSpc>
                <a:spcPct val="100000"/>
              </a:lnSpc>
            </a:pPr>
            <a:r>
              <a:rPr lang="en-GB" sz="2400" dirty="0"/>
              <a:t>technical or scientific </a:t>
            </a:r>
            <a:r>
              <a:rPr lang="en-GB" sz="2400" dirty="0" err="1"/>
              <a:t>encyclopedias</a:t>
            </a:r>
            <a:r>
              <a:rPr lang="en-GB" sz="2400" dirty="0"/>
              <a:t>,</a:t>
            </a:r>
            <a:endParaRPr lang="en-GB" sz="2400" dirty="0">
              <a:cs typeface="Calibri"/>
            </a:endParaRPr>
          </a:p>
          <a:p>
            <a:pPr lvl="0">
              <a:lnSpc>
                <a:spcPct val="100000"/>
              </a:lnSpc>
            </a:pPr>
            <a:r>
              <a:rPr lang="en-GB" sz="2400" dirty="0"/>
              <a:t>articles in research journals,</a:t>
            </a:r>
            <a:endParaRPr lang="en-GB" sz="2400" dirty="0">
              <a:cs typeface="Calibri"/>
            </a:endParaRPr>
          </a:p>
          <a:p>
            <a:pPr lvl="0">
              <a:lnSpc>
                <a:spcPct val="100000"/>
              </a:lnSpc>
            </a:pPr>
            <a:r>
              <a:rPr lang="en-GB" sz="2400" dirty="0"/>
              <a:t>technical reports and working papers,</a:t>
            </a:r>
            <a:endParaRPr lang="en-GB" sz="2400" dirty="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GB" sz="2400" dirty="0"/>
              <a:t>trade catalogues where you can find similar items for sale.</a:t>
            </a:r>
            <a:endParaRPr lang="sk-SK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297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Keep the following in mind</a:t>
            </a:r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6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E5F83CA-E6BC-4691-926A-7233381C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327"/>
            <a:ext cx="10515600" cy="4070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>
              <a:lnSpc>
                <a:spcPct val="100000"/>
              </a:lnSpc>
            </a:pPr>
            <a:r>
              <a:rPr lang="en-GB" sz="2400" dirty="0"/>
              <a:t>Try to determine where your device or technology will be used.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/>
              <a:t>What existing items will replace your invention?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/>
              <a:t>Which consumers would buy your invention? Name consumer groups, professions, industries, etc., that might want or need your invention.</a:t>
            </a:r>
            <a:endParaRPr lang="cs-CZ" sz="2400">
              <a:cs typeface="Calibri"/>
            </a:endParaRPr>
          </a:p>
          <a:p>
            <a:pPr lvl="0" algn="just">
              <a:lnSpc>
                <a:spcPct val="100000"/>
              </a:lnSpc>
            </a:pPr>
            <a:r>
              <a:rPr lang="en-GB" sz="2400" dirty="0"/>
              <a:t>Where do consumers generally purchase equipment or consumables, i.e., what you have invented? Would this be a potential marketing outlet for your invention?</a:t>
            </a:r>
            <a:endParaRPr lang="cs-CZ" sz="2400" dirty="0">
              <a:cs typeface="Calibri" panose="020F0502020204030204"/>
            </a:endParaRPr>
          </a:p>
          <a:p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1192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sk-SK" sz="4000" dirty="0"/>
              <a:t>LENS.ORG </a:t>
            </a:r>
            <a:r>
              <a:rPr lang="sk-SK" sz="4000" dirty="0" err="1"/>
              <a:t>Tool</a:t>
            </a:r>
            <a:endParaRPr lang="en-GB" sz="4000" dirty="0">
              <a:cs typeface="Calibri Light" panose="020F0302020204030204"/>
            </a:endParaRP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7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6329" y="1584085"/>
            <a:ext cx="8352146" cy="407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3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562" y="1925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Content of the patent record</a:t>
            </a:r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8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pic>
        <p:nvPicPr>
          <p:cNvPr id="8" name="Zástupný symbol pro obsah 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1449" y="1406106"/>
            <a:ext cx="6567382" cy="45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0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080FB-F875-45E9-85DB-0BE5D9FA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Search using IPC classes</a:t>
            </a:r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92CE96-A030-401C-B31E-B0D2D2AC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3BE44-23F7-409A-914C-CE52402F955C}" type="slidenum">
              <a:rPr lang="en-GB" smtClean="0"/>
              <a:t>9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6C6457-F3E4-4FB9-92F1-9E8C9D7A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Project </a:t>
            </a:r>
            <a:r>
              <a:rPr lang="en-GB" b="1"/>
              <a:t>Technology Transfer Together</a:t>
            </a:r>
            <a:r>
              <a:rPr lang="en-GB"/>
              <a:t> / </a:t>
            </a:r>
            <a:r>
              <a:rPr lang="en-GB" b="1"/>
              <a:t>TEchTransfer</a:t>
            </a:r>
          </a:p>
          <a:p>
            <a:r>
              <a:rPr lang="en-GB"/>
              <a:t>Number of the project: 2020-1-CZ01-KA203-078313 </a:t>
            </a:r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50787" y="1515175"/>
            <a:ext cx="6885892" cy="436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17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527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Motív Office</vt:lpstr>
      <vt:lpstr>M01 Introduction to patent search and analysis</vt:lpstr>
      <vt:lpstr>Content</vt:lpstr>
      <vt:lpstr>Why to conduct a patent search? </vt:lpstr>
      <vt:lpstr>Prezentace aplikace PowerPoint</vt:lpstr>
      <vt:lpstr>Sources of non-patent information</vt:lpstr>
      <vt:lpstr>Keep the following in mind</vt:lpstr>
      <vt:lpstr>LENS.ORG Tool</vt:lpstr>
      <vt:lpstr>Content of the patent record</vt:lpstr>
      <vt:lpstr>Search using IPC classes</vt:lpstr>
      <vt:lpstr>Using logical operators in search</vt:lpstr>
      <vt:lpstr>ESPACENET  </vt:lpstr>
      <vt:lpstr>Conclusion</vt:lpstr>
    </vt:vector>
  </TitlesOfParts>
  <Company>Technical University of Košice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subject>Project “Technology Transfer Together” / TEchTransfer / Number of the project: 2020-1-CZ01-KA203-078313</dc:subject>
  <dc:creator>TUKE</dc:creator>
  <cp:lastModifiedBy>Lenovo01</cp:lastModifiedBy>
  <cp:revision>114</cp:revision>
  <dcterms:created xsi:type="dcterms:W3CDTF">2021-12-07T16:52:02Z</dcterms:created>
  <dcterms:modified xsi:type="dcterms:W3CDTF">2023-02-10T15:18:47Z</dcterms:modified>
</cp:coreProperties>
</file>