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7" r:id="rId3"/>
    <p:sldId id="257" r:id="rId4"/>
    <p:sldId id="270" r:id="rId5"/>
    <p:sldId id="275" r:id="rId6"/>
    <p:sldId id="291" r:id="rId7"/>
    <p:sldId id="261" r:id="rId8"/>
    <p:sldId id="290" r:id="rId9"/>
    <p:sldId id="292" r:id="rId10"/>
    <p:sldId id="264" r:id="rId11"/>
    <p:sldId id="262" r:id="rId12"/>
    <p:sldId id="269" r:id="rId13"/>
    <p:sldId id="274" r:id="rId14"/>
    <p:sldId id="276" r:id="rId15"/>
    <p:sldId id="287" r:id="rId16"/>
    <p:sldId id="293" r:id="rId17"/>
    <p:sldId id="288" r:id="rId18"/>
    <p:sldId id="289" r:id="rId19"/>
    <p:sldId id="286" r:id="rId20"/>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BA843D-65C3-AECE-48C4-AD2D2CE4FB94}" v="2" dt="2022-12-01T14:59:05.358"/>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a:extLst>
              <a:ext uri="{FF2B5EF4-FFF2-40B4-BE49-F238E27FC236}">
                <a16:creationId xmlns:a16="http://schemas.microsoft.com/office/drawing/2014/main" id="{AFEE7483-84FB-421B-9314-42E31D5BB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a:extLst>
              <a:ext uri="{FF2B5EF4-FFF2-40B4-BE49-F238E27FC236}">
                <a16:creationId xmlns:a16="http://schemas.microsoft.com/office/drawing/2014/main" id="{7B6B661F-310D-4D58-A3D6-2295BB683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36D227-05C7-4EA5-903B-DF8B24DA1FB8}" type="datetimeFigureOut">
              <a:rPr lang="en-GB" smtClean="0"/>
              <a:t>02/01/2023</a:t>
            </a:fld>
            <a:endParaRPr lang="en-GB"/>
          </a:p>
        </p:txBody>
      </p:sp>
      <p:sp>
        <p:nvSpPr>
          <p:cNvPr id="4" name="Zástupný objekt pre pätu 3">
            <a:extLst>
              <a:ext uri="{FF2B5EF4-FFF2-40B4-BE49-F238E27FC236}">
                <a16:creationId xmlns:a16="http://schemas.microsoft.com/office/drawing/2014/main" id="{12BF6324-E581-4156-A96E-278C3B2252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Zástupný objekt pre číslo snímky 4">
            <a:extLst>
              <a:ext uri="{FF2B5EF4-FFF2-40B4-BE49-F238E27FC236}">
                <a16:creationId xmlns:a16="http://schemas.microsoft.com/office/drawing/2014/main" id="{E0C15B27-E84E-46BC-A0ED-29DF126332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468221-D902-4AF3-9F0E-CF17882A4F6D}" type="slidenum">
              <a:rPr lang="en-GB" smtClean="0"/>
              <a:t>‹#›</a:t>
            </a:fld>
            <a:endParaRPr lang="en-GB"/>
          </a:p>
        </p:txBody>
      </p:sp>
    </p:spTree>
    <p:extLst>
      <p:ext uri="{BB962C8B-B14F-4D97-AF65-F5344CB8AC3E}">
        <p14:creationId xmlns:p14="http://schemas.microsoft.com/office/powerpoint/2010/main" val="252370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8DF56-4D61-4CCB-8FE5-FFD312BFDF81}" type="datetimeFigureOut">
              <a:rPr lang="en-GB" smtClean="0"/>
              <a:t>02/01/2023</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0CC21-E99F-410F-A2AF-3D4FEB9219D1}" type="slidenum">
              <a:rPr lang="en-GB" smtClean="0"/>
              <a:t>‹#›</a:t>
            </a:fld>
            <a:endParaRPr lang="en-GB"/>
          </a:p>
        </p:txBody>
      </p:sp>
    </p:spTree>
    <p:extLst>
      <p:ext uri="{BB962C8B-B14F-4D97-AF65-F5344CB8AC3E}">
        <p14:creationId xmlns:p14="http://schemas.microsoft.com/office/powerpoint/2010/main" val="220562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86F5A35D-1386-4029-8A50-2D1BB1F90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pic>
        <p:nvPicPr>
          <p:cNvPr id="11" name="Obrázok 10">
            <a:extLst>
              <a:ext uri="{FF2B5EF4-FFF2-40B4-BE49-F238E27FC236}">
                <a16:creationId xmlns:a16="http://schemas.microsoft.com/office/drawing/2014/main" id="{1243DB1C-A5A8-4936-B228-9736DBB2E69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2" name="Obrázek 5">
            <a:extLst>
              <a:ext uri="{FF2B5EF4-FFF2-40B4-BE49-F238E27FC236}">
                <a16:creationId xmlns:a16="http://schemas.microsoft.com/office/drawing/2014/main" id="{23A5FFE1-36A3-4D17-9763-A4C199ED4E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3" name="Obrázek 6">
            <a:extLst>
              <a:ext uri="{FF2B5EF4-FFF2-40B4-BE49-F238E27FC236}">
                <a16:creationId xmlns:a16="http://schemas.microsoft.com/office/drawing/2014/main" id="{FF736342-088C-49FC-8BF7-F4DA6260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4" name="Obrázek 6">
            <a:extLst>
              <a:ext uri="{FF2B5EF4-FFF2-40B4-BE49-F238E27FC236}">
                <a16:creationId xmlns:a16="http://schemas.microsoft.com/office/drawing/2014/main" id="{FBE19E1E-E90D-44EE-B2FE-2FE5491B37D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
        <p:nvSpPr>
          <p:cNvPr id="15" name="Nadpis 14">
            <a:extLst>
              <a:ext uri="{FF2B5EF4-FFF2-40B4-BE49-F238E27FC236}">
                <a16:creationId xmlns:a16="http://schemas.microsoft.com/office/drawing/2014/main" id="{AEA09ADA-02FA-447C-824A-79B4D339DBFA}"/>
              </a:ext>
            </a:extLst>
          </p:cNvPr>
          <p:cNvSpPr>
            <a:spLocks noGrp="1"/>
          </p:cNvSpPr>
          <p:nvPr>
            <p:ph type="title"/>
          </p:nvPr>
        </p:nvSpPr>
        <p:spPr/>
        <p:txBody>
          <a:bodyPr/>
          <a:lstStyle/>
          <a:p>
            <a:r>
              <a:rPr lang="sk-SK"/>
              <a:t>Kliknutím upravte štýl predlohy nadpisu</a:t>
            </a:r>
            <a:endParaRPr lang="en-GB"/>
          </a:p>
        </p:txBody>
      </p:sp>
      <p:sp>
        <p:nvSpPr>
          <p:cNvPr id="20" name="Zástupný objekt pre pätu 19">
            <a:extLst>
              <a:ext uri="{FF2B5EF4-FFF2-40B4-BE49-F238E27FC236}">
                <a16:creationId xmlns:a16="http://schemas.microsoft.com/office/drawing/2014/main" id="{74EDE4EB-E943-4AD0-9181-5E1B14F16C1B}"/>
              </a:ext>
            </a:extLst>
          </p:cNvPr>
          <p:cNvSpPr>
            <a:spLocks noGrp="1"/>
          </p:cNvSpPr>
          <p:nvPr>
            <p:ph type="ftr" sz="quarter" idx="11"/>
          </p:nvPr>
        </p:nvSpPr>
        <p:spPr>
          <a:xfrm>
            <a:off x="4038600" y="6230129"/>
            <a:ext cx="3493704" cy="360000"/>
          </a:xfrm>
        </p:spPr>
        <p:txBody>
          <a:bodyPr/>
          <a:lstStyle>
            <a:lvl1pPr>
              <a:defRPr sz="1000"/>
            </a:lvl1pPr>
          </a:lstStyle>
          <a:p>
            <a:r>
              <a:rPr lang="en-US" dirty="0"/>
              <a:t>Project </a:t>
            </a:r>
            <a:r>
              <a:rPr lang="en-US" b="1" dirty="0"/>
              <a:t>Technology Transfer Together</a:t>
            </a:r>
            <a:r>
              <a:rPr lang="en-US" dirty="0"/>
              <a:t> / </a:t>
            </a:r>
            <a:r>
              <a:rPr lang="en-US" b="1" dirty="0" err="1"/>
              <a:t>TEchTransfer</a:t>
            </a:r>
            <a:endParaRPr lang="en-US" b="1" dirty="0"/>
          </a:p>
          <a:p>
            <a:r>
              <a:rPr lang="en-US" dirty="0"/>
              <a:t>Number of the project: 2020-1-CZ01-KA203-078313 </a:t>
            </a:r>
          </a:p>
        </p:txBody>
      </p:sp>
      <p:sp>
        <p:nvSpPr>
          <p:cNvPr id="21" name="Zástupný objekt pre číslo snímky 20">
            <a:extLst>
              <a:ext uri="{FF2B5EF4-FFF2-40B4-BE49-F238E27FC236}">
                <a16:creationId xmlns:a16="http://schemas.microsoft.com/office/drawing/2014/main" id="{00FF5445-D8EB-4229-9B0F-F0A6DF5D5105}"/>
              </a:ext>
            </a:extLst>
          </p:cNvPr>
          <p:cNvSpPr>
            <a:spLocks noGrp="1"/>
          </p:cNvSpPr>
          <p:nvPr>
            <p:ph type="sldNum" sz="quarter" idx="12"/>
          </p:nvPr>
        </p:nvSpPr>
        <p:spPr>
          <a:xfrm>
            <a:off x="10668000" y="6227567"/>
            <a:ext cx="685800" cy="365125"/>
          </a:xfrm>
        </p:spPr>
        <p:txBody>
          <a:bodyPr/>
          <a:lstStyle/>
          <a:p>
            <a:fld id="{C213BE44-23F7-409A-914C-CE52402F955C}" type="slidenum">
              <a:rPr lang="en-GB" smtClean="0"/>
              <a:t>‹#›</a:t>
            </a:fld>
            <a:endParaRPr lang="en-GB"/>
          </a:p>
        </p:txBody>
      </p:sp>
    </p:spTree>
    <p:extLst>
      <p:ext uri="{BB962C8B-B14F-4D97-AF65-F5344CB8AC3E}">
        <p14:creationId xmlns:p14="http://schemas.microsoft.com/office/powerpoint/2010/main" val="33451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015B0-85A0-4D32-BE9B-947C2212FF80}"/>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3E6A6693-B1DA-4A93-900E-8FD09B616F59}"/>
              </a:ext>
            </a:extLst>
          </p:cNvPr>
          <p:cNvSpPr>
            <a:spLocks noGrp="1"/>
          </p:cNvSpPr>
          <p:nvPr>
            <p:ph type="body" orient="vert" idx="1"/>
          </p:nvPr>
        </p:nvSpPr>
        <p:spPr>
          <a:xfrm>
            <a:off x="838200" y="1825625"/>
            <a:ext cx="10515600" cy="41939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33A5BE60-1698-4D69-8C54-76A55C68BFE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B4ED68FB-DABA-4BD3-8F36-65EB70BA4ED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C7C0632C-1729-455A-A23B-949767727164}"/>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23742FF-6D2A-49EC-853E-623B7431AA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F6B872A-BC8D-4CFF-B470-DB3466ED763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01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1D7DF1-449A-457F-A666-FE28095B0D0B}"/>
              </a:ext>
            </a:extLst>
          </p:cNvPr>
          <p:cNvSpPr>
            <a:spLocks noGrp="1"/>
          </p:cNvSpPr>
          <p:nvPr>
            <p:ph type="title" orient="vert"/>
          </p:nvPr>
        </p:nvSpPr>
        <p:spPr>
          <a:xfrm>
            <a:off x="8724900" y="365125"/>
            <a:ext cx="2628900" cy="5654479"/>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C2043A0-EBC7-4B65-80FF-08FCF0179F99}"/>
              </a:ext>
            </a:extLst>
          </p:cNvPr>
          <p:cNvSpPr>
            <a:spLocks noGrp="1"/>
          </p:cNvSpPr>
          <p:nvPr>
            <p:ph type="body" orient="vert" idx="1"/>
          </p:nvPr>
        </p:nvSpPr>
        <p:spPr>
          <a:xfrm>
            <a:off x="838200" y="365125"/>
            <a:ext cx="7734300" cy="5654479"/>
          </a:xfrm>
        </p:spPr>
        <p:txBody>
          <a:bodyPr vert="eaVert"/>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5" name="Zástupný objekt pre pätu 4">
            <a:extLst>
              <a:ext uri="{FF2B5EF4-FFF2-40B4-BE49-F238E27FC236}">
                <a16:creationId xmlns:a16="http://schemas.microsoft.com/office/drawing/2014/main" id="{498ACFA8-E046-4714-BFA3-60F660AF4D50}"/>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3C23EA9B-FFBE-4344-B55A-9D047D69449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E89EA741-2CB2-4A95-BF5F-D31A9733919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2F0976F-89E1-498E-8A21-BBB2EB66F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C8209AE6-6050-49F5-B439-1E8289F417C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77355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ACAB3-ED74-4BDC-934A-D60C4B89E8DC}"/>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A83C9D3-FF8E-4767-9FE3-1EF48E5B1190}"/>
              </a:ext>
            </a:extLst>
          </p:cNvPr>
          <p:cNvSpPr>
            <a:spLocks noGrp="1"/>
          </p:cNvSpPr>
          <p:nvPr>
            <p:ph idx="1"/>
          </p:nvPr>
        </p:nvSpPr>
        <p:spPr>
          <a:xfrm>
            <a:off x="838200" y="1825625"/>
            <a:ext cx="10515600" cy="407020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číslo snímky 5">
            <a:extLst>
              <a:ext uri="{FF2B5EF4-FFF2-40B4-BE49-F238E27FC236}">
                <a16:creationId xmlns:a16="http://schemas.microsoft.com/office/drawing/2014/main" id="{AA039853-4244-4094-BB07-C63C214BD271}"/>
              </a:ext>
            </a:extLst>
          </p:cNvPr>
          <p:cNvSpPr>
            <a:spLocks noGrp="1"/>
          </p:cNvSpPr>
          <p:nvPr>
            <p:ph type="sldNum" sz="quarter" idx="12"/>
          </p:nvPr>
        </p:nvSpPr>
        <p:spPr>
          <a:xfrm>
            <a:off x="10543910" y="6227567"/>
            <a:ext cx="809890" cy="365125"/>
          </a:xfrm>
        </p:spPr>
        <p:txBody>
          <a:bodyPr/>
          <a:lstStyle/>
          <a:p>
            <a:fld id="{C213BE44-23F7-409A-914C-CE52402F955C}" type="slidenum">
              <a:rPr lang="en-GB" smtClean="0"/>
              <a:t>‹#›</a:t>
            </a:fld>
            <a:endParaRPr lang="en-GB"/>
          </a:p>
        </p:txBody>
      </p:sp>
      <p:sp>
        <p:nvSpPr>
          <p:cNvPr id="11" name="Zástupný objekt pre pätu 4">
            <a:extLst>
              <a:ext uri="{FF2B5EF4-FFF2-40B4-BE49-F238E27FC236}">
                <a16:creationId xmlns:a16="http://schemas.microsoft.com/office/drawing/2014/main" id="{2A461A6D-C4AF-4C62-882D-F39CB681FF82}"/>
              </a:ext>
            </a:extLst>
          </p:cNvPr>
          <p:cNvSpPr>
            <a:spLocks noGrp="1"/>
          </p:cNvSpPr>
          <p:nvPr>
            <p:ph type="ftr" sz="quarter" idx="11"/>
          </p:nvPr>
        </p:nvSpPr>
        <p:spPr>
          <a:xfrm>
            <a:off x="4038600" y="6230129"/>
            <a:ext cx="3495600" cy="360000"/>
          </a:xfrm>
        </p:spPr>
        <p:txBody>
          <a:bodyPr/>
          <a:lstStyle>
            <a:lvl1pPr>
              <a:defRPr sz="1000"/>
            </a:lvl1pPr>
          </a:lstStyle>
          <a:p>
            <a:r>
              <a:rPr lang="en-GB" noProof="0" dirty="0"/>
              <a:t>Project </a:t>
            </a:r>
            <a:r>
              <a:rPr lang="en-GB" b="1" noProof="0" dirty="0"/>
              <a:t>Technology Transfer Together</a:t>
            </a:r>
            <a:r>
              <a:rPr lang="en-GB" noProof="0" dirty="0"/>
              <a:t> / </a:t>
            </a:r>
            <a:r>
              <a:rPr lang="en-GB" b="1" noProof="0" dirty="0" err="1"/>
              <a:t>TEchTransfer</a:t>
            </a:r>
            <a:endParaRPr lang="en-GB" b="1" noProof="0" dirty="0"/>
          </a:p>
          <a:p>
            <a:r>
              <a:rPr lang="en-GB" noProof="0" dirty="0"/>
              <a:t>Number of the project: 2020-1-CZ01-KA203-078313 </a:t>
            </a:r>
          </a:p>
        </p:txBody>
      </p:sp>
      <p:pic>
        <p:nvPicPr>
          <p:cNvPr id="13" name="Obrázok 12">
            <a:extLst>
              <a:ext uri="{FF2B5EF4-FFF2-40B4-BE49-F238E27FC236}">
                <a16:creationId xmlns:a16="http://schemas.microsoft.com/office/drawing/2014/main" id="{64949D80-EA93-40B1-B802-C63EFA92C7D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4" name="Obrázek 5">
            <a:extLst>
              <a:ext uri="{FF2B5EF4-FFF2-40B4-BE49-F238E27FC236}">
                <a16:creationId xmlns:a16="http://schemas.microsoft.com/office/drawing/2014/main" id="{280F5A5C-2758-44A3-8073-7704439B64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5" name="Obrázek 6">
            <a:extLst>
              <a:ext uri="{FF2B5EF4-FFF2-40B4-BE49-F238E27FC236}">
                <a16:creationId xmlns:a16="http://schemas.microsoft.com/office/drawing/2014/main" id="{39E6AD78-D3F9-4761-8361-71D7DCE62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6" name="Obrázek 6">
            <a:extLst>
              <a:ext uri="{FF2B5EF4-FFF2-40B4-BE49-F238E27FC236}">
                <a16:creationId xmlns:a16="http://schemas.microsoft.com/office/drawing/2014/main" id="{3C9B64C1-06E9-4A5C-BF95-6A15EB8107C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91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09BB-3A09-4D06-BF07-B8EB15F37AEE}"/>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CC06F3B-269C-4E97-9542-E8290420EDD3}"/>
              </a:ext>
            </a:extLst>
          </p:cNvPr>
          <p:cNvSpPr>
            <a:spLocks noGrp="1"/>
          </p:cNvSpPr>
          <p:nvPr>
            <p:ph type="body" idx="1"/>
          </p:nvPr>
        </p:nvSpPr>
        <p:spPr>
          <a:xfrm>
            <a:off x="831850" y="4589463"/>
            <a:ext cx="10515600" cy="143014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5" name="Zástupný objekt pre pätu 4">
            <a:extLst>
              <a:ext uri="{FF2B5EF4-FFF2-40B4-BE49-F238E27FC236}">
                <a16:creationId xmlns:a16="http://schemas.microsoft.com/office/drawing/2014/main" id="{E512CB1B-1E5A-4796-8497-968DE07BB4EC}"/>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D10648EF-7D83-4D40-9647-4722EA55388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BF0EC7F9-CCDB-4F58-AF3D-565E82827B8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D241FA61-CC4F-4DD5-B9F9-43483CC00E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A76B82DA-9747-4C92-BD2F-B2148FE0A0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42291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5A6BA-CF9E-4FC0-937C-F1F13A90AFD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2689E6B0-1D06-4A51-BF69-B9D76537DB12}"/>
              </a:ext>
            </a:extLst>
          </p:cNvPr>
          <p:cNvSpPr>
            <a:spLocks noGrp="1"/>
          </p:cNvSpPr>
          <p:nvPr>
            <p:ph sz="half" idx="1"/>
          </p:nvPr>
        </p:nvSpPr>
        <p:spPr>
          <a:xfrm>
            <a:off x="838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9A9DA0C-2D1A-43AC-A2BF-8CD5780BB772}"/>
              </a:ext>
            </a:extLst>
          </p:cNvPr>
          <p:cNvSpPr>
            <a:spLocks noGrp="1"/>
          </p:cNvSpPr>
          <p:nvPr>
            <p:ph sz="half" idx="2"/>
          </p:nvPr>
        </p:nvSpPr>
        <p:spPr>
          <a:xfrm>
            <a:off x="6172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a:extLst>
              <a:ext uri="{FF2B5EF4-FFF2-40B4-BE49-F238E27FC236}">
                <a16:creationId xmlns:a16="http://schemas.microsoft.com/office/drawing/2014/main" id="{DEE1C32E-7222-4413-B635-A91F0CBB6CE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0FEF5623-3F89-46C3-A4B3-B174C799AF3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A205A38A-DF6E-4076-BA65-DD811E13A095}"/>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B93A60CB-37A8-44C2-A131-73FF47228B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6311E4AE-544C-4308-9CE7-6361E69DED7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81364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6914B-2C62-488B-A944-4E9B7B8E3060}"/>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9B97990-C6C5-4E14-A4B8-5FCE44C14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D0FF20A-4CE7-4774-800E-84E4956940AF}"/>
              </a:ext>
            </a:extLst>
          </p:cNvPr>
          <p:cNvSpPr>
            <a:spLocks noGrp="1"/>
          </p:cNvSpPr>
          <p:nvPr>
            <p:ph sz="half" idx="2"/>
          </p:nvPr>
        </p:nvSpPr>
        <p:spPr>
          <a:xfrm>
            <a:off x="839788" y="2505075"/>
            <a:ext cx="5157787"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2C7A4026-B10F-49CE-91B3-938D873D4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5D75405-A78C-45B5-8EC0-A309DE7ACDB1}"/>
              </a:ext>
            </a:extLst>
          </p:cNvPr>
          <p:cNvSpPr>
            <a:spLocks noGrp="1"/>
          </p:cNvSpPr>
          <p:nvPr>
            <p:ph sz="quarter" idx="4"/>
          </p:nvPr>
        </p:nvSpPr>
        <p:spPr>
          <a:xfrm>
            <a:off x="6172200" y="2505075"/>
            <a:ext cx="5183188"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8" name="Zástupný objekt pre pätu 7">
            <a:extLst>
              <a:ext uri="{FF2B5EF4-FFF2-40B4-BE49-F238E27FC236}">
                <a16:creationId xmlns:a16="http://schemas.microsoft.com/office/drawing/2014/main" id="{6B70E621-6A58-4EFB-A3AB-73E4A6A2657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9" name="Zástupný objekt pre číslo snímky 8">
            <a:extLst>
              <a:ext uri="{FF2B5EF4-FFF2-40B4-BE49-F238E27FC236}">
                <a16:creationId xmlns:a16="http://schemas.microsoft.com/office/drawing/2014/main" id="{1BEC1F67-90D7-435D-8FC0-BC7014163707}"/>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3A7F14A1-E452-469D-96DF-1E21A644CEB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6CFB5AE-9368-48BF-89D0-B3F44F883F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76CB966C-0054-4E98-AB6F-3BC5B0F2DF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8064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0006A-D8E3-4C02-A734-24D73A443AAE}"/>
              </a:ext>
            </a:extLst>
          </p:cNvPr>
          <p:cNvSpPr>
            <a:spLocks noGrp="1"/>
          </p:cNvSpPr>
          <p:nvPr>
            <p:ph type="title"/>
          </p:nvPr>
        </p:nvSpPr>
        <p:spPr/>
        <p:txBody>
          <a:bodyPr/>
          <a:lstStyle/>
          <a:p>
            <a:r>
              <a:rPr lang="sk-SK"/>
              <a:t>Kliknutím upravte štýl predlohy nadpisu</a:t>
            </a:r>
            <a:endParaRPr lang="en-GB"/>
          </a:p>
        </p:txBody>
      </p:sp>
      <p:sp>
        <p:nvSpPr>
          <p:cNvPr id="4" name="Zástupný objekt pre pätu 3">
            <a:extLst>
              <a:ext uri="{FF2B5EF4-FFF2-40B4-BE49-F238E27FC236}">
                <a16:creationId xmlns:a16="http://schemas.microsoft.com/office/drawing/2014/main" id="{385F6A67-3BC5-409A-9E75-CAE278D6F1A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5" name="Zástupný objekt pre číslo snímky 4">
            <a:extLst>
              <a:ext uri="{FF2B5EF4-FFF2-40B4-BE49-F238E27FC236}">
                <a16:creationId xmlns:a16="http://schemas.microsoft.com/office/drawing/2014/main" id="{2A50EFE5-19B0-44E7-81C5-510C279D151E}"/>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6" name="Obrázok 5">
            <a:extLst>
              <a:ext uri="{FF2B5EF4-FFF2-40B4-BE49-F238E27FC236}">
                <a16:creationId xmlns:a16="http://schemas.microsoft.com/office/drawing/2014/main" id="{524F590C-8F25-4531-81C5-5E0D92EB508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7" name="Obrázek 5">
            <a:extLst>
              <a:ext uri="{FF2B5EF4-FFF2-40B4-BE49-F238E27FC236}">
                <a16:creationId xmlns:a16="http://schemas.microsoft.com/office/drawing/2014/main" id="{D1CEEA1E-F762-4D9A-8964-0239456842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8" name="Obrázek 6">
            <a:extLst>
              <a:ext uri="{FF2B5EF4-FFF2-40B4-BE49-F238E27FC236}">
                <a16:creationId xmlns:a16="http://schemas.microsoft.com/office/drawing/2014/main" id="{920EA253-3893-4F35-BD26-54B16ABE54B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00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objekt pre pätu 2">
            <a:extLst>
              <a:ext uri="{FF2B5EF4-FFF2-40B4-BE49-F238E27FC236}">
                <a16:creationId xmlns:a16="http://schemas.microsoft.com/office/drawing/2014/main" id="{D53B9C06-8F0F-41FE-8E69-CDCA5D27FF6D}"/>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4" name="Zástupný objekt pre číslo snímky 3">
            <a:extLst>
              <a:ext uri="{FF2B5EF4-FFF2-40B4-BE49-F238E27FC236}">
                <a16:creationId xmlns:a16="http://schemas.microsoft.com/office/drawing/2014/main" id="{D4E8E8D4-3637-4978-BD8C-2164A2B3B08C}"/>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5" name="Obrázok 4">
            <a:extLst>
              <a:ext uri="{FF2B5EF4-FFF2-40B4-BE49-F238E27FC236}">
                <a16:creationId xmlns:a16="http://schemas.microsoft.com/office/drawing/2014/main" id="{1367E9AD-FDA9-41A9-BF56-2405612545F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6" name="Obrázek 5">
            <a:extLst>
              <a:ext uri="{FF2B5EF4-FFF2-40B4-BE49-F238E27FC236}">
                <a16:creationId xmlns:a16="http://schemas.microsoft.com/office/drawing/2014/main" id="{F5519656-C5F5-4B1D-865C-AED0D0B895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7" name="Obrázek 6">
            <a:extLst>
              <a:ext uri="{FF2B5EF4-FFF2-40B4-BE49-F238E27FC236}">
                <a16:creationId xmlns:a16="http://schemas.microsoft.com/office/drawing/2014/main" id="{067F6C49-A356-4D8D-9997-01B3F924F2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5429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D293-9E51-439B-A77D-04D84723279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7819517-2527-4530-81B4-1612CA4E393F}"/>
              </a:ext>
            </a:extLst>
          </p:cNvPr>
          <p:cNvSpPr>
            <a:spLocks noGrp="1"/>
          </p:cNvSpPr>
          <p:nvPr>
            <p:ph idx="1"/>
          </p:nvPr>
        </p:nvSpPr>
        <p:spPr>
          <a:xfrm>
            <a:off x="5183188" y="987425"/>
            <a:ext cx="6172200" cy="5032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9AF1AA3E-0595-4068-AE2A-EF0782FF1DF8}"/>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E0665AD6-2583-426A-A637-7734AF29E3EE}"/>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5D42A087-2C88-49B4-8146-74C77425D95A}"/>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BE6DF94E-FFDE-418E-8770-5F020D02FF2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EDE66B89-61ED-48EB-AE68-490B57844F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1A00E433-245E-4DAB-9BF4-F4FFDE6C85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772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CF296-E959-4134-BA34-E111AFD5F273}"/>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42BC7F60-F30A-4721-A8A1-36A39050284C}"/>
              </a:ext>
            </a:extLst>
          </p:cNvPr>
          <p:cNvSpPr>
            <a:spLocks noGrp="1"/>
          </p:cNvSpPr>
          <p:nvPr>
            <p:ph type="pic" idx="1"/>
          </p:nvPr>
        </p:nvSpPr>
        <p:spPr>
          <a:xfrm>
            <a:off x="5183188" y="987425"/>
            <a:ext cx="6172200" cy="50321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74008FCF-8609-4F85-9A8A-E3A150F2ADE3}"/>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FF0F30DA-B508-4D89-A012-39E602649B83}"/>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9500381E-95EB-44AE-A1D5-06B1B70E6CF8}"/>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1BD6429A-BC65-4102-9602-70DA6E46988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38677D13-6967-4D20-847F-C07EEF2E1A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C7EC57FA-0C74-4317-B83E-E6CD9B370BC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9671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4F42E722-E1FA-4B5E-94A5-69CC2D49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C5A588F-62B8-4C78-968D-92B77CBDF594}"/>
              </a:ext>
            </a:extLst>
          </p:cNvPr>
          <p:cNvSpPr>
            <a:spLocks noGrp="1"/>
          </p:cNvSpPr>
          <p:nvPr>
            <p:ph type="body" idx="1"/>
          </p:nvPr>
        </p:nvSpPr>
        <p:spPr>
          <a:xfrm>
            <a:off x="838200" y="1825625"/>
            <a:ext cx="10515600" cy="4193979"/>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F00EA80D-88BD-48C0-96FB-62BCCF0BC875}"/>
              </a:ext>
            </a:extLst>
          </p:cNvPr>
          <p:cNvSpPr>
            <a:spLocks noGrp="1"/>
          </p:cNvSpPr>
          <p:nvPr>
            <p:ph type="ftr" sz="quarter" idx="3"/>
          </p:nvPr>
        </p:nvSpPr>
        <p:spPr>
          <a:xfrm>
            <a:off x="4038600" y="6227567"/>
            <a:ext cx="34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dirty="0"/>
              <a:t>Project </a:t>
            </a:r>
            <a:r>
              <a:rPr lang="en-US" b="1" dirty="0"/>
              <a:t>Technology Transfer Together</a:t>
            </a:r>
            <a:r>
              <a:rPr lang="en-US" dirty="0"/>
              <a:t> / </a:t>
            </a:r>
            <a:r>
              <a:rPr lang="en-US" b="1" dirty="0" err="1"/>
              <a:t>TEchTransfer</a:t>
            </a:r>
            <a:endParaRPr lang="sk-SK" b="1" dirty="0"/>
          </a:p>
          <a:p>
            <a:r>
              <a:rPr lang="en-US" dirty="0"/>
              <a:t>Number of the project: 2020-1-CZ01-KA203-078313 </a:t>
            </a:r>
            <a:endParaRPr lang="en-GB" dirty="0"/>
          </a:p>
        </p:txBody>
      </p:sp>
      <p:sp>
        <p:nvSpPr>
          <p:cNvPr id="6" name="Zástupný objekt pre číslo snímky 5">
            <a:extLst>
              <a:ext uri="{FF2B5EF4-FFF2-40B4-BE49-F238E27FC236}">
                <a16:creationId xmlns:a16="http://schemas.microsoft.com/office/drawing/2014/main" id="{DE46B2F9-4678-4427-97EB-36EFE705B045}"/>
              </a:ext>
            </a:extLst>
          </p:cNvPr>
          <p:cNvSpPr>
            <a:spLocks noGrp="1"/>
          </p:cNvSpPr>
          <p:nvPr>
            <p:ph type="sldNum" sz="quarter" idx="4"/>
          </p:nvPr>
        </p:nvSpPr>
        <p:spPr>
          <a:xfrm>
            <a:off x="10666104" y="6227567"/>
            <a:ext cx="6876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A5F557A5-85EC-4D69-9AEB-4F99D45CF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4777B2D-6096-4C1C-8CAE-5AA5D198DA8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019EFB0-48B3-4124-BCF3-8E04666C12B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0" name="Obrázek 6">
            <a:extLst>
              <a:ext uri="{FF2B5EF4-FFF2-40B4-BE49-F238E27FC236}">
                <a16:creationId xmlns:a16="http://schemas.microsoft.com/office/drawing/2014/main" id="{C9540F86-6A2C-4C32-AEA2-22695AB7460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325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iencedirect.com/topics/engineering/valley-of-death"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nlinelibrary.wiley.com/doi/full/10.1111/dmj.12052#dmj12052-bib-0032" TargetMode="External"/><Relationship Id="rId7" Type="http://schemas.openxmlformats.org/officeDocument/2006/relationships/hyperlink" Target="https://www.investopedia.com/terms/d/death-valley-curve.asp"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http://scholar.google.com/scholar_lookup?hl=en&amp;volume=27&amp;publication_year=2010&amp;pages=402-417&amp;journal=Journal+of+Product+Innovation+Management&amp;issue=%00null%00&amp;issn=%00null%00&amp;author=S.+K.+Markham&amp;author=S.+J.+Ward&amp;author=L.+Aiman%E2%80%90Smith&amp;author=A.+I.+Kingon&amp;title=The+Valley+of+Death+as+Context+for+Role+Theory+in+Product+Innovation&amp;pmid=%00empty%00&amp;doi=%00null%00" TargetMode="External"/><Relationship Id="rId5" Type="http://schemas.openxmlformats.org/officeDocument/2006/relationships/hyperlink" Target="https://onlinelibrary.wiley.com/servlet/linkout?suffix=null&amp;dbid=128&amp;doi=10.1111%2Fdmj.12052&amp;key=000275886000007" TargetMode="External"/><Relationship Id="rId4" Type="http://schemas.openxmlformats.org/officeDocument/2006/relationships/hyperlink" Target="https://onlinelibrary.wiley.com/doi/10.1111/j.1540-5885.2010.00724.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90342-24BD-4134-85FB-9000AE99BBC6}"/>
              </a:ext>
            </a:extLst>
          </p:cNvPr>
          <p:cNvSpPr>
            <a:spLocks noGrp="1"/>
          </p:cNvSpPr>
          <p:nvPr>
            <p:ph type="ctrTitle"/>
          </p:nvPr>
        </p:nvSpPr>
        <p:spPr>
          <a:xfrm>
            <a:off x="1524000" y="1122363"/>
            <a:ext cx="9144000" cy="2387600"/>
          </a:xfrm>
        </p:spPr>
        <p:txBody>
          <a:bodyPr/>
          <a:lstStyle/>
          <a:p>
            <a:r>
              <a:rPr lang="en-US" dirty="0" smtClean="0"/>
              <a:t>M0</a:t>
            </a:r>
            <a:r>
              <a:rPr lang="cs-CZ" dirty="0" smtClean="0"/>
              <a:t>5</a:t>
            </a:r>
            <a:r>
              <a:rPr lang="sk-SK" dirty="0" smtClean="0"/>
              <a:t> </a:t>
            </a:r>
            <a:r>
              <a:rPr lang="en-US" dirty="0"/>
              <a:t>Commercialization – spin-off</a:t>
            </a:r>
            <a:endParaRPr lang="en-GB" dirty="0"/>
          </a:p>
        </p:txBody>
      </p:sp>
      <p:sp>
        <p:nvSpPr>
          <p:cNvPr id="3" name="Podnadpis 2">
            <a:extLst>
              <a:ext uri="{FF2B5EF4-FFF2-40B4-BE49-F238E27FC236}">
                <a16:creationId xmlns:a16="http://schemas.microsoft.com/office/drawing/2014/main" id="{17ABB829-5FDB-473B-8D41-4E0E46D56177}"/>
              </a:ext>
            </a:extLst>
          </p:cNvPr>
          <p:cNvSpPr>
            <a:spLocks noGrp="1"/>
          </p:cNvSpPr>
          <p:nvPr>
            <p:ph type="subTitle" idx="1"/>
          </p:nvPr>
        </p:nvSpPr>
        <p:spPr/>
        <p:txBody>
          <a:bodyPr/>
          <a:lstStyle/>
          <a:p>
            <a:pPr algn="l"/>
            <a:r>
              <a:rPr lang="en-GB" dirty="0"/>
              <a:t>Trainer Presentation</a:t>
            </a:r>
          </a:p>
        </p:txBody>
      </p:sp>
      <p:sp>
        <p:nvSpPr>
          <p:cNvPr id="4" name="Zástupný objekt pre pätu 3">
            <a:extLst>
              <a:ext uri="{FF2B5EF4-FFF2-40B4-BE49-F238E27FC236}">
                <a16:creationId xmlns:a16="http://schemas.microsoft.com/office/drawing/2014/main" id="{6452EF97-D1D1-42D6-93BD-9D04A8752DEF}"/>
              </a:ext>
            </a:extLst>
          </p:cNvPr>
          <p:cNvSpPr>
            <a:spLocks noGrp="1"/>
          </p:cNvSpPr>
          <p:nvPr>
            <p:ph type="ftr" sz="quarter" idx="11"/>
          </p:nvPr>
        </p:nvSpPr>
        <p:spPr/>
        <p:txBody>
          <a:bodyPr/>
          <a:lstStyle/>
          <a:p>
            <a:r>
              <a:rPr lang="en-GB"/>
              <a:t>Project “Technology Transfer Together” / TEchTransfer</a:t>
            </a:r>
          </a:p>
          <a:p>
            <a:r>
              <a:rPr lang="en-GB"/>
              <a:t>Number of the project: 2020-1-CZ01-KA203-078313 </a:t>
            </a:r>
          </a:p>
        </p:txBody>
      </p:sp>
      <p:sp>
        <p:nvSpPr>
          <p:cNvPr id="5" name="Zástupný objekt pre číslo snímky 4">
            <a:extLst>
              <a:ext uri="{FF2B5EF4-FFF2-40B4-BE49-F238E27FC236}">
                <a16:creationId xmlns:a16="http://schemas.microsoft.com/office/drawing/2014/main" id="{C133F8EA-9AB7-4119-A211-873AB8D9B9E8}"/>
              </a:ext>
            </a:extLst>
          </p:cNvPr>
          <p:cNvSpPr>
            <a:spLocks noGrp="1"/>
          </p:cNvSpPr>
          <p:nvPr>
            <p:ph type="sldNum" sz="quarter" idx="12"/>
          </p:nvPr>
        </p:nvSpPr>
        <p:spPr/>
        <p:txBody>
          <a:bodyPr/>
          <a:lstStyle/>
          <a:p>
            <a:fld id="{C213BE44-23F7-409A-914C-CE52402F955C}" type="slidenum">
              <a:rPr lang="en-GB" smtClean="0"/>
              <a:t>1</a:t>
            </a:fld>
            <a:endParaRPr lang="en-GB"/>
          </a:p>
        </p:txBody>
      </p:sp>
    </p:spTree>
    <p:extLst>
      <p:ext uri="{BB962C8B-B14F-4D97-AF65-F5344CB8AC3E}">
        <p14:creationId xmlns:p14="http://schemas.microsoft.com/office/powerpoint/2010/main" val="278302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11" name="Tabulka 10"/>
          <p:cNvGraphicFramePr>
            <a:graphicFrameLocks noGrp="1"/>
          </p:cNvGraphicFramePr>
          <p:nvPr>
            <p:extLst>
              <p:ext uri="{D42A27DB-BD31-4B8C-83A1-F6EECF244321}">
                <p14:modId xmlns:p14="http://schemas.microsoft.com/office/powerpoint/2010/main" val="3736556659"/>
              </p:ext>
            </p:extLst>
          </p:nvPr>
        </p:nvGraphicFramePr>
        <p:xfrm>
          <a:off x="1961165" y="1303067"/>
          <a:ext cx="7460687" cy="3432172"/>
        </p:xfrm>
        <a:graphic>
          <a:graphicData uri="http://schemas.openxmlformats.org/drawingml/2006/table">
            <a:tbl>
              <a:tblPr firstRow="1" firstCol="1" bandRow="1">
                <a:tableStyleId>{5C22544A-7EE6-4342-B048-85BDC9FD1C3A}</a:tableStyleId>
              </a:tblPr>
              <a:tblGrid>
                <a:gridCol w="2486347">
                  <a:extLst>
                    <a:ext uri="{9D8B030D-6E8A-4147-A177-3AD203B41FA5}">
                      <a16:colId xmlns:a16="http://schemas.microsoft.com/office/drawing/2014/main" val="2096456070"/>
                    </a:ext>
                  </a:extLst>
                </a:gridCol>
                <a:gridCol w="2487170">
                  <a:extLst>
                    <a:ext uri="{9D8B030D-6E8A-4147-A177-3AD203B41FA5}">
                      <a16:colId xmlns:a16="http://schemas.microsoft.com/office/drawing/2014/main" val="814593578"/>
                    </a:ext>
                  </a:extLst>
                </a:gridCol>
                <a:gridCol w="2487170">
                  <a:extLst>
                    <a:ext uri="{9D8B030D-6E8A-4147-A177-3AD203B41FA5}">
                      <a16:colId xmlns:a16="http://schemas.microsoft.com/office/drawing/2014/main" val="3271241944"/>
                    </a:ext>
                  </a:extLst>
                </a:gridCol>
              </a:tblGrid>
              <a:tr h="572029">
                <a:tc>
                  <a:txBody>
                    <a:bodyPr/>
                    <a:lstStyle/>
                    <a:p>
                      <a:pPr algn="just" fontAlgn="base">
                        <a:spcAft>
                          <a:spcPts val="1920"/>
                        </a:spcAft>
                      </a:pPr>
                      <a:r>
                        <a:rPr lang="en-GB" sz="1200">
                          <a:effectLst/>
                        </a:rPr>
                        <a:t>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a:effectLst/>
                        </a:rPr>
                        <a:t>Spin-off</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a:effectLst/>
                        </a:rPr>
                        <a:t>Start-up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7027336"/>
                  </a:ext>
                </a:extLst>
              </a:tr>
              <a:tr h="572029">
                <a:tc>
                  <a:txBody>
                    <a:bodyPr/>
                    <a:lstStyle/>
                    <a:p>
                      <a:pPr algn="just" fontAlgn="base">
                        <a:spcAft>
                          <a:spcPts val="1920"/>
                        </a:spcAft>
                      </a:pPr>
                      <a:r>
                        <a:rPr lang="en-GB" sz="1200">
                          <a:effectLst/>
                        </a:rPr>
                        <a:t>Origin (Created by)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a:effectLst/>
                        </a:rPr>
                        <a:t>University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a:effectLst/>
                        </a:rPr>
                        <a:t>Outside University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71401640"/>
                  </a:ext>
                </a:extLst>
              </a:tr>
              <a:tr h="1716085">
                <a:tc>
                  <a:txBody>
                    <a:bodyPr/>
                    <a:lstStyle/>
                    <a:p>
                      <a:pPr algn="just" fontAlgn="base">
                        <a:spcAft>
                          <a:spcPts val="0"/>
                        </a:spcAft>
                      </a:pPr>
                      <a:r>
                        <a:rPr lang="en-GB" sz="1200" dirty="0">
                          <a:effectLst/>
                        </a:rPr>
                        <a:t>Technology / IP</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0"/>
                        </a:spcAft>
                      </a:pPr>
                      <a:r>
                        <a:rPr lang="en-GB" sz="1200">
                          <a:effectLst/>
                        </a:rPr>
                        <a:t>Owned by University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0"/>
                        </a:spcAft>
                      </a:pPr>
                      <a:r>
                        <a:rPr lang="en-GB" sz="1200">
                          <a:effectLst/>
                        </a:rPr>
                        <a:t>Developed and owned by start-up or licensed to start up by University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720121"/>
                  </a:ext>
                </a:extLst>
              </a:tr>
              <a:tr h="572029">
                <a:tc>
                  <a:txBody>
                    <a:bodyPr/>
                    <a:lstStyle/>
                    <a:p>
                      <a:pPr algn="just" fontAlgn="base">
                        <a:spcAft>
                          <a:spcPts val="1920"/>
                        </a:spcAft>
                      </a:pPr>
                      <a:r>
                        <a:rPr lang="en-GB" sz="1200">
                          <a:effectLst/>
                        </a:rPr>
                        <a:t>Managed by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a:effectLst/>
                        </a:rPr>
                        <a:t>University Staff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fontAlgn="base">
                        <a:spcAft>
                          <a:spcPts val="1920"/>
                        </a:spcAft>
                      </a:pPr>
                      <a:r>
                        <a:rPr lang="en-GB" sz="1200" dirty="0">
                          <a:effectLst/>
                        </a:rPr>
                        <a:t>Outside University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9420483"/>
                  </a:ext>
                </a:extLst>
              </a:tr>
            </a:tbl>
          </a:graphicData>
        </a:graphic>
      </p:graphicFrame>
      <p:sp>
        <p:nvSpPr>
          <p:cNvPr id="12" name="Obdélník 11"/>
          <p:cNvSpPr/>
          <p:nvPr/>
        </p:nvSpPr>
        <p:spPr>
          <a:xfrm>
            <a:off x="2336712" y="5258511"/>
            <a:ext cx="5879558" cy="397032"/>
          </a:xfrm>
          <a:prstGeom prst="rect">
            <a:avLst/>
          </a:prstGeom>
        </p:spPr>
        <p:txBody>
          <a:bodyPr wrap="none">
            <a:spAutoFit/>
          </a:bodyPr>
          <a:lstStyle/>
          <a:p>
            <a:pPr>
              <a:lnSpc>
                <a:spcPct val="110000"/>
              </a:lnSpc>
              <a:spcAft>
                <a:spcPts val="600"/>
              </a:spcAft>
            </a:pPr>
            <a:r>
              <a:rPr lang="en-GB" i="1" spc="10" smtClean="0">
                <a:latin typeface="Calibri" panose="020F0502020204030204" pitchFamily="34" charset="0"/>
                <a:ea typeface="Calibri" panose="020F0502020204030204" pitchFamily="34" charset="0"/>
                <a:cs typeface="Calibri" panose="020F0502020204030204" pitchFamily="34" charset="0"/>
              </a:rPr>
              <a:t>All spin-outs are start-ups but not all start-ups are spin-outs.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Obdélník 12"/>
          <p:cNvSpPr/>
          <p:nvPr/>
        </p:nvSpPr>
        <p:spPr>
          <a:xfrm>
            <a:off x="2228491" y="4786552"/>
            <a:ext cx="6096000" cy="369332"/>
          </a:xfrm>
          <a:prstGeom prst="rect">
            <a:avLst/>
          </a:prstGeom>
        </p:spPr>
        <p:txBody>
          <a:bodyPr>
            <a:spAutoFit/>
          </a:bodyPr>
          <a:lstStyle/>
          <a:p>
            <a:r>
              <a:rPr lang="en-GB" i="1" dirty="0">
                <a:latin typeface="Calibri" panose="020F0502020204030204" pitchFamily="34" charset="0"/>
                <a:ea typeface="Calibri" panose="020F0502020204030204" pitchFamily="34" charset="0"/>
              </a:rPr>
              <a:t> </a:t>
            </a:r>
            <a:r>
              <a:rPr lang="en-GB" i="1" dirty="0" smtClean="0">
                <a:latin typeface="Calibri" panose="020F0502020204030204" pitchFamily="34" charset="0"/>
                <a:ea typeface="Calibri" panose="020F0502020204030204" pitchFamily="34" charset="0"/>
              </a:rPr>
              <a:t>Table </a:t>
            </a:r>
            <a:r>
              <a:rPr lang="en-GB" i="1" dirty="0">
                <a:latin typeface="Calibri" panose="020F0502020204030204" pitchFamily="34" charset="0"/>
                <a:ea typeface="Calibri" panose="020F0502020204030204" pitchFamily="34" charset="0"/>
              </a:rPr>
              <a:t>Spin-off vs Start-up</a:t>
            </a:r>
            <a:r>
              <a:rPr lang="en-GB" b="1" i="1" dirty="0">
                <a:latin typeface="Calibri" panose="020F0502020204030204" pitchFamily="34" charset="0"/>
                <a:ea typeface="Calibri" panose="020F0502020204030204" pitchFamily="34" charset="0"/>
              </a:rPr>
              <a:t>                                     </a:t>
            </a:r>
            <a:r>
              <a:rPr lang="en-GB" i="1" dirty="0" smtClean="0">
                <a:latin typeface="Calibri" panose="020F0502020204030204" pitchFamily="34" charset="0"/>
                <a:ea typeface="Calibri" panose="020F0502020204030204" pitchFamily="34" charset="0"/>
              </a:rPr>
              <a:t>Resource</a:t>
            </a:r>
            <a:r>
              <a:rPr lang="en-GB" i="1" dirty="0">
                <a:latin typeface="Calibri" panose="020F0502020204030204" pitchFamily="34" charset="0"/>
                <a:ea typeface="Calibri" panose="020F0502020204030204" pitchFamily="34" charset="0"/>
              </a:rPr>
              <a:t>: WIPO</a:t>
            </a:r>
            <a:endParaRPr lang="en-GB" dirty="0"/>
          </a:p>
        </p:txBody>
      </p:sp>
    </p:spTree>
    <p:extLst>
      <p:ext uri="{BB962C8B-B14F-4D97-AF65-F5344CB8AC3E}">
        <p14:creationId xmlns:p14="http://schemas.microsoft.com/office/powerpoint/2010/main" val="31192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760562" y="828547"/>
            <a:ext cx="10515600" cy="1325563"/>
          </a:xfrm>
        </p:spPr>
        <p:txBody>
          <a:bodyPr>
            <a:normAutofit/>
          </a:bodyPr>
          <a:lstStyle/>
          <a:p>
            <a:r>
              <a:rPr lang="en-GB" dirty="0" smtClean="0"/>
              <a:t>The </a:t>
            </a:r>
            <a:r>
              <a:rPr lang="en-GB" dirty="0"/>
              <a:t>life cycle of start-up companies</a:t>
            </a:r>
            <a:r>
              <a:rPr lang="cs-CZ" b="1" dirty="0"/>
              <a:t/>
            </a:r>
            <a:br>
              <a:rPr lang="cs-CZ" b="1" dirty="0"/>
            </a:br>
            <a:endParaRPr lang="sk-SK"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a:xfrm>
            <a:off x="657045" y="2157359"/>
            <a:ext cx="10515600" cy="3139260"/>
          </a:xfrm>
        </p:spPr>
        <p:txBody>
          <a:bodyPr>
            <a:normAutofit/>
          </a:bodyPr>
          <a:lstStyle/>
          <a:p>
            <a:r>
              <a:rPr lang="en-GB" dirty="0"/>
              <a:t>Early Stage, Pre-seed </a:t>
            </a:r>
            <a:r>
              <a:rPr lang="en-GB" dirty="0" smtClean="0"/>
              <a:t>stage</a:t>
            </a:r>
            <a:endParaRPr lang="cs-CZ" dirty="0" smtClean="0"/>
          </a:p>
          <a:p>
            <a:r>
              <a:rPr lang="cs-CZ" dirty="0" err="1"/>
              <a:t>Growth</a:t>
            </a:r>
            <a:r>
              <a:rPr lang="cs-CZ" dirty="0"/>
              <a:t> </a:t>
            </a:r>
            <a:r>
              <a:rPr lang="cs-CZ" dirty="0" err="1"/>
              <a:t>phase</a:t>
            </a:r>
            <a:endParaRPr lang="cs-CZ" dirty="0"/>
          </a:p>
          <a:p>
            <a:r>
              <a:rPr lang="cs-CZ" dirty="0" err="1"/>
              <a:t>The</a:t>
            </a:r>
            <a:r>
              <a:rPr lang="cs-CZ" dirty="0"/>
              <a:t> maturity </a:t>
            </a:r>
            <a:r>
              <a:rPr lang="cs-CZ" dirty="0" err="1"/>
              <a:t>phase</a:t>
            </a:r>
            <a:r>
              <a:rPr lang="cs-CZ" dirty="0"/>
              <a:t>, </a:t>
            </a:r>
            <a:r>
              <a:rPr lang="cs-CZ" dirty="0" err="1"/>
              <a:t>sometimes</a:t>
            </a:r>
            <a:r>
              <a:rPr lang="cs-CZ" dirty="0"/>
              <a:t> </a:t>
            </a:r>
            <a:r>
              <a:rPr lang="cs-CZ" dirty="0" err="1"/>
              <a:t>also</a:t>
            </a:r>
            <a:r>
              <a:rPr lang="cs-CZ" dirty="0"/>
              <a:t> </a:t>
            </a:r>
            <a:r>
              <a:rPr lang="cs-CZ" dirty="0" err="1"/>
              <a:t>referred</a:t>
            </a:r>
            <a:r>
              <a:rPr lang="cs-CZ" dirty="0"/>
              <a:t> to as </a:t>
            </a:r>
            <a:r>
              <a:rPr lang="cs-CZ" dirty="0" err="1"/>
              <a:t>the</a:t>
            </a:r>
            <a:r>
              <a:rPr lang="cs-CZ" dirty="0"/>
              <a:t> start-up </a:t>
            </a:r>
            <a:r>
              <a:rPr lang="cs-CZ" dirty="0" err="1"/>
              <a:t>phase</a:t>
            </a:r>
            <a:r>
              <a:rPr lang="cs-CZ" dirty="0"/>
              <a:t> </a:t>
            </a:r>
            <a:r>
              <a:rPr lang="cs-CZ" dirty="0" err="1"/>
              <a:t>or</a:t>
            </a:r>
            <a:r>
              <a:rPr lang="cs-CZ" dirty="0"/>
              <a:t> </a:t>
            </a:r>
            <a:r>
              <a:rPr lang="cs-CZ" dirty="0" err="1"/>
              <a:t>creation</a:t>
            </a:r>
            <a:r>
              <a:rPr lang="cs-CZ" dirty="0"/>
              <a:t> </a:t>
            </a:r>
            <a:r>
              <a:rPr lang="cs-CZ" dirty="0" err="1"/>
              <a:t>phase</a:t>
            </a:r>
            <a:r>
              <a:rPr lang="cs-CZ" dirty="0"/>
              <a:t> </a:t>
            </a:r>
            <a:r>
              <a:rPr lang="en-GB" dirty="0" smtClean="0"/>
              <a:t> </a:t>
            </a:r>
            <a:endParaRPr lang="cs-CZ" dirty="0"/>
          </a:p>
          <a:p>
            <a:endParaRPr lang="sk-SK" dirty="0"/>
          </a:p>
        </p:txBody>
      </p:sp>
    </p:spTree>
    <p:extLst>
      <p:ext uri="{BB962C8B-B14F-4D97-AF65-F5344CB8AC3E}">
        <p14:creationId xmlns:p14="http://schemas.microsoft.com/office/powerpoint/2010/main" val="138648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5857" y="958138"/>
            <a:ext cx="6584831" cy="4347154"/>
          </a:xfrm>
          <a:prstGeom prst="rect">
            <a:avLst/>
          </a:prstGeom>
        </p:spPr>
      </p:pic>
      <p:sp>
        <p:nvSpPr>
          <p:cNvPr id="8" name="Obdélník 7"/>
          <p:cNvSpPr/>
          <p:nvPr/>
        </p:nvSpPr>
        <p:spPr>
          <a:xfrm>
            <a:off x="2746075" y="5509242"/>
            <a:ext cx="7608053" cy="369332"/>
          </a:xfrm>
          <a:prstGeom prst="rect">
            <a:avLst/>
          </a:prstGeom>
        </p:spPr>
        <p:txBody>
          <a:bodyPr wrap="square">
            <a:spAutoFit/>
          </a:bodyPr>
          <a:lstStyle/>
          <a:p>
            <a:r>
              <a:rPr lang="cs-CZ" dirty="0">
                <a:hlinkClick r:id="rId3"/>
              </a:rPr>
              <a:t>https://www.sciencedirect.com/</a:t>
            </a:r>
            <a:r>
              <a:rPr lang="cs-CZ" dirty="0" err="1">
                <a:hlinkClick r:id="rId3"/>
              </a:rPr>
              <a:t>topics</a:t>
            </a:r>
            <a:r>
              <a:rPr lang="cs-CZ" dirty="0">
                <a:hlinkClick r:id="rId3"/>
              </a:rPr>
              <a:t>/</a:t>
            </a:r>
            <a:r>
              <a:rPr lang="cs-CZ" dirty="0" err="1">
                <a:hlinkClick r:id="rId3"/>
              </a:rPr>
              <a:t>engineering</a:t>
            </a:r>
            <a:r>
              <a:rPr lang="cs-CZ" dirty="0">
                <a:hlinkClick r:id="rId3"/>
              </a:rPr>
              <a:t>/</a:t>
            </a:r>
            <a:r>
              <a:rPr lang="cs-CZ" dirty="0" err="1">
                <a:hlinkClick r:id="rId3"/>
              </a:rPr>
              <a:t>valley-of-death</a:t>
            </a:r>
            <a:r>
              <a:rPr lang="cs-CZ" dirty="0"/>
              <a:t>.</a:t>
            </a:r>
            <a:endParaRPr lang="en-GB" dirty="0"/>
          </a:p>
        </p:txBody>
      </p:sp>
    </p:spTree>
    <p:extLst>
      <p:ext uri="{BB962C8B-B14F-4D97-AF65-F5344CB8AC3E}">
        <p14:creationId xmlns:p14="http://schemas.microsoft.com/office/powerpoint/2010/main" val="388353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615291"/>
            <a:ext cx="10515600" cy="1325563"/>
          </a:xfrm>
        </p:spPr>
        <p:txBody>
          <a:bodyPr/>
          <a:lstStyle/>
          <a:p>
            <a:r>
              <a:rPr lang="en-US" dirty="0"/>
              <a:t>Spin-off and business plan</a:t>
            </a:r>
            <a:endParaRPr lang="sk-SK"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a:xfrm>
            <a:off x="838200" y="2265572"/>
            <a:ext cx="10515600" cy="4070208"/>
          </a:xfrm>
        </p:spPr>
        <p:txBody>
          <a:bodyPr>
            <a:normAutofit/>
          </a:bodyPr>
          <a:lstStyle/>
          <a:p>
            <a:r>
              <a:rPr lang="en-US" dirty="0" smtClean="0"/>
              <a:t>It </a:t>
            </a:r>
            <a:r>
              <a:rPr lang="en-US" dirty="0"/>
              <a:t>is necessary to attract the attention of external </a:t>
            </a:r>
            <a:r>
              <a:rPr lang="en-US" dirty="0" smtClean="0"/>
              <a:t>investors</a:t>
            </a:r>
            <a:r>
              <a:rPr lang="cs-CZ" dirty="0" smtClean="0"/>
              <a:t>.</a:t>
            </a:r>
          </a:p>
          <a:p>
            <a:r>
              <a:rPr lang="en-US" dirty="0" smtClean="0"/>
              <a:t> </a:t>
            </a:r>
            <a:r>
              <a:rPr lang="en-US" dirty="0"/>
              <a:t>Formally secure an agreement between the founders of a spin-off economic entity (difficult negotiations in an academic environment</a:t>
            </a:r>
            <a:r>
              <a:rPr lang="en-US" dirty="0" smtClean="0"/>
              <a:t>)</a:t>
            </a:r>
            <a:r>
              <a:rPr lang="cs-CZ" dirty="0" smtClean="0"/>
              <a:t>.</a:t>
            </a:r>
            <a:r>
              <a:rPr lang="en-US" dirty="0" smtClean="0"/>
              <a:t> </a:t>
            </a:r>
            <a:r>
              <a:rPr lang="en-US" dirty="0"/>
              <a:t>including the future development of the company. </a:t>
            </a:r>
            <a:endParaRPr lang="cs-CZ" dirty="0" smtClean="0"/>
          </a:p>
          <a:p>
            <a:r>
              <a:rPr lang="en-US" dirty="0" smtClean="0"/>
              <a:t>Set </a:t>
            </a:r>
            <a:r>
              <a:rPr lang="en-US" dirty="0"/>
              <a:t>rules regarding liability and profit sharing. </a:t>
            </a:r>
            <a:endParaRPr lang="cs-CZ" dirty="0"/>
          </a:p>
          <a:p>
            <a:r>
              <a:rPr lang="cs-CZ" dirty="0" smtClean="0"/>
              <a:t>I</a:t>
            </a:r>
            <a:r>
              <a:rPr lang="en-US" dirty="0" smtClean="0"/>
              <a:t>t </a:t>
            </a:r>
            <a:r>
              <a:rPr lang="en-US" dirty="0"/>
              <a:t>reveals the necessary compromises</a:t>
            </a:r>
            <a:r>
              <a:rPr lang="en-US" dirty="0" smtClean="0"/>
              <a:t>.</a:t>
            </a:r>
            <a:endParaRPr lang="sk-SK" dirty="0"/>
          </a:p>
        </p:txBody>
      </p:sp>
    </p:spTree>
    <p:extLst>
      <p:ext uri="{BB962C8B-B14F-4D97-AF65-F5344CB8AC3E}">
        <p14:creationId xmlns:p14="http://schemas.microsoft.com/office/powerpoint/2010/main" val="356731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8" y="736061"/>
            <a:ext cx="11023121" cy="1325563"/>
          </a:xfrm>
        </p:spPr>
        <p:txBody>
          <a:bodyPr>
            <a:normAutofit/>
          </a:bodyPr>
          <a:lstStyle/>
          <a:p>
            <a:r>
              <a:rPr lang="en-US" dirty="0"/>
              <a:t>Spin-off and business plan</a:t>
            </a:r>
            <a:endParaRPr lang="sk-SK" sz="3600" dirty="0"/>
          </a:p>
        </p:txBody>
      </p:sp>
      <p:sp>
        <p:nvSpPr>
          <p:cNvPr id="6" name="Obdélník 5"/>
          <p:cNvSpPr/>
          <p:nvPr/>
        </p:nvSpPr>
        <p:spPr>
          <a:xfrm>
            <a:off x="1377708" y="2372174"/>
            <a:ext cx="9944102" cy="2616101"/>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n-US" dirty="0"/>
              <a:t>Before and shortly after they are founded, there is usually "no" marketable </a:t>
            </a:r>
            <a:r>
              <a:rPr lang="en-US" dirty="0" smtClean="0"/>
              <a:t>product </a:t>
            </a:r>
            <a:r>
              <a:rPr lang="en-US" dirty="0"/>
              <a:t>Cannot be financed by previous </a:t>
            </a:r>
            <a:r>
              <a:rPr lang="en-US" dirty="0" smtClean="0"/>
              <a:t>sales</a:t>
            </a:r>
            <a:r>
              <a:rPr lang="cs-CZ" dirty="0" smtClean="0"/>
              <a:t>.</a:t>
            </a:r>
          </a:p>
          <a:p>
            <a:pPr marL="285750" indent="-285750" algn="just">
              <a:spcAft>
                <a:spcPts val="600"/>
              </a:spcAft>
              <a:buFont typeface="Arial" panose="020B0604020202020204" pitchFamily="34" charset="0"/>
              <a:buChar char="•"/>
            </a:pPr>
            <a:r>
              <a:rPr lang="en-US" dirty="0" smtClean="0"/>
              <a:t>Cash </a:t>
            </a:r>
            <a:r>
              <a:rPr lang="en-US" dirty="0"/>
              <a:t>flow is influenced by a number of factors (development time and costs, sales volume, profit margin...). It is largely influenced by technology. </a:t>
            </a:r>
            <a:endParaRPr lang="cs-CZ" dirty="0" smtClean="0"/>
          </a:p>
          <a:p>
            <a:pPr marL="285750" indent="-285750" algn="just">
              <a:spcAft>
                <a:spcPts val="600"/>
              </a:spcAft>
              <a:buFont typeface="Arial" panose="020B0604020202020204" pitchFamily="34" charset="0"/>
              <a:buChar char="•"/>
            </a:pPr>
            <a:r>
              <a:rPr lang="en-US" dirty="0" smtClean="0"/>
              <a:t>Research-based </a:t>
            </a:r>
            <a:r>
              <a:rPr lang="en-US" dirty="0"/>
              <a:t>companies (e.g. biotechnology-oriented f.), profitability approx. up to 15 </a:t>
            </a:r>
            <a:r>
              <a:rPr lang="en-US" dirty="0" smtClean="0"/>
              <a:t>years</a:t>
            </a:r>
            <a:r>
              <a:rPr lang="cs-CZ" dirty="0" smtClean="0"/>
              <a:t>.</a:t>
            </a:r>
          </a:p>
          <a:p>
            <a:pPr marL="285750" indent="-285750" algn="just">
              <a:spcAft>
                <a:spcPts val="600"/>
              </a:spcAft>
              <a:buFont typeface="Arial" panose="020B0604020202020204" pitchFamily="34" charset="0"/>
              <a:buChar char="•"/>
            </a:pPr>
            <a:r>
              <a:rPr lang="en-US" dirty="0" smtClean="0"/>
              <a:t>Businesses </a:t>
            </a:r>
            <a:r>
              <a:rPr lang="en-US" dirty="0"/>
              <a:t>based on development (e.g. companies focused on electronics), profitability approx. from the 7th year of establishment. </a:t>
            </a:r>
            <a:endParaRPr lang="cs-CZ" dirty="0" smtClean="0"/>
          </a:p>
          <a:p>
            <a:pPr marL="285750" indent="-285750" algn="just">
              <a:spcAft>
                <a:spcPts val="600"/>
              </a:spcAft>
              <a:buFont typeface="Arial" panose="020B0604020202020204" pitchFamily="34" charset="0"/>
              <a:buChar char="•"/>
            </a:pPr>
            <a:r>
              <a:rPr lang="en-US" dirty="0" smtClean="0"/>
              <a:t>Businesses </a:t>
            </a:r>
            <a:r>
              <a:rPr lang="en-US" dirty="0"/>
              <a:t>based on product production (SW companies), profit approx. from the 3rd </a:t>
            </a:r>
            <a:r>
              <a:rPr lang="en-US" dirty="0" smtClean="0"/>
              <a:t>year</a:t>
            </a:r>
            <a:r>
              <a:rPr lang="cs-CZ" dirty="0" smtClean="0"/>
              <a:t>.</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4395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r>
              <a:rPr lang="en-GB" dirty="0"/>
              <a:t>Death Valley curve </a:t>
            </a:r>
            <a:endParaRPr lang="sk-SK" sz="3600" dirty="0"/>
          </a:p>
        </p:txBody>
      </p:sp>
      <p:pic>
        <p:nvPicPr>
          <p:cNvPr id="6" name="Obrázek 5"/>
          <p:cNvPicPr/>
          <p:nvPr/>
        </p:nvPicPr>
        <p:blipFill rotWithShape="1">
          <a:blip r:embed="rId2"/>
          <a:srcRect l="13396" t="20874" r="14333" b="9154"/>
          <a:stretch/>
        </p:blipFill>
        <p:spPr bwMode="auto">
          <a:xfrm>
            <a:off x="2527367" y="1690688"/>
            <a:ext cx="5224104" cy="3130490"/>
          </a:xfrm>
          <a:prstGeom prst="rect">
            <a:avLst/>
          </a:prstGeom>
          <a:ln>
            <a:noFill/>
          </a:ln>
          <a:extLst>
            <a:ext uri="{53640926-AAD7-44D8-BBD7-CCE9431645EC}">
              <a14:shadowObscured xmlns:a14="http://schemas.microsoft.com/office/drawing/2010/main"/>
            </a:ext>
          </a:extLst>
        </p:spPr>
      </p:pic>
      <p:sp>
        <p:nvSpPr>
          <p:cNvPr id="3" name="Obdélník 2"/>
          <p:cNvSpPr/>
          <p:nvPr/>
        </p:nvSpPr>
        <p:spPr>
          <a:xfrm>
            <a:off x="345056" y="4894894"/>
            <a:ext cx="9842740" cy="1332673"/>
          </a:xfrm>
          <a:prstGeom prst="rect">
            <a:avLst/>
          </a:prstGeom>
        </p:spPr>
        <p:txBody>
          <a:bodyPr wrap="square">
            <a:spAutoFit/>
          </a:bodyPr>
          <a:lstStyle/>
          <a:p>
            <a:pPr algn="ctr"/>
            <a:r>
              <a:rPr lang="en-GB" i="1" dirty="0">
                <a:latin typeface="Calibri" panose="020F0502020204030204" pitchFamily="34" charset="0"/>
                <a:ea typeface="Calibri" panose="020F0502020204030204" pitchFamily="34" charset="0"/>
                <a:cs typeface="Times New Roman" panose="02020603050405020304" pitchFamily="18" charset="0"/>
              </a:rPr>
              <a:t>The Valley of Death in Markham et al. (</a:t>
            </a:r>
            <a:r>
              <a:rPr lang="en-GB" i="1" dirty="0">
                <a:latin typeface="Calibri" panose="020F0502020204030204" pitchFamily="34" charset="0"/>
                <a:ea typeface="Calibri" panose="020F0502020204030204" pitchFamily="34" charset="0"/>
                <a:cs typeface="Times New Roman" panose="02020603050405020304" pitchFamily="18" charset="0"/>
                <a:hlinkClick r:id="rId3"/>
              </a:rPr>
              <a:t>2010</a:t>
            </a:r>
            <a:r>
              <a:rPr lang="en-GB" i="1" dirty="0">
                <a:latin typeface="Calibri" panose="020F0502020204030204" pitchFamily="34" charset="0"/>
                <a:ea typeface="Calibri" panose="020F0502020204030204" pitchFamily="34" charset="0"/>
                <a:cs typeface="Times New Roman" panose="02020603050405020304" pitchFamily="18" charset="0"/>
              </a:rPr>
              <a:t>).</a:t>
            </a:r>
            <a:endParaRPr lang="cs-CZ" sz="2000" i="1" dirty="0">
              <a:latin typeface="Times New Roman" panose="02020603050405020304" pitchFamily="18" charset="0"/>
              <a:ea typeface="Times New Roman" panose="02020603050405020304" pitchFamily="18" charset="0"/>
            </a:endParaRPr>
          </a:p>
          <a:p>
            <a:pPr algn="ctr">
              <a:lnSpc>
                <a:spcPct val="110000"/>
              </a:lnSpc>
              <a:spcAft>
                <a:spcPts val="600"/>
              </a:spcAft>
            </a:pPr>
            <a:r>
              <a:rPr lang="cs-CZ" i="1" dirty="0">
                <a:latin typeface="Calibri" panose="020F0502020204030204" pitchFamily="34" charset="0"/>
                <a:ea typeface="Calibri" panose="020F0502020204030204" pitchFamily="34" charset="0"/>
                <a:cs typeface="Times New Roman" panose="02020603050405020304" pitchFamily="18" charset="0"/>
              </a:rPr>
              <a:t>Source: </a:t>
            </a:r>
            <a:r>
              <a:rPr lang="cs-CZ" i="1" dirty="0" err="1">
                <a:latin typeface="Calibri" panose="020F0502020204030204" pitchFamily="34" charset="0"/>
                <a:ea typeface="Calibri" panose="020F0502020204030204" pitchFamily="34" charset="0"/>
                <a:cs typeface="Times New Roman" panose="02020603050405020304" pitchFamily="18" charset="0"/>
                <a:hlinkClick r:id="rId4"/>
              </a:rPr>
              <a:t>Wiley</a:t>
            </a:r>
            <a:r>
              <a:rPr lang="cs-CZ" i="1" dirty="0">
                <a:latin typeface="Calibri" panose="020F0502020204030204" pitchFamily="34" charset="0"/>
                <a:ea typeface="Calibri" panose="020F0502020204030204" pitchFamily="34" charset="0"/>
                <a:cs typeface="Times New Roman" panose="02020603050405020304" pitchFamily="18" charset="0"/>
                <a:hlinkClick r:id="rId4"/>
              </a:rPr>
              <a:t> Online </a:t>
            </a:r>
            <a:r>
              <a:rPr lang="cs-CZ" i="1" dirty="0" err="1">
                <a:latin typeface="Calibri" panose="020F0502020204030204" pitchFamily="34" charset="0"/>
                <a:ea typeface="Calibri" panose="020F0502020204030204" pitchFamily="34" charset="0"/>
                <a:cs typeface="Times New Roman" panose="02020603050405020304" pitchFamily="18" charset="0"/>
                <a:hlinkClick r:id="rId4"/>
              </a:rPr>
              <a:t>Library</a:t>
            </a:r>
            <a:r>
              <a:rPr lang="cs-CZ" i="1" dirty="0" err="1">
                <a:latin typeface="Calibri" panose="020F0502020204030204" pitchFamily="34" charset="0"/>
                <a:ea typeface="Calibri" panose="020F0502020204030204" pitchFamily="34" charset="0"/>
                <a:cs typeface="Times New Roman" panose="02020603050405020304" pitchFamily="18" charset="0"/>
                <a:hlinkClick r:id="rId5"/>
              </a:rPr>
              <a:t>Web</a:t>
            </a:r>
            <a:r>
              <a:rPr lang="cs-CZ" i="1" dirty="0">
                <a:latin typeface="Calibri" panose="020F0502020204030204" pitchFamily="34" charset="0"/>
                <a:ea typeface="Calibri" panose="020F0502020204030204" pitchFamily="34" charset="0"/>
                <a:cs typeface="Times New Roman" panose="02020603050405020304" pitchFamily="18" charset="0"/>
                <a:hlinkClick r:id="rId5"/>
              </a:rPr>
              <a:t> </a:t>
            </a:r>
            <a:r>
              <a:rPr lang="cs-CZ" i="1" dirty="0" err="1">
                <a:latin typeface="Calibri" panose="020F0502020204030204" pitchFamily="34" charset="0"/>
                <a:ea typeface="Calibri" panose="020F0502020204030204" pitchFamily="34" charset="0"/>
                <a:cs typeface="Times New Roman" panose="02020603050405020304" pitchFamily="18" charset="0"/>
                <a:hlinkClick r:id="rId5"/>
              </a:rPr>
              <a:t>of</a:t>
            </a:r>
            <a:r>
              <a:rPr lang="cs-CZ" i="1" dirty="0">
                <a:latin typeface="Calibri" panose="020F0502020204030204" pitchFamily="34" charset="0"/>
                <a:ea typeface="Calibri" panose="020F0502020204030204" pitchFamily="34" charset="0"/>
                <a:cs typeface="Times New Roman" panose="02020603050405020304" pitchFamily="18" charset="0"/>
                <a:hlinkClick r:id="rId5"/>
              </a:rPr>
              <a:t> </a:t>
            </a:r>
            <a:r>
              <a:rPr lang="cs-CZ" i="1" dirty="0" err="1">
                <a:latin typeface="Calibri" panose="020F0502020204030204" pitchFamily="34" charset="0"/>
                <a:ea typeface="Calibri" panose="020F0502020204030204" pitchFamily="34" charset="0"/>
                <a:cs typeface="Times New Roman" panose="02020603050405020304" pitchFamily="18" charset="0"/>
                <a:hlinkClick r:id="rId5"/>
              </a:rPr>
              <a:t>Science®</a:t>
            </a:r>
            <a:r>
              <a:rPr lang="cs-CZ" i="1" dirty="0" err="1">
                <a:latin typeface="Calibri" panose="020F0502020204030204" pitchFamily="34" charset="0"/>
                <a:ea typeface="Calibri" panose="020F0502020204030204" pitchFamily="34" charset="0"/>
                <a:cs typeface="Times New Roman" panose="02020603050405020304" pitchFamily="18" charset="0"/>
                <a:hlinkClick r:id="rId6"/>
              </a:rPr>
              <a:t>Google</a:t>
            </a:r>
            <a:r>
              <a:rPr lang="cs-CZ" i="1" dirty="0">
                <a:latin typeface="Calibri" panose="020F0502020204030204" pitchFamily="34" charset="0"/>
                <a:ea typeface="Calibri" panose="020F0502020204030204" pitchFamily="34" charset="0"/>
                <a:cs typeface="Times New Roman" panose="02020603050405020304" pitchFamily="18" charset="0"/>
                <a:hlinkClick r:id="rId6"/>
              </a:rPr>
              <a:t> </a:t>
            </a:r>
            <a:r>
              <a:rPr lang="cs-CZ" i="1" dirty="0" err="1">
                <a:latin typeface="Calibri" panose="020F0502020204030204" pitchFamily="34" charset="0"/>
                <a:ea typeface="Calibri" panose="020F0502020204030204" pitchFamily="34" charset="0"/>
                <a:cs typeface="Times New Roman" panose="02020603050405020304" pitchFamily="18" charset="0"/>
                <a:hlinkClick r:id="rId6"/>
              </a:rPr>
              <a:t>Scholar</a:t>
            </a:r>
            <a:endParaRPr lang="cs-CZ" i="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Aft>
                <a:spcPts val="0"/>
              </a:spcAft>
            </a:pPr>
            <a:r>
              <a:rPr lang="cs-CZ" i="1" u="sng" dirty="0">
                <a:latin typeface="Calibri" panose="020F0502020204030204" pitchFamily="34" charset="0"/>
                <a:ea typeface="Calibri" panose="020F0502020204030204" pitchFamily="34" charset="0"/>
                <a:cs typeface="Times New Roman" panose="02020603050405020304" pitchFamily="18" charset="0"/>
                <a:hlinkClick r:id="rId7"/>
              </a:rPr>
              <a:t>https://www.investopedia.com/terms/d/death-valley-curve.asp</a:t>
            </a:r>
            <a:endParaRPr lang="cs-CZ" i="1" dirty="0">
              <a:latin typeface="Calibri" panose="020F0502020204030204" pitchFamily="34" charset="0"/>
              <a:ea typeface="Calibri" panose="020F0502020204030204" pitchFamily="34" charset="0"/>
              <a:cs typeface="Times New Roman" panose="02020603050405020304" pitchFamily="18" charset="0"/>
            </a:endParaRPr>
          </a:p>
          <a:p>
            <a:pPr algn="ctr"/>
            <a:r>
              <a:rPr lang="cs-CZ" i="1" dirty="0">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0135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64566"/>
            <a:ext cx="10515600" cy="4834784"/>
          </a:xfrm>
        </p:spPr>
        <p:txBody>
          <a:bodyPr/>
          <a:lstStyle/>
          <a:p>
            <a:pPr algn="just"/>
            <a:r>
              <a:rPr lang="en-US" dirty="0"/>
              <a:t>Spin-offs addressing existing industry problems with a real commercial potential have a higher chance of success and will also help in securing funding from investors</a:t>
            </a:r>
            <a:r>
              <a:rPr lang="en-US" dirty="0" smtClean="0"/>
              <a:t>.</a:t>
            </a:r>
            <a:endParaRPr lang="cs-CZ" dirty="0" smtClean="0"/>
          </a:p>
          <a:p>
            <a:pPr algn="just"/>
            <a:r>
              <a:rPr lang="cs-CZ" dirty="0" smtClean="0"/>
              <a:t>I</a:t>
            </a:r>
            <a:r>
              <a:rPr lang="en-US" dirty="0" err="1" smtClean="0"/>
              <a:t>mportant</a:t>
            </a:r>
            <a:r>
              <a:rPr lang="en-US" dirty="0" smtClean="0"/>
              <a:t> </a:t>
            </a:r>
            <a:r>
              <a:rPr lang="en-US" dirty="0"/>
              <a:t>aspect to the spin-off creation is to establish a motivational environment that increases the awareness of </a:t>
            </a:r>
            <a:r>
              <a:rPr lang="en-US" dirty="0" err="1"/>
              <a:t>commercialising</a:t>
            </a:r>
            <a:r>
              <a:rPr lang="en-US" dirty="0"/>
              <a:t> research results amongst researchers and also to allow researchers gain essential entrepreneurial skillsets for setting up and participating in spin-offs.</a:t>
            </a:r>
            <a:endParaRPr lang="en-GB" dirty="0"/>
          </a:p>
        </p:txBody>
      </p:sp>
      <p:sp>
        <p:nvSpPr>
          <p:cNvPr id="4" name="Zástupný symbol pro číslo snímku 3"/>
          <p:cNvSpPr>
            <a:spLocks noGrp="1"/>
          </p:cNvSpPr>
          <p:nvPr>
            <p:ph type="sldNum" sz="quarter" idx="12"/>
          </p:nvPr>
        </p:nvSpPr>
        <p:spPr/>
        <p:txBody>
          <a:bodyPr/>
          <a:lstStyle/>
          <a:p>
            <a:fld id="{C213BE44-23F7-409A-914C-CE52402F955C}" type="slidenum">
              <a:rPr lang="en-GB" smtClean="0"/>
              <a:t>16</a:t>
            </a:fld>
            <a:endParaRPr lang="en-GB"/>
          </a:p>
        </p:txBody>
      </p:sp>
      <p:sp>
        <p:nvSpPr>
          <p:cNvPr id="5" name="Zástupný symbol pro zápatí 4"/>
          <p:cNvSpPr>
            <a:spLocks noGrp="1"/>
          </p:cNvSpPr>
          <p:nvPr>
            <p:ph type="ftr" sz="quarter" idx="11"/>
          </p:nvPr>
        </p:nvSpPr>
        <p:spPr/>
        <p:txBody>
          <a:bodyPr/>
          <a:lstStyle/>
          <a:p>
            <a:r>
              <a:rPr lang="en-GB" noProof="0" smtClean="0"/>
              <a:t>Project </a:t>
            </a:r>
            <a:r>
              <a:rPr lang="en-GB" b="1" noProof="0" smtClean="0"/>
              <a:t>Technology Transfer Together</a:t>
            </a:r>
            <a:r>
              <a:rPr lang="en-GB" noProof="0" smtClean="0"/>
              <a:t> / </a:t>
            </a:r>
            <a:r>
              <a:rPr lang="en-GB" b="1" noProof="0" smtClean="0"/>
              <a:t>TEchTransfer</a:t>
            </a:r>
          </a:p>
          <a:p>
            <a:r>
              <a:rPr lang="en-GB" noProof="0" smtClean="0"/>
              <a:t>Number of the project: 2020-1-CZ01-KA203-078313 </a:t>
            </a:r>
            <a:endParaRPr lang="en-GB" noProof="0" dirty="0"/>
          </a:p>
        </p:txBody>
      </p:sp>
    </p:spTree>
    <p:extLst>
      <p:ext uri="{BB962C8B-B14F-4D97-AF65-F5344CB8AC3E}">
        <p14:creationId xmlns:p14="http://schemas.microsoft.com/office/powerpoint/2010/main" val="4135269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915837" y="491273"/>
            <a:ext cx="11023121" cy="1325563"/>
          </a:xfrm>
        </p:spPr>
        <p:txBody>
          <a:bodyPr>
            <a:normAutofit/>
          </a:bodyPr>
          <a:lstStyle/>
          <a:p>
            <a:r>
              <a:rPr lang="cs-CZ" dirty="0" smtClean="0"/>
              <a:t>P</a:t>
            </a:r>
            <a:r>
              <a:rPr lang="en-US" dirty="0" err="1" smtClean="0"/>
              <a:t>ositions</a:t>
            </a:r>
            <a:r>
              <a:rPr lang="en-US" dirty="0" smtClean="0"/>
              <a:t> </a:t>
            </a:r>
            <a:r>
              <a:rPr lang="en-US" dirty="0"/>
              <a:t>in the spin-off company</a:t>
            </a:r>
            <a:endParaRPr lang="sk-SK" sz="3600" dirty="0"/>
          </a:p>
        </p:txBody>
      </p:sp>
      <p:sp>
        <p:nvSpPr>
          <p:cNvPr id="3" name="Obdélník 2"/>
          <p:cNvSpPr/>
          <p:nvPr/>
        </p:nvSpPr>
        <p:spPr>
          <a:xfrm>
            <a:off x="1483256" y="1816836"/>
            <a:ext cx="8606287" cy="3978012"/>
          </a:xfrm>
          <a:prstGeom prst="rect">
            <a:avLst/>
          </a:prstGeom>
        </p:spPr>
        <p:txBody>
          <a:bodyPr wrap="square">
            <a:spAutoFit/>
          </a:bodyPr>
          <a:lstStyle/>
          <a:p>
            <a:pPr algn="just">
              <a:lnSpc>
                <a:spcPct val="110000"/>
              </a:lnSpc>
              <a:spcAft>
                <a:spcPts val="600"/>
              </a:spcAft>
            </a:pPr>
            <a:r>
              <a:rPr lang="cs-CZ" dirty="0" smtClean="0">
                <a:latin typeface="Calibri" panose="020F0502020204030204" pitchFamily="34" charset="0"/>
                <a:ea typeface="Calibri" panose="020F0502020204030204" pitchFamily="34" charset="0"/>
                <a:cs typeface="Times New Roman" panose="02020603050405020304" pitchFamily="18" charset="0"/>
              </a:rPr>
              <a:t>R</a:t>
            </a:r>
            <a:r>
              <a:rPr lang="en-GB" dirty="0" err="1" smtClean="0">
                <a:latin typeface="Calibri" panose="020F0502020204030204" pitchFamily="34" charset="0"/>
                <a:ea typeface="Calibri" panose="020F0502020204030204" pitchFamily="34" charset="0"/>
                <a:cs typeface="Times New Roman" panose="02020603050405020304" pitchFamily="18" charset="0"/>
              </a:rPr>
              <a:t>esearchers</a:t>
            </a:r>
            <a:r>
              <a:rPr lang="en-GB" dirty="0" smtClean="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and or students may hold the following positions in the spin-off company: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partner/associate</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 depending on a legal form of spin-off company, researcher and or student would be a co-owner of such company by investing financial capital in this spin-off upon its establishment;</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executive manager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this person would act on behalf of the spin-off company and would be authorised to perform certain legal actions;</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employee - researcher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or student would have specific rights and obligations based on an employment contract, which could be full-time or part-time or based on a different agreement, which could depend on the performance of work, on work activities, or for example on part-time work of students;</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800"/>
              </a:spcAft>
              <a:buFont typeface="Symbol" panose="05050102010706020507" pitchFamily="18"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external expert </a:t>
            </a:r>
            <a:r>
              <a:rPr lang="en-GB" dirty="0">
                <a:latin typeface="Calibri" panose="020F0502020204030204" pitchFamily="34" charset="0"/>
                <a:ea typeface="Calibri" panose="020F0502020204030204" pitchFamily="34" charset="0"/>
                <a:cs typeface="Times New Roman" panose="02020603050405020304" pitchFamily="18" charset="0"/>
              </a:rPr>
              <a:t>- researcher and or student would perform individual activities according to the agreement based on a specific contract.</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1565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6" name="Tabulka 5"/>
          <p:cNvGraphicFramePr>
            <a:graphicFrameLocks noGrp="1"/>
          </p:cNvGraphicFramePr>
          <p:nvPr>
            <p:extLst>
              <p:ext uri="{D42A27DB-BD31-4B8C-83A1-F6EECF244321}">
                <p14:modId xmlns:p14="http://schemas.microsoft.com/office/powerpoint/2010/main" val="1474561767"/>
              </p:ext>
            </p:extLst>
          </p:nvPr>
        </p:nvGraphicFramePr>
        <p:xfrm>
          <a:off x="2515631" y="1668823"/>
          <a:ext cx="7329540" cy="3679898"/>
        </p:xfrm>
        <a:graphic>
          <a:graphicData uri="http://schemas.openxmlformats.org/drawingml/2006/table">
            <a:tbl>
              <a:tblPr firstRow="1" firstCol="1" bandRow="1">
                <a:tableStyleId>{5C22544A-7EE6-4342-B048-85BDC9FD1C3A}</a:tableStyleId>
              </a:tblPr>
              <a:tblGrid>
                <a:gridCol w="3664770">
                  <a:extLst>
                    <a:ext uri="{9D8B030D-6E8A-4147-A177-3AD203B41FA5}">
                      <a16:colId xmlns:a16="http://schemas.microsoft.com/office/drawing/2014/main" val="735854127"/>
                    </a:ext>
                  </a:extLst>
                </a:gridCol>
                <a:gridCol w="3664770">
                  <a:extLst>
                    <a:ext uri="{9D8B030D-6E8A-4147-A177-3AD203B41FA5}">
                      <a16:colId xmlns:a16="http://schemas.microsoft.com/office/drawing/2014/main" val="1624331097"/>
                    </a:ext>
                  </a:extLst>
                </a:gridCol>
              </a:tblGrid>
              <a:tr h="279779">
                <a:tc>
                  <a:txBody>
                    <a:bodyPr/>
                    <a:lstStyle/>
                    <a:p>
                      <a:pPr algn="just">
                        <a:lnSpc>
                          <a:spcPct val="110000"/>
                        </a:lnSpc>
                        <a:spcAft>
                          <a:spcPts val="600"/>
                        </a:spcAft>
                      </a:pPr>
                      <a:r>
                        <a:rPr lang="en-GB" sz="1100">
                          <a:effectLst/>
                        </a:rPr>
                        <a:t>RISK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IMPACT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6515436"/>
                  </a:ext>
                </a:extLst>
              </a:tr>
              <a:tr h="557412">
                <a:tc>
                  <a:txBody>
                    <a:bodyPr/>
                    <a:lstStyle/>
                    <a:p>
                      <a:pPr algn="just">
                        <a:lnSpc>
                          <a:spcPct val="110000"/>
                        </a:lnSpc>
                        <a:spcAft>
                          <a:spcPts val="600"/>
                        </a:spcAft>
                      </a:pPr>
                      <a:r>
                        <a:rPr lang="en-GB" sz="1100">
                          <a:effectLst/>
                        </a:rPr>
                        <a:t>Assignment of IP to spin-off</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If value of IP decreases, it will have a direct impact on the capital of spin-off (decrease of value on balance sheet).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2347823"/>
                  </a:ext>
                </a:extLst>
              </a:tr>
              <a:tr h="396896">
                <a:tc>
                  <a:txBody>
                    <a:bodyPr/>
                    <a:lstStyle/>
                    <a:p>
                      <a:pPr algn="just">
                        <a:lnSpc>
                          <a:spcPct val="110000"/>
                        </a:lnSpc>
                        <a:spcAft>
                          <a:spcPts val="600"/>
                        </a:spcAft>
                      </a:pPr>
                      <a:r>
                        <a:rPr lang="en-GB" sz="1100">
                          <a:effectLst/>
                        </a:rPr>
                        <a:t>Conflicts of interest – researcher not having sufficient time to commit to spin-off activities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Negative impact on spin-off development that can lead to failure to commercialise.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4515534"/>
                  </a:ext>
                </a:extLst>
              </a:tr>
              <a:tr h="584283">
                <a:tc>
                  <a:txBody>
                    <a:bodyPr/>
                    <a:lstStyle/>
                    <a:p>
                      <a:pPr algn="just">
                        <a:lnSpc>
                          <a:spcPct val="110000"/>
                        </a:lnSpc>
                        <a:spcAft>
                          <a:spcPts val="600"/>
                        </a:spcAft>
                      </a:pPr>
                      <a:r>
                        <a:rPr lang="en-GB" sz="1100" dirty="0">
                          <a:effectLst/>
                        </a:rPr>
                        <a:t>Lack of early-stage funding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Spin-off will not be able to fund core activities which can result in slower development or in overall failure.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7890025"/>
                  </a:ext>
                </a:extLst>
              </a:tr>
              <a:tr h="746360">
                <a:tc>
                  <a:txBody>
                    <a:bodyPr/>
                    <a:lstStyle/>
                    <a:p>
                      <a:pPr algn="just">
                        <a:lnSpc>
                          <a:spcPct val="110000"/>
                        </a:lnSpc>
                        <a:spcAft>
                          <a:spcPts val="600"/>
                        </a:spcAft>
                      </a:pPr>
                      <a:r>
                        <a:rPr lang="en-GB" sz="1100" dirty="0">
                          <a:effectLst/>
                        </a:rPr>
                        <a:t>Over-reliance on parent institution (university)</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University will be able to support fewer spin-offs due to having to support existing portfolio. This could lead to missing out on opportunity to support more innovative spin-offs.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5977698"/>
                  </a:ext>
                </a:extLst>
              </a:tr>
              <a:tr h="746360">
                <a:tc>
                  <a:txBody>
                    <a:bodyPr/>
                    <a:lstStyle/>
                    <a:p>
                      <a:pPr algn="just">
                        <a:lnSpc>
                          <a:spcPct val="110000"/>
                        </a:lnSpc>
                        <a:spcAft>
                          <a:spcPts val="600"/>
                        </a:spcAft>
                      </a:pPr>
                      <a:r>
                        <a:rPr lang="en-GB" sz="1100">
                          <a:effectLst/>
                        </a:rPr>
                        <a:t>Lack of support from regional/national governments to support spin-off activities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a:effectLst/>
                        </a:rPr>
                        <a:t>Low awareness of entrepreneurial opportunities  and lack of motivation to commercialise within researcher community  - decrease in number of spin-offs.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1575717"/>
                  </a:ext>
                </a:extLst>
              </a:tr>
              <a:tr h="368463">
                <a:tc>
                  <a:txBody>
                    <a:bodyPr/>
                    <a:lstStyle/>
                    <a:p>
                      <a:pPr algn="just">
                        <a:lnSpc>
                          <a:spcPct val="110000"/>
                        </a:lnSpc>
                        <a:spcAft>
                          <a:spcPts val="600"/>
                        </a:spcAft>
                      </a:pPr>
                      <a:r>
                        <a:rPr lang="en-GB" sz="1100">
                          <a:effectLst/>
                        </a:rPr>
                        <a:t>Administrative burdens of internal university policies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0000"/>
                        </a:lnSpc>
                        <a:spcAft>
                          <a:spcPts val="600"/>
                        </a:spcAft>
                      </a:pPr>
                      <a:r>
                        <a:rPr lang="en-GB" sz="1100" dirty="0">
                          <a:effectLst/>
                        </a:rPr>
                        <a:t>Demotivation of researchers to get involved in commercialisation process.</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1604070"/>
                  </a:ext>
                </a:extLst>
              </a:tr>
            </a:tbl>
          </a:graphicData>
        </a:graphic>
      </p:graphicFrame>
      <p:sp>
        <p:nvSpPr>
          <p:cNvPr id="10" name="Nadpis 1">
            <a:extLst>
              <a:ext uri="{FF2B5EF4-FFF2-40B4-BE49-F238E27FC236}">
                <a16:creationId xmlns:a16="http://schemas.microsoft.com/office/drawing/2014/main" id="{291080FB-F875-45E9-85DB-0BE5D9FA5B50}"/>
              </a:ext>
            </a:extLst>
          </p:cNvPr>
          <p:cNvSpPr>
            <a:spLocks noGrp="1"/>
          </p:cNvSpPr>
          <p:nvPr>
            <p:ph type="title"/>
          </p:nvPr>
        </p:nvSpPr>
        <p:spPr>
          <a:xfrm>
            <a:off x="894081" y="343260"/>
            <a:ext cx="11023121" cy="1325563"/>
          </a:xfrm>
        </p:spPr>
        <p:txBody>
          <a:bodyPr>
            <a:normAutofit/>
          </a:bodyPr>
          <a:lstStyle/>
          <a:p>
            <a:r>
              <a:rPr lang="en-GB" dirty="0"/>
              <a:t>Impact and Risks</a:t>
            </a:r>
          </a:p>
        </p:txBody>
      </p:sp>
    </p:spTree>
    <p:extLst>
      <p:ext uri="{BB962C8B-B14F-4D97-AF65-F5344CB8AC3E}">
        <p14:creationId xmlns:p14="http://schemas.microsoft.com/office/powerpoint/2010/main" val="771043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a:xfrm>
            <a:off x="838200" y="503147"/>
            <a:ext cx="10515600" cy="1325563"/>
          </a:xfrm>
        </p:spPr>
        <p:txBody>
          <a:bodyPr/>
          <a:lstStyle/>
          <a:p>
            <a:r>
              <a:rPr lang="en-GB" dirty="0" smtClean="0"/>
              <a:t>Conclusion</a:t>
            </a:r>
            <a:r>
              <a:rPr lang="cs-CZ" dirty="0" smtClean="0"/>
              <a:t/>
            </a:r>
            <a:br>
              <a:rPr lang="cs-CZ" dirty="0" smtClean="0"/>
            </a:br>
            <a:endParaRPr lang="en-GB" dirty="0"/>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a:xfrm>
            <a:off x="666390" y="1631800"/>
            <a:ext cx="10859219" cy="4778329"/>
          </a:xfrm>
        </p:spPr>
        <p:txBody>
          <a:bodyPr>
            <a:normAutofit/>
          </a:bodyPr>
          <a:lstStyle/>
          <a:p>
            <a:pPr algn="just"/>
            <a:r>
              <a:rPr lang="en-GB" dirty="0"/>
              <a:t>University spin-offs are seen as an increasingly attractive way of commercialising university intellectual property, boosting innovation and are also being considered to have the potential to bring significant impact on regional economic and social development. </a:t>
            </a:r>
            <a:endParaRPr lang="cs-CZ" dirty="0"/>
          </a:p>
          <a:p>
            <a:pPr algn="just"/>
            <a:r>
              <a:rPr lang="en-GB" dirty="0"/>
              <a:t>Setting-up a spin-off in academic area is a complex and challenging process often involving lots of different stakeholders with conflicting interests and requiring a supportive national legislative, financial and administrative framework. </a:t>
            </a:r>
            <a:endParaRPr lang="cs-CZ" dirty="0" smtClean="0"/>
          </a:p>
          <a:p>
            <a:pPr algn="just"/>
            <a:r>
              <a:rPr lang="en-US" dirty="0"/>
              <a:t>Setting up a spin-off is an iterative process, during which one has to constantly (re-)evaluate earlier decisions based on new information. </a:t>
            </a:r>
            <a:endParaRPr lang="cs-CZ" dirty="0"/>
          </a:p>
          <a:p>
            <a:endParaRPr lang="en-GB" dirty="0"/>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19</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72397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943" y="1444654"/>
            <a:ext cx="5503280" cy="3662183"/>
          </a:xfrm>
          <a:prstGeom prst="rect">
            <a:avLst/>
          </a:prstGeom>
        </p:spPr>
      </p:pic>
    </p:spTree>
    <p:extLst>
      <p:ext uri="{BB962C8B-B14F-4D97-AF65-F5344CB8AC3E}">
        <p14:creationId xmlns:p14="http://schemas.microsoft.com/office/powerpoint/2010/main" val="338036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A705659B-98DD-4BBD-B4AE-F27641A42211}"/>
              </a:ext>
            </a:extLst>
          </p:cNvPr>
          <p:cNvSpPr>
            <a:spLocks noGrp="1"/>
          </p:cNvSpPr>
          <p:nvPr>
            <p:ph idx="1"/>
          </p:nvPr>
        </p:nvSpPr>
        <p:spPr>
          <a:xfrm>
            <a:off x="1743974" y="1829808"/>
            <a:ext cx="7589808" cy="2966478"/>
          </a:xfrm>
        </p:spPr>
        <p:txBody>
          <a:bodyPr>
            <a:normAutofit/>
          </a:bodyPr>
          <a:lstStyle/>
          <a:p>
            <a:r>
              <a:rPr lang="en-US" dirty="0"/>
              <a:t>What does spin-off mean?</a:t>
            </a:r>
          </a:p>
          <a:p>
            <a:r>
              <a:rPr lang="en-US" dirty="0"/>
              <a:t>What is a spin-off example?</a:t>
            </a:r>
          </a:p>
          <a:p>
            <a:r>
              <a:rPr lang="en-US" dirty="0"/>
              <a:t>What does spin-off mean in shows?</a:t>
            </a:r>
          </a:p>
          <a:p>
            <a:r>
              <a:rPr lang="en-US" dirty="0"/>
              <a:t>What is another word for spin-off?</a:t>
            </a:r>
          </a:p>
          <a:p>
            <a:pPr lvl="0"/>
            <a:endParaRPr lang="cs-CZ" dirty="0"/>
          </a:p>
        </p:txBody>
      </p:sp>
      <p:sp>
        <p:nvSpPr>
          <p:cNvPr id="4" name="Zástupný objekt pre číslo snímky 3">
            <a:extLst>
              <a:ext uri="{FF2B5EF4-FFF2-40B4-BE49-F238E27FC236}">
                <a16:creationId xmlns:a16="http://schemas.microsoft.com/office/drawing/2014/main" id="{CEC780AF-2673-4A54-8BE2-4273740A453B}"/>
              </a:ext>
            </a:extLst>
          </p:cNvPr>
          <p:cNvSpPr>
            <a:spLocks noGrp="1"/>
          </p:cNvSpPr>
          <p:nvPr>
            <p:ph type="sldNum" sz="quarter" idx="12"/>
          </p:nvPr>
        </p:nvSpPr>
        <p:spPr/>
        <p:txBody>
          <a:bodyPr/>
          <a:lstStyle/>
          <a:p>
            <a:fld id="{C213BE44-23F7-409A-914C-CE52402F955C}" type="slidenum">
              <a:rPr lang="en-GB" smtClean="0"/>
              <a:t>3</a:t>
            </a:fld>
            <a:endParaRPr lang="en-GB"/>
          </a:p>
        </p:txBody>
      </p:sp>
      <p:sp>
        <p:nvSpPr>
          <p:cNvPr id="5" name="Zástupný objekt pre pätu 4">
            <a:extLst>
              <a:ext uri="{FF2B5EF4-FFF2-40B4-BE49-F238E27FC236}">
                <a16:creationId xmlns:a16="http://schemas.microsoft.com/office/drawing/2014/main" id="{83950F5C-5EB0-457E-9EC8-18497B0EFDE0}"/>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94307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2" name="Obdélník 1"/>
          <p:cNvSpPr/>
          <p:nvPr/>
        </p:nvSpPr>
        <p:spPr>
          <a:xfrm>
            <a:off x="1109486" y="1618754"/>
            <a:ext cx="9434424" cy="2769989"/>
          </a:xfrm>
          <a:prstGeom prst="rect">
            <a:avLst/>
          </a:prstGeom>
        </p:spPr>
        <p:txBody>
          <a:bodyPr wrap="square">
            <a:spAutoFit/>
          </a:bodyPr>
          <a:lstStyle/>
          <a:p>
            <a:pPr marL="285750" indent="-285750" algn="just">
              <a:spcAft>
                <a:spcPts val="1800"/>
              </a:spcAft>
              <a:buFont typeface="Arial" panose="020B0604020202020204" pitchFamily="34" charset="0"/>
              <a:buChar char="•"/>
            </a:pPr>
            <a:r>
              <a:rPr lang="cs-CZ" dirty="0" smtClean="0">
                <a:ea typeface="Calibri" panose="020F0502020204030204" pitchFamily="34" charset="0"/>
              </a:rPr>
              <a:t>S</a:t>
            </a:r>
            <a:r>
              <a:rPr lang="en-GB" dirty="0" smtClean="0">
                <a:ea typeface="Calibri" panose="020F0502020204030204" pitchFamily="34" charset="0"/>
              </a:rPr>
              <a:t>pin-off </a:t>
            </a:r>
            <a:r>
              <a:rPr lang="en-GB" dirty="0">
                <a:ea typeface="Calibri" panose="020F0502020204030204" pitchFamily="34" charset="0"/>
              </a:rPr>
              <a:t>is a new business created by separating part of a parent organisation. </a:t>
            </a:r>
            <a:endParaRPr lang="cs-CZ" dirty="0" smtClean="0">
              <a:ea typeface="Calibri" panose="020F0502020204030204" pitchFamily="34" charset="0"/>
            </a:endParaRPr>
          </a:p>
          <a:p>
            <a:pPr marL="285750" indent="-285750" algn="just">
              <a:spcAft>
                <a:spcPts val="1800"/>
              </a:spcAft>
              <a:buFont typeface="Arial" panose="020B0604020202020204" pitchFamily="34" charset="0"/>
              <a:buChar char="•"/>
            </a:pPr>
            <a:r>
              <a:rPr lang="en-GB" dirty="0" smtClean="0">
                <a:ea typeface="Calibri" panose="020F0502020204030204" pitchFamily="34" charset="0"/>
              </a:rPr>
              <a:t>Merriam-Webster </a:t>
            </a:r>
            <a:r>
              <a:rPr lang="en-GB" dirty="0">
                <a:ea typeface="Calibri" panose="020F0502020204030204" pitchFamily="34" charset="0"/>
              </a:rPr>
              <a:t>defines spin-off as the distribution by a business to its stockholders of particular assets and especially of stock of another company and also as the new company created by such a distribution</a:t>
            </a:r>
            <a:r>
              <a:rPr lang="en-GB" dirty="0" smtClean="0">
                <a:ea typeface="Calibri" panose="020F0502020204030204" pitchFamily="34" charset="0"/>
              </a:rPr>
              <a:t>.</a:t>
            </a:r>
            <a:endParaRPr lang="cs-CZ" dirty="0" smtClean="0">
              <a:ea typeface="Calibri" panose="020F0502020204030204" pitchFamily="34" charset="0"/>
            </a:endParaRPr>
          </a:p>
          <a:p>
            <a:pPr marL="285750" indent="-285750" algn="just">
              <a:spcAft>
                <a:spcPts val="1800"/>
              </a:spcAft>
              <a:buFont typeface="Arial" panose="020B0604020202020204" pitchFamily="34" charset="0"/>
              <a:buChar char="•"/>
            </a:pPr>
            <a:r>
              <a:rPr lang="en-GB" dirty="0"/>
              <a:t>spin-offs are organisational units, companies that are created based on the separation of a certain activity or group of people from the primary organisation. A university can also be such a primary organisation. At the same time, however, it is true that the primary organisation generally maintains a dominant influence on the activities of the newly founded organisation. </a:t>
            </a:r>
            <a:endParaRPr lang="cs-CZ" dirty="0">
              <a:ea typeface="Calibri" panose="020F0502020204030204" pitchFamily="34" charset="0"/>
            </a:endParaRPr>
          </a:p>
        </p:txBody>
      </p:sp>
    </p:spTree>
    <p:extLst>
      <p:ext uri="{BB962C8B-B14F-4D97-AF65-F5344CB8AC3E}">
        <p14:creationId xmlns:p14="http://schemas.microsoft.com/office/powerpoint/2010/main" val="161232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Obdélník 2"/>
          <p:cNvSpPr/>
          <p:nvPr/>
        </p:nvSpPr>
        <p:spPr>
          <a:xfrm>
            <a:off x="1533577" y="1866774"/>
            <a:ext cx="9195757" cy="2662267"/>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n-GB" dirty="0"/>
              <a:t>Spin-offs, which are set aside at a university or a research and development organisation of the state sector, are created for the purpose of commercialising the results of research and development.</a:t>
            </a:r>
            <a:endParaRPr lang="cs-CZ" dirty="0"/>
          </a:p>
          <a:p>
            <a:pPr marL="285750" indent="-285750" algn="just">
              <a:spcAft>
                <a:spcPts val="600"/>
              </a:spcAft>
              <a:buFont typeface="Arial" panose="020B0604020202020204" pitchFamily="34" charset="0"/>
              <a:buChar char="•"/>
            </a:pPr>
            <a:r>
              <a:rPr lang="en-GB" dirty="0"/>
              <a:t>A spin-off usually refers to a separate company established in order to bring a technology or other invention developed by a parent organisation to the market. A conventional spin-off company can be created through the separation from a parent organisation which contributes with its financial, human and intellectual capital. The mission of such spin-off is mainly to further develop and commercialise the technology created at and assigned by the parent organisation. </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122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0562" y="861443"/>
            <a:ext cx="10515600" cy="1325563"/>
          </a:xfrm>
        </p:spPr>
        <p:txBody>
          <a:bodyPr>
            <a:normAutofit/>
          </a:bodyPr>
          <a:lstStyle/>
          <a:p>
            <a:r>
              <a:rPr lang="cs-CZ" dirty="0" smtClean="0"/>
              <a:t>University </a:t>
            </a:r>
            <a:r>
              <a:rPr lang="cs-CZ" dirty="0"/>
              <a:t>- </a:t>
            </a:r>
            <a:r>
              <a:rPr lang="en-US" dirty="0"/>
              <a:t>Motivation </a:t>
            </a:r>
            <a:r>
              <a:rPr lang="en-US" dirty="0"/>
              <a:t>for spin-off creation</a:t>
            </a:r>
            <a:endParaRPr lang="en-GB" dirty="0"/>
          </a:p>
        </p:txBody>
      </p:sp>
      <p:sp>
        <p:nvSpPr>
          <p:cNvPr id="3" name="Zástupný symbol pro obsah 2"/>
          <p:cNvSpPr>
            <a:spLocks noGrp="1"/>
          </p:cNvSpPr>
          <p:nvPr>
            <p:ph idx="1"/>
          </p:nvPr>
        </p:nvSpPr>
        <p:spPr>
          <a:xfrm>
            <a:off x="1010728" y="2653761"/>
            <a:ext cx="10515600" cy="2642858"/>
          </a:xfrm>
        </p:spPr>
        <p:txBody>
          <a:bodyPr/>
          <a:lstStyle/>
          <a:p>
            <a:r>
              <a:rPr lang="en-US" dirty="0" smtClean="0">
                <a:solidFill>
                  <a:srgbClr val="000000"/>
                </a:solidFill>
              </a:rPr>
              <a:t>Need </a:t>
            </a:r>
            <a:r>
              <a:rPr lang="en-US" dirty="0">
                <a:solidFill>
                  <a:srgbClr val="000000"/>
                </a:solidFill>
              </a:rPr>
              <a:t>to bring technology to </a:t>
            </a:r>
            <a:r>
              <a:rPr lang="en-US" dirty="0" smtClean="0">
                <a:solidFill>
                  <a:srgbClr val="000000"/>
                </a:solidFill>
              </a:rPr>
              <a:t>market</a:t>
            </a:r>
            <a:endParaRPr lang="cs-CZ" dirty="0" smtClean="0">
              <a:solidFill>
                <a:srgbClr val="000000"/>
              </a:solidFill>
            </a:endParaRPr>
          </a:p>
          <a:p>
            <a:r>
              <a:rPr lang="en-GB" dirty="0">
                <a:solidFill>
                  <a:srgbClr val="000000"/>
                </a:solidFill>
              </a:rPr>
              <a:t>Encourage student </a:t>
            </a:r>
            <a:r>
              <a:rPr lang="en-GB" dirty="0" smtClean="0">
                <a:solidFill>
                  <a:srgbClr val="000000"/>
                </a:solidFill>
              </a:rPr>
              <a:t>entrepreneurship</a:t>
            </a:r>
            <a:endParaRPr lang="cs-CZ" dirty="0" smtClean="0">
              <a:solidFill>
                <a:srgbClr val="000000"/>
              </a:solidFill>
            </a:endParaRPr>
          </a:p>
          <a:p>
            <a:r>
              <a:rPr lang="en-GB" dirty="0">
                <a:solidFill>
                  <a:srgbClr val="000000"/>
                </a:solidFill>
              </a:rPr>
              <a:t>Support local </a:t>
            </a:r>
            <a:r>
              <a:rPr lang="en-GB" dirty="0" smtClean="0">
                <a:solidFill>
                  <a:srgbClr val="000000"/>
                </a:solidFill>
              </a:rPr>
              <a:t>employment</a:t>
            </a:r>
            <a:endParaRPr lang="cs-CZ" dirty="0" smtClean="0">
              <a:solidFill>
                <a:srgbClr val="000000"/>
              </a:solidFill>
            </a:endParaRPr>
          </a:p>
          <a:p>
            <a:r>
              <a:rPr lang="en-GB" dirty="0">
                <a:solidFill>
                  <a:srgbClr val="000000"/>
                </a:solidFill>
              </a:rPr>
              <a:t>Need to generate </a:t>
            </a:r>
            <a:r>
              <a:rPr lang="en-GB" dirty="0" smtClean="0">
                <a:solidFill>
                  <a:srgbClr val="000000"/>
                </a:solidFill>
              </a:rPr>
              <a:t>revenue</a:t>
            </a:r>
            <a:endParaRPr lang="cs-CZ" dirty="0" smtClean="0">
              <a:solidFill>
                <a:srgbClr val="000000"/>
              </a:solidFill>
            </a:endParaRPr>
          </a:p>
          <a:p>
            <a:r>
              <a:rPr lang="en-GB" dirty="0">
                <a:solidFill>
                  <a:srgbClr val="000000"/>
                </a:solidFill>
              </a:rPr>
              <a:t>Reputation</a:t>
            </a:r>
            <a:endParaRPr lang="en-GB" dirty="0"/>
          </a:p>
        </p:txBody>
      </p:sp>
      <p:sp>
        <p:nvSpPr>
          <p:cNvPr id="4" name="Zástupný symbol pro číslo snímku 3"/>
          <p:cNvSpPr>
            <a:spLocks noGrp="1"/>
          </p:cNvSpPr>
          <p:nvPr>
            <p:ph type="sldNum" sz="quarter" idx="12"/>
          </p:nvPr>
        </p:nvSpPr>
        <p:spPr/>
        <p:txBody>
          <a:bodyPr/>
          <a:lstStyle/>
          <a:p>
            <a:fld id="{C213BE44-23F7-409A-914C-CE52402F955C}" type="slidenum">
              <a:rPr lang="en-GB" smtClean="0"/>
              <a:t>6</a:t>
            </a:fld>
            <a:endParaRPr lang="en-GB"/>
          </a:p>
        </p:txBody>
      </p:sp>
      <p:sp>
        <p:nvSpPr>
          <p:cNvPr id="5" name="Zástupný symbol pro zápatí 4"/>
          <p:cNvSpPr>
            <a:spLocks noGrp="1"/>
          </p:cNvSpPr>
          <p:nvPr>
            <p:ph type="ftr" sz="quarter" idx="11"/>
          </p:nvPr>
        </p:nvSpPr>
        <p:spPr/>
        <p:txBody>
          <a:bodyPr/>
          <a:lstStyle/>
          <a:p>
            <a:r>
              <a:rPr lang="en-GB" noProof="0" smtClean="0"/>
              <a:t>Project </a:t>
            </a:r>
            <a:r>
              <a:rPr lang="en-GB" b="1" noProof="0" smtClean="0"/>
              <a:t>Technology Transfer Together</a:t>
            </a:r>
            <a:r>
              <a:rPr lang="en-GB" noProof="0" smtClean="0"/>
              <a:t> / </a:t>
            </a:r>
            <a:r>
              <a:rPr lang="en-GB" b="1" noProof="0" smtClean="0"/>
              <a:t>TEchTransfer</a:t>
            </a:r>
          </a:p>
          <a:p>
            <a:r>
              <a:rPr lang="en-GB" noProof="0" smtClean="0"/>
              <a:t>Number of the project: 2020-1-CZ01-KA203-078313 </a:t>
            </a:r>
            <a:endParaRPr lang="en-GB" noProof="0" dirty="0"/>
          </a:p>
        </p:txBody>
      </p:sp>
    </p:spTree>
    <p:extLst>
      <p:ext uri="{BB962C8B-B14F-4D97-AF65-F5344CB8AC3E}">
        <p14:creationId xmlns:p14="http://schemas.microsoft.com/office/powerpoint/2010/main" val="122623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1062487" y="1144138"/>
            <a:ext cx="9409981" cy="4135228"/>
          </a:xfrm>
        </p:spPr>
        <p:txBody>
          <a:bodyPr>
            <a:normAutofit/>
          </a:bodyPr>
          <a:lstStyle/>
          <a:p>
            <a:pPr marL="0" indent="0">
              <a:buNone/>
            </a:pPr>
            <a:r>
              <a:rPr lang="en-GB" b="1" dirty="0" smtClean="0"/>
              <a:t>Spin-off </a:t>
            </a:r>
            <a:r>
              <a:rPr lang="en-GB" b="1" dirty="0"/>
              <a:t>vs start-up </a:t>
            </a:r>
            <a:endParaRPr lang="cs-CZ" b="1" dirty="0"/>
          </a:p>
          <a:p>
            <a:pPr algn="just"/>
            <a:r>
              <a:rPr lang="en-GB" dirty="0"/>
              <a:t>One of the first significant differences between a spin-off and a start-up is linked to their origin – the creation of a spin-off takes place within another organisation, which can be a firm, an academic institution or a research institute – in our case it is the university. </a:t>
            </a:r>
            <a:endParaRPr lang="cs-CZ" dirty="0"/>
          </a:p>
          <a:p>
            <a:pPr algn="just"/>
            <a:r>
              <a:rPr lang="en-GB" dirty="0"/>
              <a:t>Start-ups are also born from innovative business ideas, but, unlike spin-offs, they are not created inside an institution. They tend to exploit a market niche with great potential. </a:t>
            </a:r>
            <a:endParaRPr lang="cs-CZ" dirty="0"/>
          </a:p>
          <a:p>
            <a:endParaRPr lang="en-GB"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99443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4683" y="874083"/>
            <a:ext cx="10515600" cy="1325563"/>
          </a:xfrm>
        </p:spPr>
        <p:txBody>
          <a:bodyPr/>
          <a:lstStyle/>
          <a:p>
            <a:r>
              <a:rPr lang="cs-CZ" dirty="0" err="1"/>
              <a:t>The</a:t>
            </a:r>
            <a:r>
              <a:rPr lang="cs-CZ" dirty="0"/>
              <a:t> establishment </a:t>
            </a:r>
            <a:r>
              <a:rPr lang="cs-CZ" dirty="0" err="1"/>
              <a:t>of</a:t>
            </a:r>
            <a:r>
              <a:rPr lang="cs-CZ" dirty="0"/>
              <a:t> spin-</a:t>
            </a:r>
            <a:r>
              <a:rPr lang="cs-CZ" dirty="0" err="1"/>
              <a:t>off</a:t>
            </a:r>
            <a:r>
              <a:rPr lang="cs-CZ" dirty="0"/>
              <a:t> </a:t>
            </a:r>
            <a:r>
              <a:rPr lang="cs-CZ" b="1" dirty="0"/>
              <a:t/>
            </a:r>
            <a:br>
              <a:rPr lang="cs-CZ" b="1" dirty="0"/>
            </a:br>
            <a:endParaRPr lang="en-GB" dirty="0"/>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1137" y="2199646"/>
            <a:ext cx="8410526" cy="2627522"/>
          </a:xfrm>
        </p:spPr>
      </p:pic>
      <p:sp>
        <p:nvSpPr>
          <p:cNvPr id="4" name="Zástupný symbol pro číslo snímku 3"/>
          <p:cNvSpPr>
            <a:spLocks noGrp="1"/>
          </p:cNvSpPr>
          <p:nvPr>
            <p:ph type="sldNum" sz="quarter" idx="12"/>
          </p:nvPr>
        </p:nvSpPr>
        <p:spPr/>
        <p:txBody>
          <a:bodyPr/>
          <a:lstStyle/>
          <a:p>
            <a:fld id="{C213BE44-23F7-409A-914C-CE52402F955C}" type="slidenum">
              <a:rPr lang="en-GB" smtClean="0"/>
              <a:t>8</a:t>
            </a:fld>
            <a:endParaRPr lang="en-GB"/>
          </a:p>
        </p:txBody>
      </p:sp>
      <p:sp>
        <p:nvSpPr>
          <p:cNvPr id="5" name="Zástupný symbol pro zápatí 4"/>
          <p:cNvSpPr>
            <a:spLocks noGrp="1"/>
          </p:cNvSpPr>
          <p:nvPr>
            <p:ph type="ftr" sz="quarter" idx="11"/>
          </p:nvPr>
        </p:nvSpPr>
        <p:spPr/>
        <p:txBody>
          <a:bodyPr/>
          <a:lstStyle/>
          <a:p>
            <a:r>
              <a:rPr lang="en-GB" noProof="0" smtClean="0"/>
              <a:t>Project </a:t>
            </a:r>
            <a:r>
              <a:rPr lang="en-GB" b="1" noProof="0" smtClean="0"/>
              <a:t>Technology Transfer Together</a:t>
            </a:r>
            <a:r>
              <a:rPr lang="en-GB" noProof="0" smtClean="0"/>
              <a:t> / </a:t>
            </a:r>
            <a:r>
              <a:rPr lang="en-GB" b="1" noProof="0" smtClean="0"/>
              <a:t>TEchTransfer</a:t>
            </a:r>
          </a:p>
          <a:p>
            <a:r>
              <a:rPr lang="en-GB" noProof="0" smtClean="0"/>
              <a:t>Number of the project: 2020-1-CZ01-KA203-078313 </a:t>
            </a:r>
            <a:endParaRPr lang="en-GB" noProof="0" dirty="0"/>
          </a:p>
        </p:txBody>
      </p:sp>
      <p:sp>
        <p:nvSpPr>
          <p:cNvPr id="7" name="Obdélník 6"/>
          <p:cNvSpPr/>
          <p:nvPr/>
        </p:nvSpPr>
        <p:spPr>
          <a:xfrm>
            <a:off x="2711808" y="5159316"/>
            <a:ext cx="6851106" cy="369332"/>
          </a:xfrm>
          <a:prstGeom prst="rect">
            <a:avLst/>
          </a:prstGeom>
        </p:spPr>
        <p:txBody>
          <a:bodyPr wrap="none">
            <a:spAutoFit/>
          </a:bodyPr>
          <a:lstStyle/>
          <a:p>
            <a:r>
              <a:rPr lang="cs-CZ" i="1" dirty="0" smtClean="0"/>
              <a:t>Source: </a:t>
            </a:r>
            <a:r>
              <a:rPr lang="en-GB" i="1" dirty="0" smtClean="0"/>
              <a:t>https</a:t>
            </a:r>
            <a:r>
              <a:rPr lang="en-GB" i="1" dirty="0"/>
              <a:t>://vubtechtransfer.be/en/how-to-start-a-spin-off-company</a:t>
            </a:r>
          </a:p>
        </p:txBody>
      </p:sp>
    </p:spTree>
    <p:extLst>
      <p:ext uri="{BB962C8B-B14F-4D97-AF65-F5344CB8AC3E}">
        <p14:creationId xmlns:p14="http://schemas.microsoft.com/office/powerpoint/2010/main" val="3217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52765"/>
            <a:ext cx="10515600" cy="4070208"/>
          </a:xfrm>
        </p:spPr>
        <p:txBody>
          <a:bodyPr/>
          <a:lstStyle/>
          <a:p>
            <a:r>
              <a:rPr lang="en-US" dirty="0"/>
              <a:t>Technology transfer officers should be the first point of contact for initial exploratory discussions between academic staff, researchers and students about the possibility of </a:t>
            </a:r>
            <a:r>
              <a:rPr lang="en-US" dirty="0" err="1"/>
              <a:t>commercialising</a:t>
            </a:r>
            <a:r>
              <a:rPr lang="en-US" dirty="0"/>
              <a:t> research and setting up a spin-off</a:t>
            </a:r>
            <a:r>
              <a:rPr lang="en-US" dirty="0" smtClean="0"/>
              <a:t>.</a:t>
            </a:r>
            <a:endParaRPr lang="cs-CZ" dirty="0" smtClean="0"/>
          </a:p>
          <a:p>
            <a:r>
              <a:rPr lang="en-US" dirty="0"/>
              <a:t>University Science Parks also play an important role in stimulating spin-off creation</a:t>
            </a:r>
            <a:r>
              <a:rPr lang="en-US" dirty="0" smtClean="0"/>
              <a:t>.</a:t>
            </a:r>
            <a:endParaRPr lang="cs-CZ" dirty="0" smtClean="0"/>
          </a:p>
          <a:p>
            <a:r>
              <a:rPr lang="en-US" dirty="0"/>
              <a:t>Business Incubators are </a:t>
            </a:r>
            <a:r>
              <a:rPr lang="en-US" dirty="0" err="1"/>
              <a:t>organisations</a:t>
            </a:r>
            <a:r>
              <a:rPr lang="en-US" dirty="0"/>
              <a:t> that provide a wide range of support </a:t>
            </a:r>
            <a:r>
              <a:rPr lang="en-US" dirty="0" err="1"/>
              <a:t>programmes</a:t>
            </a:r>
            <a:r>
              <a:rPr lang="en-US" dirty="0"/>
              <a:t> to help turn ideas into thriving businesses. Universities that operate their own business</a:t>
            </a:r>
            <a:endParaRPr lang="en-GB" dirty="0"/>
          </a:p>
        </p:txBody>
      </p:sp>
      <p:sp>
        <p:nvSpPr>
          <p:cNvPr id="4" name="Zástupný symbol pro číslo snímku 3"/>
          <p:cNvSpPr>
            <a:spLocks noGrp="1"/>
          </p:cNvSpPr>
          <p:nvPr>
            <p:ph type="sldNum" sz="quarter" idx="12"/>
          </p:nvPr>
        </p:nvSpPr>
        <p:spPr/>
        <p:txBody>
          <a:bodyPr/>
          <a:lstStyle/>
          <a:p>
            <a:fld id="{C213BE44-23F7-409A-914C-CE52402F955C}" type="slidenum">
              <a:rPr lang="en-GB" smtClean="0"/>
              <a:t>9</a:t>
            </a:fld>
            <a:endParaRPr lang="en-GB"/>
          </a:p>
        </p:txBody>
      </p:sp>
      <p:sp>
        <p:nvSpPr>
          <p:cNvPr id="5" name="Zástupný symbol pro zápatí 4"/>
          <p:cNvSpPr>
            <a:spLocks noGrp="1"/>
          </p:cNvSpPr>
          <p:nvPr>
            <p:ph type="ftr" sz="quarter" idx="11"/>
          </p:nvPr>
        </p:nvSpPr>
        <p:spPr/>
        <p:txBody>
          <a:bodyPr/>
          <a:lstStyle/>
          <a:p>
            <a:r>
              <a:rPr lang="en-GB" noProof="0" smtClean="0"/>
              <a:t>Project </a:t>
            </a:r>
            <a:r>
              <a:rPr lang="en-GB" b="1" noProof="0" smtClean="0"/>
              <a:t>Technology Transfer Together</a:t>
            </a:r>
            <a:r>
              <a:rPr lang="en-GB" noProof="0" smtClean="0"/>
              <a:t> / </a:t>
            </a:r>
            <a:r>
              <a:rPr lang="en-GB" b="1" noProof="0" smtClean="0"/>
              <a:t>TEchTransfer</a:t>
            </a:r>
          </a:p>
          <a:p>
            <a:r>
              <a:rPr lang="en-GB" noProof="0" smtClean="0"/>
              <a:t>Number of the project: 2020-1-CZ01-KA203-078313 </a:t>
            </a:r>
            <a:endParaRPr lang="en-GB" noProof="0" dirty="0"/>
          </a:p>
        </p:txBody>
      </p:sp>
    </p:spTree>
    <p:extLst>
      <p:ext uri="{BB962C8B-B14F-4D97-AF65-F5344CB8AC3E}">
        <p14:creationId xmlns:p14="http://schemas.microsoft.com/office/powerpoint/2010/main" val="30243014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1465</Words>
  <Application>Microsoft Office PowerPoint</Application>
  <PresentationFormat>Širokoúhlá obrazovka</PresentationFormat>
  <Paragraphs>144</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Calibri Light</vt:lpstr>
      <vt:lpstr>Symbol</vt:lpstr>
      <vt:lpstr>Times New Roman</vt:lpstr>
      <vt:lpstr>Motív Office</vt:lpstr>
      <vt:lpstr>M05 Commercialization – spin-off</vt:lpstr>
      <vt:lpstr>Prezentace aplikace PowerPoint</vt:lpstr>
      <vt:lpstr>Prezentace aplikace PowerPoint</vt:lpstr>
      <vt:lpstr>Prezentace aplikace PowerPoint</vt:lpstr>
      <vt:lpstr>Prezentace aplikace PowerPoint</vt:lpstr>
      <vt:lpstr>University - Motivation for spin-off creation</vt:lpstr>
      <vt:lpstr>Prezentace aplikace PowerPoint</vt:lpstr>
      <vt:lpstr>The establishment of spin-off  </vt:lpstr>
      <vt:lpstr>Prezentace aplikace PowerPoint</vt:lpstr>
      <vt:lpstr>Prezentace aplikace PowerPoint</vt:lpstr>
      <vt:lpstr>The life cycle of start-up companies </vt:lpstr>
      <vt:lpstr>Prezentace aplikace PowerPoint</vt:lpstr>
      <vt:lpstr>Spin-off and business plan</vt:lpstr>
      <vt:lpstr>Spin-off and business plan</vt:lpstr>
      <vt:lpstr>Death Valley curve </vt:lpstr>
      <vt:lpstr>Prezentace aplikace PowerPoint</vt:lpstr>
      <vt:lpstr>Positions in the spin-off company</vt:lpstr>
      <vt:lpstr>Impact and Risks</vt:lpstr>
      <vt:lpstr>Conclusion </vt:lpstr>
    </vt:vector>
  </TitlesOfParts>
  <Company>Technical University of Košice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Project “Technology Transfer Together” / TEchTransfer / Number of the project: 2020-1-CZ01-KA203-078313</dc:subject>
  <dc:creator>TUKE</dc:creator>
  <cp:lastModifiedBy>Lenovo01</cp:lastModifiedBy>
  <cp:revision>90</cp:revision>
  <dcterms:created xsi:type="dcterms:W3CDTF">2021-12-07T16:52:02Z</dcterms:created>
  <dcterms:modified xsi:type="dcterms:W3CDTF">2023-01-02T13:49:42Z</dcterms:modified>
</cp:coreProperties>
</file>