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</p:sldMasterIdLst>
  <p:notesMasterIdLst>
    <p:notesMasterId r:id="rId45"/>
  </p:notesMasterIdLst>
  <p:sldIdLst>
    <p:sldId id="258" r:id="rId5"/>
    <p:sldId id="393" r:id="rId6"/>
    <p:sldId id="395" r:id="rId7"/>
    <p:sldId id="394" r:id="rId8"/>
    <p:sldId id="260" r:id="rId9"/>
    <p:sldId id="261" r:id="rId10"/>
    <p:sldId id="324" r:id="rId11"/>
    <p:sldId id="262" r:id="rId12"/>
    <p:sldId id="278" r:id="rId13"/>
    <p:sldId id="281" r:id="rId14"/>
    <p:sldId id="282" r:id="rId15"/>
    <p:sldId id="283" r:id="rId16"/>
    <p:sldId id="284" r:id="rId17"/>
    <p:sldId id="330" r:id="rId18"/>
    <p:sldId id="414" r:id="rId19"/>
    <p:sldId id="415" r:id="rId20"/>
    <p:sldId id="325" r:id="rId21"/>
    <p:sldId id="392" r:id="rId22"/>
    <p:sldId id="304" r:id="rId23"/>
    <p:sldId id="416" r:id="rId24"/>
    <p:sldId id="418" r:id="rId25"/>
    <p:sldId id="419" r:id="rId26"/>
    <p:sldId id="420" r:id="rId27"/>
    <p:sldId id="421" r:id="rId28"/>
    <p:sldId id="422" r:id="rId29"/>
    <p:sldId id="266" r:id="rId30"/>
    <p:sldId id="309" r:id="rId31"/>
    <p:sldId id="424" r:id="rId32"/>
    <p:sldId id="423" r:id="rId33"/>
    <p:sldId id="413" r:id="rId34"/>
    <p:sldId id="425" r:id="rId35"/>
    <p:sldId id="280" r:id="rId36"/>
    <p:sldId id="287" r:id="rId37"/>
    <p:sldId id="404" r:id="rId38"/>
    <p:sldId id="412" r:id="rId39"/>
    <p:sldId id="406" r:id="rId40"/>
    <p:sldId id="390" r:id="rId41"/>
    <p:sldId id="363" r:id="rId42"/>
    <p:sldId id="385" r:id="rId43"/>
    <p:sldId id="263" r:id="rId44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omenia Sans" panose="02000503080000020004" pitchFamily="50" charset="-18"/>
      <p:regular r:id="rId51"/>
      <p:bold r:id="rId52"/>
      <p:italic r:id="rId53"/>
      <p:boldItalic r:id="rId5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278"/>
            <p14:sldId id="281"/>
            <p14:sldId id="282"/>
            <p14:sldId id="283"/>
            <p14:sldId id="284"/>
            <p14:sldId id="330"/>
            <p14:sldId id="414"/>
            <p14:sldId id="415"/>
          </p14:sldIdLst>
        </p14:section>
        <p14:section name="Science &amp; Research" id="{223DB728-CCED-442E-8F46-0B1D9DC93200}">
          <p14:sldIdLst>
            <p14:sldId id="325"/>
            <p14:sldId id="392"/>
            <p14:sldId id="304"/>
            <p14:sldId id="416"/>
            <p14:sldId id="418"/>
            <p14:sldId id="419"/>
            <p14:sldId id="420"/>
            <p14:sldId id="421"/>
            <p14:sldId id="422"/>
            <p14:sldId id="266"/>
            <p14:sldId id="309"/>
            <p14:sldId id="424"/>
            <p14:sldId id="423"/>
            <p14:sldId id="413"/>
            <p14:sldId id="425"/>
            <p14:sldId id="280"/>
            <p14:sldId id="287"/>
            <p14:sldId id="404"/>
            <p14:sldId id="412"/>
            <p14:sldId id="406"/>
            <p14:sldId id="390"/>
          </p14:sldIdLst>
        </p14:section>
        <p14:section name="Future of UHK" id="{C7DE7608-36A2-487B-AF31-530E2D5CF94A}">
          <p14:sldIdLst>
            <p14:sldId id="363"/>
            <p14:sldId id="38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  <p:cmAuthor id="5" name="Strnad Matyáš" initials="SM" lastIdx="6" clrIdx="4">
    <p:extLst>
      <p:ext uri="{19B8F6BF-5375-455C-9EA6-DF929625EA0E}">
        <p15:presenceInfo xmlns:p15="http://schemas.microsoft.com/office/powerpoint/2012/main" userId="S-1-5-21-2318265290-742961591-722532207-82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00"/>
    <a:srgbClr val="BFBFBF"/>
    <a:srgbClr val="009FDF"/>
    <a:srgbClr val="CE0058"/>
    <a:srgbClr val="84BD00"/>
    <a:srgbClr val="009FE3"/>
    <a:srgbClr val="606060"/>
    <a:srgbClr val="8F8F8F"/>
    <a:srgbClr val="E00069"/>
    <a:srgbClr val="F7A4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321" autoAdjust="0"/>
  </p:normalViewPr>
  <p:slideViewPr>
    <p:cSldViewPr snapToGrid="0">
      <p:cViewPr varScale="1">
        <p:scale>
          <a:sx n="112" d="100"/>
          <a:sy n="112" d="100"/>
        </p:scale>
        <p:origin x="78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strnama1\Documents\International%20Marketing%20Specialist\Presentation%20UHK\2024\Science_GACR_TACR_data_Edita_Cudova_b&#345;ezen%2024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Other_projects_data_Edita_Cudova_b&#345;ezen%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Other_projects_data_Edita_Cudova_b&#345;ezen%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Kopie%20-%20Technology%20Transfer_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Kopie%20-%20Technology%20Transfer_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prezentace%20uhk%20revize%20a%20dopln&#283;n&#237;%20Vejvoda%203_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GACR_TACR_data_Edita_Cudova_b&#345;ezen%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45742224551353E-2"/>
          <c:y val="3.4623694026533154E-2"/>
          <c:w val="0.92492386066960719"/>
          <c:h val="0.71815808365383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studenti!$B$6:$H$6</c:f>
              <c:numCache>
                <c:formatCode>General</c:formatCode>
                <c:ptCount val="7"/>
                <c:pt idx="0">
                  <c:v>66</c:v>
                </c:pt>
                <c:pt idx="1">
                  <c:v>83</c:v>
                </c:pt>
                <c:pt idx="2">
                  <c:v>92</c:v>
                </c:pt>
                <c:pt idx="3">
                  <c:v>29</c:v>
                </c:pt>
                <c:pt idx="4">
                  <c:v>78</c:v>
                </c:pt>
                <c:pt idx="5">
                  <c:v>98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C-4895-9688-803C16BAFFEB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studenti!$B$7:$H$7</c:f>
              <c:numCache>
                <c:formatCode>General</c:formatCode>
                <c:ptCount val="7"/>
                <c:pt idx="0">
                  <c:v>123</c:v>
                </c:pt>
                <c:pt idx="1">
                  <c:v>132</c:v>
                </c:pt>
                <c:pt idx="2">
                  <c:v>143</c:v>
                </c:pt>
                <c:pt idx="3">
                  <c:v>72</c:v>
                </c:pt>
                <c:pt idx="4">
                  <c:v>108</c:v>
                </c:pt>
                <c:pt idx="5">
                  <c:v>201</c:v>
                </c:pt>
                <c:pt idx="6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C-4895-9688-803C16BAFFEB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studenti!$B$8:$H$8</c:f>
              <c:numCache>
                <c:formatCode>General</c:formatCode>
                <c:ptCount val="7"/>
                <c:pt idx="0">
                  <c:v>111</c:v>
                </c:pt>
                <c:pt idx="1">
                  <c:v>106</c:v>
                </c:pt>
                <c:pt idx="2">
                  <c:v>122</c:v>
                </c:pt>
                <c:pt idx="3">
                  <c:v>41</c:v>
                </c:pt>
                <c:pt idx="4">
                  <c:v>120</c:v>
                </c:pt>
                <c:pt idx="5">
                  <c:v>188</c:v>
                </c:pt>
                <c:pt idx="6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CC-4895-9688-803C16BAFFEB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studenti!$B$9:$H$9</c:f>
              <c:numCache>
                <c:formatCode>General</c:formatCode>
                <c:ptCount val="7"/>
                <c:pt idx="0">
                  <c:v>28</c:v>
                </c:pt>
                <c:pt idx="1">
                  <c:v>37</c:v>
                </c:pt>
                <c:pt idx="2">
                  <c:v>30</c:v>
                </c:pt>
                <c:pt idx="3">
                  <c:v>19</c:v>
                </c:pt>
                <c:pt idx="4">
                  <c:v>28</c:v>
                </c:pt>
                <c:pt idx="5">
                  <c:v>45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CC-4895-9688-803C16BAF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Czech Science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Foundation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– </a:t>
            </a:r>
            <a:b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</a:b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number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of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projects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by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faculties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</a:t>
            </a:r>
            <a:r>
              <a:rPr lang="cs-CZ" sz="2000" b="0" i="0" u="none" strike="noStrike" baseline="0" dirty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380234505862647E-2"/>
          <c:y val="0.22783140283140282"/>
          <c:w val="0.91758793969849251"/>
          <c:h val="0.40564466671239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List1!$L$4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BFBFB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List1!$L$5:$L$8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9-459E-9B01-D5211573D3A5}"/>
            </c:ext>
          </c:extLst>
        </c:ser>
        <c:ser>
          <c:idx val="1"/>
          <c:order val="1"/>
          <c:tx>
            <c:strRef>
              <c:f>List1!$M$4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BFBFBF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List1!$M$5:$M$8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9-459E-9B01-D5211573D3A5}"/>
            </c:ext>
          </c:extLst>
        </c:ser>
        <c:ser>
          <c:idx val="2"/>
          <c:order val="2"/>
          <c:tx>
            <c:strRef>
              <c:f>List1!$N$4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List1!$N$5:$N$8</c:f>
              <c:numCache>
                <c:formatCode>General</c:formatCode>
                <c:ptCount val="4"/>
                <c:pt idx="0">
                  <c:v>9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9-459E-9B01-D5211573D3A5}"/>
            </c:ext>
          </c:extLst>
        </c:ser>
        <c:ser>
          <c:idx val="3"/>
          <c:order val="3"/>
          <c:tx>
            <c:strRef>
              <c:f>List1!$O$4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A4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List1!$O$5:$O$8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E9-459E-9B01-D5211573D3A5}"/>
            </c:ext>
          </c:extLst>
        </c:ser>
        <c:ser>
          <c:idx val="4"/>
          <c:order val="4"/>
          <c:tx>
            <c:strRef>
              <c:f>List1!$P$4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89BD2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List1!$P$5:$P$8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E9-459E-9B01-D5211573D3A5}"/>
            </c:ext>
          </c:extLst>
        </c:ser>
        <c:ser>
          <c:idx val="5"/>
          <c:order val="5"/>
          <c:tx>
            <c:strRef>
              <c:f>List1!$Q$4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List1!$Q$5:$Q$8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E9-459E-9B01-D5211573D3A5}"/>
            </c:ext>
          </c:extLst>
        </c:ser>
        <c:ser>
          <c:idx val="6"/>
          <c:order val="6"/>
          <c:tx>
            <c:strRef>
              <c:f>List1!$R$4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000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List1!$R$5:$R$8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E9-459E-9B01-D5211573D3A5}"/>
            </c:ext>
          </c:extLst>
        </c:ser>
        <c:ser>
          <c:idx val="7"/>
          <c:order val="7"/>
          <c:tx>
            <c:strRef>
              <c:f>List1!$S$4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List1!$S$5:$S$8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E9-459E-9B01-D5211573D3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1945136"/>
        <c:axId val="971950960"/>
      </c:barChart>
      <c:catAx>
        <c:axId val="97194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50960"/>
        <c:crosses val="autoZero"/>
        <c:auto val="1"/>
        <c:lblAlgn val="ctr"/>
        <c:lblOffset val="100"/>
        <c:noMultiLvlLbl val="0"/>
      </c:catAx>
      <c:valAx>
        <c:axId val="97195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4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05530394399963"/>
          <c:y val="0.91699342238090675"/>
          <c:w val="0.57420287131194037"/>
          <c:h val="5.9788254316311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err="1">
                <a:solidFill>
                  <a:schemeClr val="tx1"/>
                </a:solidFill>
              </a:rPr>
              <a:t>Other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projects</a:t>
            </a:r>
            <a:r>
              <a:rPr lang="cs-CZ" sz="1600" b="1">
                <a:solidFill>
                  <a:schemeClr val="tx1"/>
                </a:solidFill>
              </a:rPr>
              <a:t> by </a:t>
            </a:r>
            <a:r>
              <a:rPr lang="cs-CZ" sz="1600" b="1" err="1">
                <a:solidFill>
                  <a:schemeClr val="tx1"/>
                </a:solidFill>
              </a:rPr>
              <a:t>faculties</a:t>
            </a:r>
            <a:r>
              <a:rPr lang="cs-CZ" sz="1600" b="1">
                <a:solidFill>
                  <a:schemeClr val="tx1"/>
                </a:solidFill>
              </a:rPr>
              <a:t> (</a:t>
            </a:r>
            <a:r>
              <a:rPr lang="cs-CZ" sz="1600" b="1" err="1">
                <a:solidFill>
                  <a:schemeClr val="tx1"/>
                </a:solidFill>
              </a:rPr>
              <a:t>used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funds</a:t>
            </a:r>
            <a:r>
              <a:rPr lang="cs-CZ" sz="1600" b="1">
                <a:solidFill>
                  <a:schemeClr val="tx1"/>
                </a:solidFill>
              </a:rPr>
              <a:t> in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79594344814427E-2"/>
          <c:y val="0.17010046060842288"/>
          <c:w val="0.89879052098935197"/>
          <c:h val="0.55645043194920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Philosophical Faculty 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List1!$C$4:$L$4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112480</c:v>
                </c:pt>
                <c:pt idx="9">
                  <c:v>42708.333333333336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D-4DDF-A6B3-B4C0DEEA7227}"/>
            </c:ext>
          </c:extLst>
        </c:ser>
        <c:ser>
          <c:idx val="1"/>
          <c:order val="1"/>
          <c:tx>
            <c:strRef>
              <c:f>List1!$B$5</c:f>
              <c:strCache>
                <c:ptCount val="1"/>
                <c:pt idx="0">
                  <c:v>Faculty of Informatics and Management 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List1!$C$5:$L$5</c:f>
              <c:numCache>
                <c:formatCode>#,##0</c:formatCode>
                <c:ptCount val="10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24889</c:v>
                </c:pt>
                <c:pt idx="5">
                  <c:v>7840</c:v>
                </c:pt>
                <c:pt idx="6">
                  <c:v>55596</c:v>
                </c:pt>
                <c:pt idx="7">
                  <c:v>187486</c:v>
                </c:pt>
                <c:pt idx="8">
                  <c:v>376196.75</c:v>
                </c:pt>
                <c:pt idx="9">
                  <c:v>438343.875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2D-4DDF-A6B3-B4C0DEEA7227}"/>
            </c:ext>
          </c:extLst>
        </c:ser>
        <c:ser>
          <c:idx val="2"/>
          <c:order val="2"/>
          <c:tx>
            <c:strRef>
              <c:f>List1!$B$6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List1!$C$6:$L$6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7470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108584.93083333333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2D-4DDF-A6B3-B4C0DEEA7227}"/>
            </c:ext>
          </c:extLst>
        </c:ser>
        <c:ser>
          <c:idx val="3"/>
          <c:order val="3"/>
          <c:tx>
            <c:strRef>
              <c:f>List1!$B$7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List1!$C$7:$L$7</c:f>
              <c:numCache>
                <c:formatCode>#,##0</c:formatCode>
                <c:ptCount val="10"/>
                <c:pt idx="0">
                  <c:v>0</c:v>
                </c:pt>
                <c:pt idx="1">
                  <c:v>39409</c:v>
                </c:pt>
                <c:pt idx="2">
                  <c:v>9627</c:v>
                </c:pt>
                <c:pt idx="3">
                  <c:v>14973</c:v>
                </c:pt>
                <c:pt idx="4">
                  <c:v>34468</c:v>
                </c:pt>
                <c:pt idx="5">
                  <c:v>262197</c:v>
                </c:pt>
                <c:pt idx="6">
                  <c:v>296065</c:v>
                </c:pt>
                <c:pt idx="7">
                  <c:v>332520</c:v>
                </c:pt>
                <c:pt idx="8">
                  <c:v>364396.83333333331</c:v>
                </c:pt>
                <c:pt idx="9">
                  <c:v>328565.08333333331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2D-4DDF-A6B3-B4C0DEEA7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9871451506492"/>
          <c:y val="0.82048984814851855"/>
          <c:w val="0.79939183367566835"/>
          <c:h val="0.17951015185148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err="1">
                <a:solidFill>
                  <a:schemeClr val="tx1"/>
                </a:solidFill>
              </a:rPr>
              <a:t>Other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projects</a:t>
            </a:r>
            <a:r>
              <a:rPr lang="cs-CZ" sz="1600" b="1">
                <a:solidFill>
                  <a:schemeClr val="tx1"/>
                </a:solidFill>
              </a:rPr>
              <a:t> by </a:t>
            </a:r>
            <a:r>
              <a:rPr lang="cs-CZ" sz="1600" b="1" err="1">
                <a:solidFill>
                  <a:schemeClr val="tx1"/>
                </a:solidFill>
              </a:rPr>
              <a:t>provider</a:t>
            </a:r>
            <a:r>
              <a:rPr lang="cs-CZ" sz="1600" b="1">
                <a:solidFill>
                  <a:schemeClr val="tx1"/>
                </a:solidFill>
              </a:rPr>
              <a:t> (</a:t>
            </a:r>
            <a:r>
              <a:rPr lang="cs-CZ" sz="1600" b="1" err="1">
                <a:solidFill>
                  <a:schemeClr val="tx1"/>
                </a:solidFill>
              </a:rPr>
              <a:t>used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funds</a:t>
            </a:r>
            <a:r>
              <a:rPr lang="cs-CZ" sz="1600" b="1">
                <a:solidFill>
                  <a:schemeClr val="tx1"/>
                </a:solidFill>
              </a:rPr>
              <a:t> in EUR)</a:t>
            </a:r>
          </a:p>
        </c:rich>
      </c:tx>
      <c:layout>
        <c:manualLayout>
          <c:xMode val="edge"/>
          <c:yMode val="edge"/>
          <c:x val="0.13301310847963199"/>
          <c:y val="2.79317322072666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48218017417324"/>
          <c:y val="0.12593865728418452"/>
          <c:w val="0.8538233017967074"/>
          <c:h val="0.53288490578031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List1!$B$12</c:f>
              <c:strCache>
                <c:ptCount val="1"/>
                <c:pt idx="0">
                  <c:v>Ministry of Culture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List1!$C$12:$L$12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112479.58333333333</c:v>
                </c:pt>
                <c:pt idx="9">
                  <c:v>188418.25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2-46BA-9CDB-247BE945814E}"/>
            </c:ext>
          </c:extLst>
        </c:ser>
        <c:ser>
          <c:idx val="1"/>
          <c:order val="1"/>
          <c:tx>
            <c:strRef>
              <c:f>List1!$B$13</c:f>
              <c:strCache>
                <c:ptCount val="1"/>
                <c:pt idx="0">
                  <c:v>Ministry of Foreign Affairs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List1!$C$13:$L$13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B2-46BA-9CDB-247BE945814E}"/>
            </c:ext>
          </c:extLst>
        </c:ser>
        <c:ser>
          <c:idx val="2"/>
          <c:order val="2"/>
          <c:tx>
            <c:strRef>
              <c:f>List1!$B$14</c:f>
              <c:strCache>
                <c:ptCount val="1"/>
                <c:pt idx="0">
                  <c:v>Ministry of Health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List1!$C$14:$L$14</c:f>
              <c:numCache>
                <c:formatCode>#,##0</c:formatCode>
                <c:ptCount val="10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34408</c:v>
                </c:pt>
                <c:pt idx="5">
                  <c:v>129425</c:v>
                </c:pt>
                <c:pt idx="6">
                  <c:v>151091</c:v>
                </c:pt>
                <c:pt idx="7">
                  <c:v>179016</c:v>
                </c:pt>
                <c:pt idx="8">
                  <c:v>218250</c:v>
                </c:pt>
                <c:pt idx="9">
                  <c:v>106583.33333333333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B2-46BA-9CDB-247BE945814E}"/>
            </c:ext>
          </c:extLst>
        </c:ser>
        <c:ser>
          <c:idx val="3"/>
          <c:order val="3"/>
          <c:tx>
            <c:strRef>
              <c:f>List1!$B$15</c:f>
              <c:strCache>
                <c:ptCount val="1"/>
                <c:pt idx="0">
                  <c:v>Ministry of Industry and Trade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List1!$C$15:$L$15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24889</c:v>
                </c:pt>
                <c:pt idx="5">
                  <c:v>111290</c:v>
                </c:pt>
                <c:pt idx="6">
                  <c:v>183887</c:v>
                </c:pt>
                <c:pt idx="7">
                  <c:v>340990</c:v>
                </c:pt>
                <c:pt idx="8">
                  <c:v>522343.58333333331</c:v>
                </c:pt>
                <c:pt idx="9">
                  <c:v>623200.625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B2-46BA-9CDB-247BE945814E}"/>
            </c:ext>
          </c:extLst>
        </c:ser>
        <c:ser>
          <c:idx val="4"/>
          <c:order val="4"/>
          <c:tx>
            <c:strRef>
              <c:f>List1!$B$16</c:f>
              <c:strCache>
                <c:ptCount val="1"/>
                <c:pt idx="0">
                  <c:v>Ministry of the Environment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List1!$C$16:$L$16</c:f>
              <c:numCache>
                <c:formatCode>#,##0</c:formatCode>
                <c:ptCount val="10"/>
                <c:pt idx="0">
                  <c:v>20099</c:v>
                </c:pt>
                <c:pt idx="1">
                  <c:v>41140</c:v>
                </c:pt>
                <c:pt idx="2">
                  <c:v>45685</c:v>
                </c:pt>
                <c:pt idx="3">
                  <c:v>16263</c:v>
                </c:pt>
                <c:pt idx="4">
                  <c:v>0</c:v>
                </c:pt>
                <c:pt idx="5">
                  <c:v>29332</c:v>
                </c:pt>
                <c:pt idx="6">
                  <c:v>16682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B2-46BA-9CDB-247BE9458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006511080007767E-2"/>
          <c:y val="0.74844216425443255"/>
          <c:w val="0.94043907566800233"/>
          <c:h val="0.25155783574556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Patent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A-4A44-85EB-CEF1F35E92A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Granted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4A-4A44-85EB-CEF1F35E9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0515392"/>
        <c:axId val="963758624"/>
      </c:barChart>
      <c:catAx>
        <c:axId val="1120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758624"/>
        <c:crosses val="autoZero"/>
        <c:auto val="1"/>
        <c:lblAlgn val="ctr"/>
        <c:lblOffset val="100"/>
        <c:noMultiLvlLbl val="0"/>
      </c:catAx>
      <c:valAx>
        <c:axId val="9637586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5153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Utility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List1!$E$2:$E$9</c:f>
              <c:numCache>
                <c:formatCode>General</c:formatCode>
                <c:ptCount val="8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List1!$F$2:$F$9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7-48C9-92FF-AC4AC5B22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0297120"/>
        <c:axId val="1006081504"/>
      </c:barChart>
      <c:catAx>
        <c:axId val="12502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081504"/>
        <c:crosses val="autoZero"/>
        <c:auto val="1"/>
        <c:lblAlgn val="ctr"/>
        <c:lblOffset val="100"/>
        <c:noMultiLvlLbl val="0"/>
      </c:catAx>
      <c:valAx>
        <c:axId val="100608150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297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1928025125894E-2"/>
          <c:y val="0.13005677210056771"/>
          <c:w val="0.92837863009059352"/>
          <c:h val="0.636380869058034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zaměstnanci!$A$4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zaměstnanci!$B$4:$H$4</c:f>
              <c:numCache>
                <c:formatCode>General</c:formatCode>
                <c:ptCount val="7"/>
                <c:pt idx="0">
                  <c:v>10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13</c:v>
                </c:pt>
                <c:pt idx="5">
                  <c:v>9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D-4FAC-8F1C-18F1C89471C2}"/>
            </c:ext>
          </c:extLst>
        </c:ser>
        <c:ser>
          <c:idx val="1"/>
          <c:order val="1"/>
          <c:tx>
            <c:strRef>
              <c:f>zaměstnanci!$A$5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zaměstnanci!$B$5:$H$5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8</c:v>
                </c:pt>
                <c:pt idx="3">
                  <c:v>22</c:v>
                </c:pt>
                <c:pt idx="4">
                  <c:v>23</c:v>
                </c:pt>
                <c:pt idx="5">
                  <c:v>17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6D-4FAC-8F1C-18F1C89471C2}"/>
            </c:ext>
          </c:extLst>
        </c:ser>
        <c:ser>
          <c:idx val="2"/>
          <c:order val="2"/>
          <c:tx>
            <c:strRef>
              <c:f>zaměstnanci!$A$6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zaměstnanci!$B$6:$H$6</c:f>
              <c:numCache>
                <c:formatCode>General</c:formatCode>
                <c:ptCount val="7"/>
                <c:pt idx="0">
                  <c:v>15</c:v>
                </c:pt>
                <c:pt idx="1">
                  <c:v>15</c:v>
                </c:pt>
                <c:pt idx="2">
                  <c:v>26</c:v>
                </c:pt>
                <c:pt idx="3">
                  <c:v>37</c:v>
                </c:pt>
                <c:pt idx="4">
                  <c:v>31</c:v>
                </c:pt>
                <c:pt idx="5">
                  <c:v>21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6D-4FAC-8F1C-18F1C89471C2}"/>
            </c:ext>
          </c:extLst>
        </c:ser>
        <c:ser>
          <c:idx val="3"/>
          <c:order val="3"/>
          <c:tx>
            <c:strRef>
              <c:f>zaměstnanci!$A$7</c:f>
              <c:strCache>
                <c:ptCount val="1"/>
                <c:pt idx="0">
                  <c:v>Faculty of Science 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zaměstnanci!$B$7:$H$7</c:f>
              <c:numCache>
                <c:formatCode>General</c:formatCode>
                <c:ptCount val="7"/>
                <c:pt idx="0">
                  <c:v>11</c:v>
                </c:pt>
                <c:pt idx="1">
                  <c:v>15</c:v>
                </c:pt>
                <c:pt idx="2">
                  <c:v>23</c:v>
                </c:pt>
                <c:pt idx="3">
                  <c:v>51</c:v>
                </c:pt>
                <c:pt idx="4">
                  <c:v>40</c:v>
                </c:pt>
                <c:pt idx="5">
                  <c:v>24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6D-4FAC-8F1C-18F1C89471C2}"/>
            </c:ext>
          </c:extLst>
        </c:ser>
        <c:ser>
          <c:idx val="4"/>
          <c:order val="4"/>
          <c:tx>
            <c:strRef>
              <c:f>zaměstnanci!$A$8</c:f>
              <c:strCache>
                <c:ptCount val="1"/>
                <c:pt idx="0">
                  <c:v>Rectorate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6D-4FAC-8F1C-18F1C89471C2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zaměstnanci!$B$8:$H$8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6D-4FAC-8F1C-18F1C8947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790595452676859E-2"/>
          <c:y val="0.85574764265577918"/>
          <c:w val="0.96037061632356191"/>
          <c:h val="0.12882045299893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F43-49EB-8F93-176143E18E83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43-49EB-8F93-176143E18E83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43-49EB-8F93-176143E18E83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43-49EB-8F93-176143E18E83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43-49EB-8F93-176143E18E83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43-49EB-8F93-176143E18E83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F43-49EB-8F93-176143E18E83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F43-49EB-8F93-176143E18E83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3-49EB-8F93-176143E18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F43-49EB-8F93-176143E18E83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76-4C40-A804-9F3C2562B2D3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76-4C40-A804-9F3C2562B2D3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76-4C40-A804-9F3C2562B2D3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76-4C40-A804-9F3C2562B2D3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76-4C40-A804-9F3C2562B2D3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A76-4C40-A804-9F3C2562B2D3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A76-4C40-A804-9F3C2562B2D3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A76-4C40-A804-9F3C2562B2D3}"/>
              </c:ext>
            </c:extLst>
          </c:dPt>
          <c:cat>
            <c:numRef>
              <c:f>List1!$B$14:$B$23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List1!$C$14:$C$23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313</c:v>
                </c:pt>
                <c:pt idx="6">
                  <c:v>440</c:v>
                </c:pt>
                <c:pt idx="7">
                  <c:v>512</c:v>
                </c:pt>
                <c:pt idx="8">
                  <c:v>466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6-4C40-A804-9F3C2562B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125551"/>
        <c:axId val="1411362319"/>
      </c:barChart>
      <c:catAx>
        <c:axId val="141012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362319"/>
        <c:crosses val="autoZero"/>
        <c:auto val="1"/>
        <c:lblAlgn val="ctr"/>
        <c:lblOffset val="100"/>
        <c:noMultiLvlLbl val="0"/>
      </c:catAx>
      <c:valAx>
        <c:axId val="141136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12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5C9-49D5-A10D-60AF675313C9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C9-49D5-A10D-60AF675313C9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5C9-49D5-A10D-60AF675313C9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C9-49D5-A10D-60AF675313C9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5C9-49D5-A10D-60AF675313C9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C9-49D5-A10D-60AF675313C9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5C9-49D5-A10D-60AF675313C9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5C9-49D5-A10D-60AF675313C9}"/>
              </c:ext>
            </c:extLst>
          </c:dPt>
          <c:cat>
            <c:numRef>
              <c:f>List1!$B$26:$B$35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List1!$C$26:$C$35</c:f>
              <c:numCache>
                <c:formatCode>General</c:formatCode>
                <c:ptCount val="10"/>
                <c:pt idx="0">
                  <c:v>247</c:v>
                </c:pt>
                <c:pt idx="1">
                  <c:v>374</c:v>
                </c:pt>
                <c:pt idx="2">
                  <c:v>286</c:v>
                </c:pt>
                <c:pt idx="3">
                  <c:v>227</c:v>
                </c:pt>
                <c:pt idx="4">
                  <c:v>208</c:v>
                </c:pt>
                <c:pt idx="5">
                  <c:v>169</c:v>
                </c:pt>
                <c:pt idx="6">
                  <c:v>114</c:v>
                </c:pt>
                <c:pt idx="7">
                  <c:v>66</c:v>
                </c:pt>
                <c:pt idx="8">
                  <c:v>42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9-49D5-A10D-60AF67531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1597695"/>
        <c:axId val="12022512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5C9-49D5-A10D-60AF675313C9}"/>
                  </c:ext>
                </c:extLst>
              </c15:ser>
            </c15:filteredBarSeries>
          </c:ext>
        </c:extLst>
      </c:barChart>
      <c:catAx>
        <c:axId val="141159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251295"/>
        <c:crosses val="autoZero"/>
        <c:auto val="1"/>
        <c:lblAlgn val="ctr"/>
        <c:lblOffset val="100"/>
        <c:noMultiLvlLbl val="0"/>
      </c:catAx>
      <c:valAx>
        <c:axId val="120225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59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38946336527214E-2"/>
          <c:y val="4.1092856419604279E-2"/>
          <c:w val="0.92443548472103643"/>
          <c:h val="0.49996905426269822"/>
        </c:manualLayout>
      </c:layout>
      <c:lineChart>
        <c:grouping val="standar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University of Ostrava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226</c:v>
                </c:pt>
                <c:pt idx="1">
                  <c:v>269</c:v>
                </c:pt>
                <c:pt idx="2">
                  <c:v>298</c:v>
                </c:pt>
                <c:pt idx="3">
                  <c:v>339</c:v>
                </c:pt>
                <c:pt idx="4">
                  <c:v>351</c:v>
                </c:pt>
                <c:pt idx="5">
                  <c:v>370</c:v>
                </c:pt>
                <c:pt idx="6">
                  <c:v>405</c:v>
                </c:pt>
                <c:pt idx="7">
                  <c:v>501</c:v>
                </c:pt>
                <c:pt idx="8">
                  <c:v>467</c:v>
                </c:pt>
                <c:pt idx="9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9F-4C6D-BD59-C6AE503C6210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University of Hradec Králové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List1!$B$4:$K$4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315</c:v>
                </c:pt>
                <c:pt idx="6">
                  <c:v>440</c:v>
                </c:pt>
                <c:pt idx="7">
                  <c:v>512</c:v>
                </c:pt>
                <c:pt idx="8">
                  <c:v>467</c:v>
                </c:pt>
                <c:pt idx="9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9F-4C6D-BD59-C6AE503C6210}"/>
            </c:ext>
          </c:extLst>
        </c:ser>
        <c:ser>
          <c:idx val="2"/>
          <c:order val="2"/>
          <c:tx>
            <c:strRef>
              <c:f>List1!$A$5</c:f>
              <c:strCache>
                <c:ptCount val="1"/>
                <c:pt idx="0">
                  <c:v>University of West Bohemia in Pilsen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List1!$B$5:$K$5</c:f>
              <c:numCache>
                <c:formatCode>General</c:formatCode>
                <c:ptCount val="10"/>
                <c:pt idx="0">
                  <c:v>303</c:v>
                </c:pt>
                <c:pt idx="1">
                  <c:v>345</c:v>
                </c:pt>
                <c:pt idx="2">
                  <c:v>309</c:v>
                </c:pt>
                <c:pt idx="3">
                  <c:v>362</c:v>
                </c:pt>
                <c:pt idx="4">
                  <c:v>335</c:v>
                </c:pt>
                <c:pt idx="5">
                  <c:v>309</c:v>
                </c:pt>
                <c:pt idx="6">
                  <c:v>384</c:v>
                </c:pt>
                <c:pt idx="7">
                  <c:v>417</c:v>
                </c:pt>
                <c:pt idx="8">
                  <c:v>354</c:v>
                </c:pt>
                <c:pt idx="9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9F-4C6D-BD59-C6AE503C6210}"/>
            </c:ext>
          </c:extLst>
        </c:ser>
        <c:ser>
          <c:idx val="3"/>
          <c:order val="3"/>
          <c:tx>
            <c:strRef>
              <c:f>List1!$A$6</c:f>
              <c:strCache>
                <c:ptCount val="1"/>
                <c:pt idx="0">
                  <c:v>Tomas Bata University in Zlín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List1!$B$6:$K$6</c:f>
              <c:numCache>
                <c:formatCode>General</c:formatCode>
                <c:ptCount val="10"/>
                <c:pt idx="0">
                  <c:v>169</c:v>
                </c:pt>
                <c:pt idx="1">
                  <c:v>190</c:v>
                </c:pt>
                <c:pt idx="2">
                  <c:v>195</c:v>
                </c:pt>
                <c:pt idx="3">
                  <c:v>257</c:v>
                </c:pt>
                <c:pt idx="4">
                  <c:v>302</c:v>
                </c:pt>
                <c:pt idx="5">
                  <c:v>284</c:v>
                </c:pt>
                <c:pt idx="6">
                  <c:v>329</c:v>
                </c:pt>
                <c:pt idx="7">
                  <c:v>371</c:v>
                </c:pt>
                <c:pt idx="8">
                  <c:v>350</c:v>
                </c:pt>
                <c:pt idx="9">
                  <c:v>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9F-4C6D-BD59-C6AE503C6210}"/>
            </c:ext>
          </c:extLst>
        </c:ser>
        <c:ser>
          <c:idx val="4"/>
          <c:order val="4"/>
          <c:tx>
            <c:strRef>
              <c:f>List1!$A$7</c:f>
              <c:strCache>
                <c:ptCount val="1"/>
                <c:pt idx="0">
                  <c:v>University of Pardubice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List1!$B$7:$K$7</c:f>
              <c:numCache>
                <c:formatCode>General</c:formatCode>
                <c:ptCount val="10"/>
                <c:pt idx="0">
                  <c:v>298</c:v>
                </c:pt>
                <c:pt idx="1">
                  <c:v>308</c:v>
                </c:pt>
                <c:pt idx="2">
                  <c:v>316</c:v>
                </c:pt>
                <c:pt idx="3">
                  <c:v>348</c:v>
                </c:pt>
                <c:pt idx="4">
                  <c:v>320</c:v>
                </c:pt>
                <c:pt idx="5">
                  <c:v>312</c:v>
                </c:pt>
                <c:pt idx="6">
                  <c:v>333</c:v>
                </c:pt>
                <c:pt idx="7">
                  <c:v>358</c:v>
                </c:pt>
                <c:pt idx="8">
                  <c:v>348</c:v>
                </c:pt>
                <c:pt idx="9">
                  <c:v>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B9F-4C6D-BD59-C6AE503C6210}"/>
            </c:ext>
          </c:extLst>
        </c:ser>
        <c:ser>
          <c:idx val="5"/>
          <c:order val="5"/>
          <c:tx>
            <c:strRef>
              <c:f>List1!$A$8</c:f>
              <c:strCache>
                <c:ptCount val="1"/>
                <c:pt idx="0">
                  <c:v>Technical University of Liberec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List1!$B$8:$K$8</c:f>
              <c:numCache>
                <c:formatCode>General</c:formatCode>
                <c:ptCount val="10"/>
                <c:pt idx="0">
                  <c:v>133</c:v>
                </c:pt>
                <c:pt idx="1">
                  <c:v>172</c:v>
                </c:pt>
                <c:pt idx="2">
                  <c:v>177</c:v>
                </c:pt>
                <c:pt idx="3">
                  <c:v>195</c:v>
                </c:pt>
                <c:pt idx="4">
                  <c:v>210</c:v>
                </c:pt>
                <c:pt idx="5">
                  <c:v>237</c:v>
                </c:pt>
                <c:pt idx="6">
                  <c:v>318</c:v>
                </c:pt>
                <c:pt idx="7">
                  <c:v>371</c:v>
                </c:pt>
                <c:pt idx="8">
                  <c:v>314</c:v>
                </c:pt>
                <c:pt idx="9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B9F-4C6D-BD59-C6AE503C6210}"/>
            </c:ext>
          </c:extLst>
        </c:ser>
        <c:ser>
          <c:idx val="6"/>
          <c:order val="6"/>
          <c:tx>
            <c:strRef>
              <c:f>List1!$A$9</c:f>
              <c:strCache>
                <c:ptCount val="1"/>
                <c:pt idx="0">
                  <c:v>Silesian University in Opava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List1!$B$9:$K$9</c:f>
              <c:numCache>
                <c:formatCode>General</c:formatCode>
                <c:ptCount val="10"/>
                <c:pt idx="0">
                  <c:v>81</c:v>
                </c:pt>
                <c:pt idx="1">
                  <c:v>87</c:v>
                </c:pt>
                <c:pt idx="2">
                  <c:v>73</c:v>
                </c:pt>
                <c:pt idx="3">
                  <c:v>77</c:v>
                </c:pt>
                <c:pt idx="4">
                  <c:v>97</c:v>
                </c:pt>
                <c:pt idx="5">
                  <c:v>98</c:v>
                </c:pt>
                <c:pt idx="6">
                  <c:v>130</c:v>
                </c:pt>
                <c:pt idx="7">
                  <c:v>124</c:v>
                </c:pt>
                <c:pt idx="8">
                  <c:v>114</c:v>
                </c:pt>
                <c:pt idx="9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B9F-4C6D-BD59-C6AE503C6210}"/>
            </c:ext>
          </c:extLst>
        </c:ser>
        <c:ser>
          <c:idx val="7"/>
          <c:order val="7"/>
          <c:tx>
            <c:strRef>
              <c:f>List1!$A$10</c:f>
              <c:strCache>
                <c:ptCount val="1"/>
                <c:pt idx="0">
                  <c:v>University of Jan Evangelista Purkyne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List1!$B$10:$K$10</c:f>
              <c:numCache>
                <c:formatCode>General</c:formatCode>
                <c:ptCount val="10"/>
                <c:pt idx="0">
                  <c:v>105</c:v>
                </c:pt>
                <c:pt idx="1">
                  <c:v>117</c:v>
                </c:pt>
                <c:pt idx="2">
                  <c:v>154</c:v>
                </c:pt>
                <c:pt idx="3">
                  <c:v>157</c:v>
                </c:pt>
                <c:pt idx="4">
                  <c:v>173</c:v>
                </c:pt>
                <c:pt idx="5">
                  <c:v>197</c:v>
                </c:pt>
                <c:pt idx="6">
                  <c:v>236</c:v>
                </c:pt>
                <c:pt idx="7">
                  <c:v>229</c:v>
                </c:pt>
                <c:pt idx="8">
                  <c:v>237</c:v>
                </c:pt>
                <c:pt idx="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B9F-4C6D-BD59-C6AE503C6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265391"/>
        <c:axId val="2060737455"/>
      </c:lineChart>
      <c:catAx>
        <c:axId val="210026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737455"/>
        <c:crosses val="autoZero"/>
        <c:auto val="1"/>
        <c:lblAlgn val="ctr"/>
        <c:lblOffset val="100"/>
        <c:noMultiLvlLbl val="0"/>
      </c:catAx>
      <c:valAx>
        <c:axId val="206073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26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4403124308257"/>
          <c:y val="0.69592694814087253"/>
          <c:w val="0.75081849708545467"/>
          <c:h val="0.27395727686048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'kvartily wos,scopus,spolupráce'!$B$2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009FDF"/>
            </a:solidFill>
            <a:ln>
              <a:solidFill>
                <a:srgbClr val="009FDF">
                  <a:alpha val="98000"/>
                </a:srgbClr>
              </a:solidFill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wos,scopus,spolupráce'!$B$3:$B$12</c:f>
              <c:numCache>
                <c:formatCode>General</c:formatCode>
                <c:ptCount val="10"/>
                <c:pt idx="0">
                  <c:v>20</c:v>
                </c:pt>
                <c:pt idx="1">
                  <c:v>27</c:v>
                </c:pt>
                <c:pt idx="2">
                  <c:v>35</c:v>
                </c:pt>
                <c:pt idx="3">
                  <c:v>42</c:v>
                </c:pt>
                <c:pt idx="4">
                  <c:v>60</c:v>
                </c:pt>
                <c:pt idx="5">
                  <c:v>97</c:v>
                </c:pt>
                <c:pt idx="6">
                  <c:v>145</c:v>
                </c:pt>
                <c:pt idx="7">
                  <c:v>194</c:v>
                </c:pt>
                <c:pt idx="8">
                  <c:v>145</c:v>
                </c:pt>
                <c:pt idx="9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8-403E-AE96-7F8A276F9F72}"/>
            </c:ext>
          </c:extLst>
        </c:ser>
        <c:ser>
          <c:idx val="2"/>
          <c:order val="2"/>
          <c:tx>
            <c:strRef>
              <c:f>'kvartily wos,scopus,spolupráce'!$C$2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wos,scopus,spolupráce'!$C$3:$C$12</c:f>
              <c:numCache>
                <c:formatCode>General</c:formatCode>
                <c:ptCount val="10"/>
                <c:pt idx="0">
                  <c:v>23</c:v>
                </c:pt>
                <c:pt idx="1">
                  <c:v>18</c:v>
                </c:pt>
                <c:pt idx="2">
                  <c:v>47</c:v>
                </c:pt>
                <c:pt idx="3">
                  <c:v>48</c:v>
                </c:pt>
                <c:pt idx="4">
                  <c:v>59</c:v>
                </c:pt>
                <c:pt idx="5">
                  <c:v>85</c:v>
                </c:pt>
                <c:pt idx="6">
                  <c:v>125</c:v>
                </c:pt>
                <c:pt idx="7">
                  <c:v>158</c:v>
                </c:pt>
                <c:pt idx="8">
                  <c:v>155</c:v>
                </c:pt>
                <c:pt idx="9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8-403E-AE96-7F8A276F9F72}"/>
            </c:ext>
          </c:extLst>
        </c:ser>
        <c:ser>
          <c:idx val="3"/>
          <c:order val="3"/>
          <c:tx>
            <c:strRef>
              <c:f>'kvartily wos,scopus,spolupráce'!$D$2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wos,scopus,spolupráce'!$D$3:$D$12</c:f>
              <c:numCache>
                <c:formatCode>General</c:formatCode>
                <c:ptCount val="10"/>
                <c:pt idx="0">
                  <c:v>10</c:v>
                </c:pt>
                <c:pt idx="1">
                  <c:v>15</c:v>
                </c:pt>
                <c:pt idx="2">
                  <c:v>40</c:v>
                </c:pt>
                <c:pt idx="3">
                  <c:v>27</c:v>
                </c:pt>
                <c:pt idx="4">
                  <c:v>41</c:v>
                </c:pt>
                <c:pt idx="5">
                  <c:v>34</c:v>
                </c:pt>
                <c:pt idx="6">
                  <c:v>46</c:v>
                </c:pt>
                <c:pt idx="7">
                  <c:v>49</c:v>
                </c:pt>
                <c:pt idx="8">
                  <c:v>61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B8-403E-AE96-7F8A276F9F72}"/>
            </c:ext>
          </c:extLst>
        </c:ser>
        <c:ser>
          <c:idx val="4"/>
          <c:order val="4"/>
          <c:tx>
            <c:strRef>
              <c:f>'kvartily wos,scopus,spolupráce'!$E$2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wos,scopus,spolupráce'!$E$3:$E$12</c:f>
              <c:numCache>
                <c:formatCode>General</c:formatCode>
                <c:ptCount val="10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16</c:v>
                </c:pt>
                <c:pt idx="4">
                  <c:v>31</c:v>
                </c:pt>
                <c:pt idx="5">
                  <c:v>30</c:v>
                </c:pt>
                <c:pt idx="6">
                  <c:v>26</c:v>
                </c:pt>
                <c:pt idx="7">
                  <c:v>33</c:v>
                </c:pt>
                <c:pt idx="8">
                  <c:v>18</c:v>
                </c:pt>
                <c:pt idx="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B8-403E-AE96-7F8A276F9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130144"/>
        <c:axId val="8844904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'kvartily wos,scopus,spolupráce'!$A$2</c15:sqref>
                        </c15:formulaRef>
                      </c:ext>
                    </c:extLst>
                    <c:strCache>
                      <c:ptCount val="1"/>
                      <c:pt idx="0">
                        <c:v>SLAJD 24 UHK Research - Publications WOS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4EB8-403E-AE96-7F8A276F9F72}"/>
                  </c:ext>
                </c:extLst>
              </c15:ser>
            </c15:filteredBarSeries>
          </c:ext>
        </c:extLst>
      </c:barChart>
      <c:catAx>
        <c:axId val="10001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4490416"/>
        <c:crosses val="autoZero"/>
        <c:auto val="1"/>
        <c:lblAlgn val="ctr"/>
        <c:lblOffset val="100"/>
        <c:noMultiLvlLbl val="0"/>
      </c:catAx>
      <c:valAx>
        <c:axId val="8844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13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7-416A-82AC-B2661BE30E67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27-416A-82AC-B2661BE30E67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7-416A-82AC-B2661BE30E67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27-416A-82AC-B2661BE30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Technology Agency of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Czech Republic –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number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of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projects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</a:t>
            </a:r>
            <a:b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</a:b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by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faculties</a:t>
            </a:r>
            <a:r>
              <a:rPr lang="cs-CZ" sz="2000" b="0" i="0" u="none" strike="noStrike" baseline="0" dirty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828516057333989"/>
          <c:y val="7.12417258625474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60606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List1!$B$5:$B$8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45-4398-8471-2A3F45D691BE}"/>
            </c:ext>
          </c:extLst>
        </c:ser>
        <c:ser>
          <c:idx val="1"/>
          <c:order val="1"/>
          <c:tx>
            <c:strRef>
              <c:f>List1!$C$4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8F8F8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List1!$C$5:$C$8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45-4398-8471-2A3F45D691BE}"/>
            </c:ext>
          </c:extLst>
        </c:ser>
        <c:ser>
          <c:idx val="2"/>
          <c:order val="2"/>
          <c:tx>
            <c:strRef>
              <c:f>List1!$D$4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List1!$D$5:$D$8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45-4398-8471-2A3F45D691BE}"/>
            </c:ext>
          </c:extLst>
        </c:ser>
        <c:ser>
          <c:idx val="3"/>
          <c:order val="3"/>
          <c:tx>
            <c:strRef>
              <c:f>List1!$E$4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A4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List1!$E$5:$E$8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45-4398-8471-2A3F45D691BE}"/>
            </c:ext>
          </c:extLst>
        </c:ser>
        <c:ser>
          <c:idx val="4"/>
          <c:order val="4"/>
          <c:tx>
            <c:strRef>
              <c:f>List1!$F$4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List1!$F$5:$F$8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45-4398-8471-2A3F45D691BE}"/>
            </c:ext>
          </c:extLst>
        </c:ser>
        <c:ser>
          <c:idx val="5"/>
          <c:order val="5"/>
          <c:tx>
            <c:strRef>
              <c:f>List1!$G$4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List1!$G$5:$G$8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45-4398-8471-2A3F45D691BE}"/>
            </c:ext>
          </c:extLst>
        </c:ser>
        <c:ser>
          <c:idx val="6"/>
          <c:order val="6"/>
          <c:tx>
            <c:strRef>
              <c:f>List1!$H$4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000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List1!$H$5:$H$8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45-4398-8471-2A3F45D691BE}"/>
            </c:ext>
          </c:extLst>
        </c:ser>
        <c:ser>
          <c:idx val="7"/>
          <c:order val="7"/>
          <c:tx>
            <c:strRef>
              <c:f>List1!$I$4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List1!$I$5:$I$8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45-4398-8471-2A3F45D691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8630560"/>
        <c:axId val="688636800"/>
      </c:barChart>
      <c:catAx>
        <c:axId val="6886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636800"/>
        <c:crosses val="autoZero"/>
        <c:auto val="1"/>
        <c:lblAlgn val="ctr"/>
        <c:lblOffset val="100"/>
        <c:noMultiLvlLbl val="0"/>
      </c:catAx>
      <c:valAx>
        <c:axId val="68863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63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67749633317842"/>
          <c:y val="0.93945219413819858"/>
          <c:w val="0.60937649381505044"/>
          <c:h val="6.0547805861801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1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444B6-308F-4B0E-B3F0-7386B3D2A002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88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12.09.2024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44" r:id="rId3"/>
    <p:sldLayoutId id="2147483749" r:id="rId4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uhk.cz/en/university-of-hradec-kralove/study/study-programs?frm.faculty=P%26%23344%3BF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uhk.cz/en/university-of-hradec-kralove/study/study-programs?frm.faculty=FIM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hk.cz/en/university-of-hradec-kralove/study/study-programs?frm.faculty=FF&amp;frm.language=en&amp;frm.order=asc&amp;frm.orderColumn=name&amp;frm.search=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uhk.cz/en/university-of-hradec-kralove/study/study-programs?frm.faculty=P%26%23344%3BF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59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twitter.com/UHK_cz" TargetMode="External"/><Relationship Id="rId2" Type="http://schemas.openxmlformats.org/officeDocument/2006/relationships/hyperlink" Target="https://www.uhk.cz/en" TargetMode="Externa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55.svg"/><Relationship Id="rId15" Type="http://schemas.openxmlformats.org/officeDocument/2006/relationships/image" Target="../media/image1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svg"/><Relationship Id="rId1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128" y="2637126"/>
            <a:ext cx="10039867" cy="1965600"/>
          </a:xfrm>
        </p:spPr>
        <p:txBody>
          <a:bodyPr/>
          <a:lstStyle/>
          <a:p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Introduction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the University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Nadpis-bublina">
            <a:extLst>
              <a:ext uri="{FF2B5EF4-FFF2-40B4-BE49-F238E27FC236}">
                <a16:creationId xmlns:a16="http://schemas.microsoft.com/office/drawing/2014/main" id="{3813D7F6-666A-4A28-A629-7398FA711FF4}"/>
              </a:ext>
            </a:extLst>
          </p:cNvPr>
          <p:cNvSpPr txBox="1">
            <a:spLocks/>
          </p:cNvSpPr>
          <p:nvPr/>
        </p:nvSpPr>
        <p:spPr>
          <a:xfrm>
            <a:off x="3310470" y="131286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id="{32646DB0-99D6-44AD-8094-D2CCDEC74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639" y="2104983"/>
            <a:ext cx="9975863" cy="36314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Playing a Musical Instrument Focused </a:t>
            </a:r>
            <a:br>
              <a:rPr lang="cs-CZ" sz="1800" dirty="0"/>
            </a:br>
            <a:r>
              <a:rPr lang="cs-CZ" sz="1800" dirty="0"/>
              <a:t>o</a:t>
            </a:r>
            <a:r>
              <a:rPr lang="en-US" sz="1800" dirty="0"/>
              <a:t>n</a:t>
            </a:r>
            <a:r>
              <a:rPr lang="cs-CZ" sz="1800" dirty="0"/>
              <a:t> </a:t>
            </a:r>
            <a:r>
              <a:rPr lang="en-US" sz="1800" dirty="0"/>
              <a:t>Education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Solo Singing Focused on Education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Transcultural Communication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Graduate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Early Childhood Education with a Focus </a:t>
            </a:r>
            <a:br>
              <a:rPr lang="en-US" sz="1800" dirty="0"/>
            </a:br>
            <a:r>
              <a:rPr lang="en-US" sz="1800" dirty="0"/>
              <a:t>on Children with Special Needs</a:t>
            </a:r>
            <a:endParaRPr lang="cs-CZ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Teaching at Basic Art Schools - Playing </a:t>
            </a:r>
            <a:br>
              <a:rPr lang="cs-CZ" sz="1800" dirty="0"/>
            </a:br>
            <a:r>
              <a:rPr lang="en-US" sz="1800" dirty="0"/>
              <a:t>a Musical Instrument and Solo Singing	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A3B61DB9-97EB-49ED-86EE-B75609B6B4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4639" y="1466511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7" name="!!Nadpis-bublina">
            <a:extLst>
              <a:ext uri="{FF2B5EF4-FFF2-40B4-BE49-F238E27FC236}">
                <a16:creationId xmlns:a16="http://schemas.microsoft.com/office/drawing/2014/main" id="{40DF8CAE-A6FD-4821-8494-5D554D0B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757" y="535781"/>
            <a:ext cx="8834437" cy="625126"/>
          </a:xfrm>
        </p:spPr>
        <p:txBody>
          <a:bodyPr/>
          <a:lstStyle/>
          <a:p>
            <a:r>
              <a:rPr lang="en-US" altLang="cs-CZ"/>
              <a:t>Faculty of Education</a:t>
            </a:r>
            <a:endParaRPr lang="en-US"/>
          </a:p>
        </p:txBody>
      </p:sp>
      <p:sp>
        <p:nvSpPr>
          <p:cNvPr id="18" name="Grafický objekt 13">
            <a:hlinkClick r:id="rId2"/>
            <a:extLst>
              <a:ext uri="{FF2B5EF4-FFF2-40B4-BE49-F238E27FC236}">
                <a16:creationId xmlns:a16="http://schemas.microsoft.com/office/drawing/2014/main" id="{ECE15AB1-985E-441C-ABF0-1DCDCB0BC857}"/>
              </a:ext>
            </a:extLst>
          </p:cNvPr>
          <p:cNvSpPr>
            <a:spLocks noChangeAspect="1"/>
          </p:cNvSpPr>
          <p:nvPr/>
        </p:nvSpPr>
        <p:spPr>
          <a:xfrm flipH="1">
            <a:off x="260361" y="2060264"/>
            <a:ext cx="5016158" cy="3995554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r="-20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26B7084-FBD0-4612-92BC-88517C07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88026240" cy="77470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A8695B5-1233-415D-BCBE-B06133B6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6858000"/>
            <a:ext cx="88026240" cy="77470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7E2E611-917E-4C35-9ED9-ACE78D1AE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20" y="266934"/>
            <a:ext cx="1127760" cy="11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Nadpis-bublina">
            <a:extLst>
              <a:ext uri="{FF2B5EF4-FFF2-40B4-BE49-F238E27FC236}">
                <a16:creationId xmlns:a16="http://schemas.microsoft.com/office/drawing/2014/main" id="{0F64E84A-2068-48EF-9913-7576F0571BE5}"/>
              </a:ext>
            </a:extLst>
          </p:cNvPr>
          <p:cNvSpPr txBox="1">
            <a:spLocks/>
          </p:cNvSpPr>
          <p:nvPr/>
        </p:nvSpPr>
        <p:spPr>
          <a:xfrm flipH="1">
            <a:off x="-58941236" y="1535415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8D2EB7-3778-4E9D-B51C-787766FA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13" y="2526665"/>
            <a:ext cx="9975850" cy="36322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Information</a:t>
            </a:r>
            <a:r>
              <a:rPr lang="cs-CZ" sz="1800" dirty="0"/>
              <a:t>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Graduate 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Economics</a:t>
            </a:r>
            <a:r>
              <a:rPr lang="cs-CZ" sz="1800" dirty="0"/>
              <a:t> and Management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Information</a:t>
            </a:r>
            <a:r>
              <a:rPr lang="cs-CZ" sz="1800" dirty="0"/>
              <a:t>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 err="1"/>
              <a:t>Postgraduate</a:t>
            </a:r>
            <a:endParaRPr lang="cs-CZ" sz="1800" b="1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Economics</a:t>
            </a:r>
            <a:r>
              <a:rPr lang="cs-CZ" sz="1800" dirty="0"/>
              <a:t> and Management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800" dirty="0"/>
              <a:t>Applied Informatics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800" dirty="0"/>
              <a:t>Information and Knowledge Management</a:t>
            </a:r>
            <a:r>
              <a:rPr lang="cs-CZ" sz="1800" dirty="0"/>
              <a:t> </a:t>
            </a:r>
            <a:endParaRPr lang="en-AU" sz="1800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2FD544E1-FEBF-4F96-A52F-43D80B977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3199" y="1888151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6" name="!!Nadpis-bublina">
            <a:extLst>
              <a:ext uri="{FF2B5EF4-FFF2-40B4-BE49-F238E27FC236}">
                <a16:creationId xmlns:a16="http://schemas.microsoft.com/office/drawing/2014/main" id="{E20762F4-2101-4DDF-95FF-79F83A21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388" y="534988"/>
            <a:ext cx="8834437" cy="625475"/>
          </a:xfrm>
        </p:spPr>
        <p:txBody>
          <a:bodyPr/>
          <a:lstStyle/>
          <a:p>
            <a:r>
              <a:rPr lang="en-US" altLang="cs-CZ"/>
              <a:t>Faculty of Informatics and Management</a:t>
            </a:r>
            <a:endParaRPr lang="en-US"/>
          </a:p>
        </p:txBody>
      </p:sp>
      <p:sp>
        <p:nvSpPr>
          <p:cNvPr id="17" name="Grafický objekt 13">
            <a:hlinkClick r:id="rId2"/>
            <a:extLst>
              <a:ext uri="{FF2B5EF4-FFF2-40B4-BE49-F238E27FC236}">
                <a16:creationId xmlns:a16="http://schemas.microsoft.com/office/drawing/2014/main" id="{61817C4D-0B37-427E-920F-0CC9F5E0E539}"/>
              </a:ext>
            </a:extLst>
          </p:cNvPr>
          <p:cNvSpPr>
            <a:spLocks noChangeAspect="1"/>
          </p:cNvSpPr>
          <p:nvPr/>
        </p:nvSpPr>
        <p:spPr>
          <a:xfrm>
            <a:off x="6803310" y="1919678"/>
            <a:ext cx="5071859" cy="4039922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7000" r="-12000" b="-4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417972-0888-4173-88BC-5ED4C9A46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026240" y="147230"/>
            <a:ext cx="88026240" cy="77470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C6F7249-154D-41FF-9C32-77EB762E8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13C1264-2B18-4D1F-BB44-C514674AA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27" y="276353"/>
            <a:ext cx="1116994" cy="114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D5DCFC1-CCE4-4F42-AF71-0D83DE0A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071859" cy="6710770"/>
          </a:xfrm>
          <a:prstGeom prst="rect">
            <a:avLst/>
          </a:prstGeom>
        </p:spPr>
      </p:pic>
      <p:sp>
        <p:nvSpPr>
          <p:cNvPr id="14" name="!!Nadpis-bublina">
            <a:extLst>
              <a:ext uri="{FF2B5EF4-FFF2-40B4-BE49-F238E27FC236}">
                <a16:creationId xmlns:a16="http://schemas.microsoft.com/office/drawing/2014/main" id="{7F1D40DD-8ACA-4BA7-BB76-3AC923C1C590}"/>
              </a:ext>
            </a:extLst>
          </p:cNvPr>
          <p:cNvSpPr txBox="1">
            <a:spLocks/>
          </p:cNvSpPr>
          <p:nvPr/>
        </p:nvSpPr>
        <p:spPr>
          <a:xfrm flipH="1">
            <a:off x="-58687236" y="1443975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27D135FF-9907-4357-A349-F60EC487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Political</a:t>
            </a:r>
            <a:r>
              <a:rPr lang="cs-CZ" sz="2000" dirty="0"/>
              <a:t> Science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Political</a:t>
            </a:r>
            <a:r>
              <a:rPr lang="cs-CZ" sz="2000" dirty="0"/>
              <a:t> Science - Double </a:t>
            </a:r>
            <a:r>
              <a:rPr lang="cs-CZ" sz="2000" dirty="0" err="1"/>
              <a:t>Degree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Graduate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Central European Studies</a:t>
            </a:r>
            <a:endParaRPr lang="cs-CZ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Philosophy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/>
              <a:t>Postgradua</a:t>
            </a:r>
            <a:r>
              <a:rPr lang="cs-CZ" sz="2000" b="1" dirty="0"/>
              <a:t>t</a:t>
            </a:r>
            <a:r>
              <a:rPr lang="en-US" sz="2000" b="1" dirty="0"/>
              <a:t>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Philosophy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D02CA788-910B-49AC-AAE7-031CB3DC6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21" name="!!Nadpis-bublina">
            <a:extLst>
              <a:ext uri="{FF2B5EF4-FFF2-40B4-BE49-F238E27FC236}">
                <a16:creationId xmlns:a16="http://schemas.microsoft.com/office/drawing/2014/main" id="{2F19634C-216C-4756-B5B4-9BFAFB0D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8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Philosophical Faculty</a:t>
            </a:r>
            <a:endParaRPr lang="en-US" dirty="0"/>
          </a:p>
        </p:txBody>
      </p:sp>
      <p:sp>
        <p:nvSpPr>
          <p:cNvPr id="17" name="Grafický objekt 13">
            <a:hlinkClick r:id="rId3"/>
            <a:extLst>
              <a:ext uri="{FF2B5EF4-FFF2-40B4-BE49-F238E27FC236}">
                <a16:creationId xmlns:a16="http://schemas.microsoft.com/office/drawing/2014/main" id="{47D66252-E1AA-4CCD-8389-1E075A301B6B}"/>
              </a:ext>
            </a:extLst>
          </p:cNvPr>
          <p:cNvSpPr>
            <a:spLocks noChangeAspect="1"/>
          </p:cNvSpPr>
          <p:nvPr/>
        </p:nvSpPr>
        <p:spPr>
          <a:xfrm>
            <a:off x="6766181" y="1889197"/>
            <a:ext cx="5071859" cy="4039923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r="-7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A3C353C-42D7-4ACE-92AD-5FE0C168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63560" y="147230"/>
            <a:ext cx="58963561" cy="67107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D14A97-98CC-46D3-B4E7-6D43E9D4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40" y="269552"/>
            <a:ext cx="1109079" cy="112820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8A1B825-0A41-43C0-A45C-E5D38CB2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7077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Nadpis-bublina">
            <a:extLst>
              <a:ext uri="{FF2B5EF4-FFF2-40B4-BE49-F238E27FC236}">
                <a16:creationId xmlns:a16="http://schemas.microsoft.com/office/drawing/2014/main" id="{38D2CCA6-20BE-4F02-81EA-8A52F031FD23}"/>
              </a:ext>
            </a:extLst>
          </p:cNvPr>
          <p:cNvSpPr txBox="1">
            <a:spLocks/>
          </p:cNvSpPr>
          <p:nvPr/>
        </p:nvSpPr>
        <p:spPr>
          <a:xfrm>
            <a:off x="3310470" y="123666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F17B6C20-EFB2-4F14-9892-E4107DCE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199" y="2041947"/>
            <a:ext cx="6167440" cy="416609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Undergraduate</a:t>
            </a: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Biology and Ecology</a:t>
            </a: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Chemistry</a:t>
            </a:r>
            <a:r>
              <a:rPr lang="cs-CZ" sz="1600" dirty="0"/>
              <a:t> –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Bioorganic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r>
              <a:rPr lang="cs-CZ" sz="1600" dirty="0"/>
              <a:t>; </a:t>
            </a:r>
            <a:r>
              <a:rPr lang="en-US" sz="1600" dirty="0"/>
              <a:t>Spec. Toxicology and Analysis of Pollutants</a:t>
            </a:r>
            <a:endParaRPr lang="cs-CZ" sz="1600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en-US" sz="1600" b="1" dirty="0"/>
              <a:t>Graduate  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Biology and Ecology</a:t>
            </a:r>
            <a:r>
              <a:rPr lang="cs-CZ" sz="1600" dirty="0"/>
              <a:t> –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Experimental</a:t>
            </a:r>
            <a:r>
              <a:rPr lang="cs-CZ" sz="1600" dirty="0"/>
              <a:t> Biology; </a:t>
            </a:r>
            <a:r>
              <a:rPr lang="cs-CZ" sz="1600" dirty="0" err="1"/>
              <a:t>Spec</a:t>
            </a:r>
            <a:r>
              <a:rPr lang="cs-CZ" sz="1600" dirty="0"/>
              <a:t>. Plant Biology; </a:t>
            </a:r>
            <a:r>
              <a:rPr lang="cs-CZ" sz="1600" dirty="0" err="1"/>
              <a:t>Spec</a:t>
            </a:r>
            <a:r>
              <a:rPr lang="cs-CZ" sz="1600" dirty="0"/>
              <a:t>. Animal Biology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Chemistry</a:t>
            </a:r>
            <a:r>
              <a:rPr lang="cs-CZ" sz="1600" dirty="0"/>
              <a:t> – </a:t>
            </a:r>
            <a:r>
              <a:rPr lang="en-US" sz="1600" dirty="0"/>
              <a:t>Spec. Toxicology and Analysis of Pollutants</a:t>
            </a:r>
            <a:r>
              <a:rPr lang="cs-CZ" sz="1600" dirty="0"/>
              <a:t>;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Bioorganic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r>
              <a:rPr lang="cs-CZ" sz="1600" dirty="0"/>
              <a:t>;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Analysis</a:t>
            </a:r>
            <a:r>
              <a:rPr lang="cs-CZ" sz="1600" dirty="0"/>
              <a:t> of </a:t>
            </a:r>
            <a:r>
              <a:rPr lang="cs-CZ" sz="1600" dirty="0" err="1"/>
              <a:t>Biomolecules</a:t>
            </a:r>
            <a:endParaRPr lang="cs-CZ" sz="16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 err="1"/>
              <a:t>Postgraduate</a:t>
            </a:r>
            <a:r>
              <a:rPr lang="cs-CZ" sz="1600" b="1" dirty="0"/>
              <a:t> 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Biology and Ecology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Toxicology</a:t>
            </a:r>
            <a:endParaRPr lang="cs-CZ" sz="1600" dirty="0"/>
          </a:p>
        </p:txBody>
      </p:sp>
      <p:sp>
        <p:nvSpPr>
          <p:cNvPr id="14" name="Zástupný text 7">
            <a:extLst>
              <a:ext uri="{FF2B5EF4-FFF2-40B4-BE49-F238E27FC236}">
                <a16:creationId xmlns:a16="http://schemas.microsoft.com/office/drawing/2014/main" id="{4CF6AEA9-3A5A-40D5-BF33-5F15EE8C1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4199" y="1443614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5" name="!!Nadpis-bublina">
            <a:extLst>
              <a:ext uri="{FF2B5EF4-FFF2-40B4-BE49-F238E27FC236}">
                <a16:creationId xmlns:a16="http://schemas.microsoft.com/office/drawing/2014/main" id="{FB568CAE-64AC-4105-B71D-3BD7168B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81" y="534988"/>
            <a:ext cx="8834437" cy="625475"/>
          </a:xfrm>
        </p:spPr>
        <p:txBody>
          <a:bodyPr/>
          <a:lstStyle/>
          <a:p>
            <a:r>
              <a:rPr lang="en-US" altLang="cs-CZ" dirty="0"/>
              <a:t>Faculty of Science</a:t>
            </a:r>
            <a:endParaRPr lang="en-US" dirty="0"/>
          </a:p>
        </p:txBody>
      </p:sp>
      <p:sp>
        <p:nvSpPr>
          <p:cNvPr id="16" name="Grafický objekt 13">
            <a:hlinkClick r:id="rId2"/>
            <a:extLst>
              <a:ext uri="{FF2B5EF4-FFF2-40B4-BE49-F238E27FC236}">
                <a16:creationId xmlns:a16="http://schemas.microsoft.com/office/drawing/2014/main" id="{C98E2DF1-3F3D-4A01-B52F-B89AA2AA1061}"/>
              </a:ext>
            </a:extLst>
          </p:cNvPr>
          <p:cNvSpPr>
            <a:spLocks noChangeAspect="1"/>
          </p:cNvSpPr>
          <p:nvPr/>
        </p:nvSpPr>
        <p:spPr>
          <a:xfrm flipH="1">
            <a:off x="260361" y="2060264"/>
            <a:ext cx="5016158" cy="3995554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20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49E45CB-A996-476B-A690-427D306F3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239" y="147230"/>
            <a:ext cx="87233761" cy="76861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78B5C1C-F95D-4A2D-8DA5-A29F6125B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59" y="6879419"/>
            <a:ext cx="87233761" cy="76861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61BDDDA-3A5B-4DF7-AE21-8A7A8B15A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29" y="287222"/>
            <a:ext cx="1097791" cy="11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880B50A-5DD5-472F-8344-505BC324C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D0A16985-95B0-427B-964F-8B4E4E0370FD}"/>
              </a:ext>
            </a:extLst>
          </p:cNvPr>
          <p:cNvSpPr txBox="1">
            <a:spLocks/>
          </p:cNvSpPr>
          <p:nvPr/>
        </p:nvSpPr>
        <p:spPr>
          <a:xfrm flipH="1">
            <a:off x="-36412185" y="3567065"/>
            <a:ext cx="48489507" cy="267375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obsah 10">
            <a:extLst>
              <a:ext uri="{FF2B5EF4-FFF2-40B4-BE49-F238E27FC236}">
                <a16:creationId xmlns:a16="http://schemas.microsoft.com/office/drawing/2014/main" id="{85B87419-C53F-48FF-BD91-9C32AD045B61}"/>
              </a:ext>
            </a:extLst>
          </p:cNvPr>
          <p:cNvSpPr txBox="1">
            <a:spLocks/>
          </p:cNvSpPr>
          <p:nvPr/>
        </p:nvSpPr>
        <p:spPr>
          <a:xfrm>
            <a:off x="1228477" y="322145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Internationalization as a cross-sectional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importance for science and research as well as for teaching and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element of many particular activities at the university</a:t>
            </a:r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1220BDA4-B5AA-4312-80BD-EB312FF7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909" y="535781"/>
            <a:ext cx="8834437" cy="625126"/>
          </a:xfrm>
        </p:spPr>
        <p:txBody>
          <a:bodyPr/>
          <a:lstStyle/>
          <a:p>
            <a:r>
              <a:rPr lang="en-US"/>
              <a:t>Internationalization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2F7FC4FC-5064-4948-B2AF-B6DA744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50920" y="-20507"/>
            <a:ext cx="41633165" cy="76861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AD09CAF-D7A9-4EBE-BD07-2CBADF0E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240" y="147230"/>
            <a:ext cx="5940083" cy="768613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A5C343-9412-4882-84E6-71A6E7917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0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tudents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F95C65C8-8629-4F5D-B955-9968FC9A46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998833"/>
              </p:ext>
            </p:extLst>
          </p:nvPr>
        </p:nvGraphicFramePr>
        <p:xfrm>
          <a:off x="1876249" y="1658347"/>
          <a:ext cx="9548613" cy="50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713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taff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6A351FF8-5224-46D7-ABD2-4ACF266A2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692958"/>
              </p:ext>
            </p:extLst>
          </p:nvPr>
        </p:nvGraphicFramePr>
        <p:xfrm>
          <a:off x="1016007" y="1388677"/>
          <a:ext cx="8559793" cy="530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7268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173" y="4035813"/>
            <a:ext cx="10039867" cy="1965600"/>
          </a:xfrm>
        </p:spPr>
        <p:txBody>
          <a:bodyPr/>
          <a:lstStyle/>
          <a:p>
            <a:r>
              <a:rPr lang="cs-CZ" sz="3600" dirty="0" err="1"/>
              <a:t>Research</a:t>
            </a:r>
            <a:r>
              <a:rPr lang="cs-CZ" sz="3600" dirty="0"/>
              <a:t> and </a:t>
            </a:r>
            <a:r>
              <a:rPr lang="cs-CZ" sz="3600" dirty="0" err="1"/>
              <a:t>Development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6AABAEF-12F3-4982-B111-EDA704E2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23" y="0"/>
            <a:ext cx="12257703" cy="6858000"/>
          </a:xfrm>
          <a:prstGeom prst="rect">
            <a:avLst/>
          </a:prstGeom>
        </p:spPr>
      </p:pic>
      <p:sp>
        <p:nvSpPr>
          <p:cNvPr id="17" name="!!Nadpis-bublina">
            <a:extLst>
              <a:ext uri="{FF2B5EF4-FFF2-40B4-BE49-F238E27FC236}">
                <a16:creationId xmlns:a16="http://schemas.microsoft.com/office/drawing/2014/main" id="{BFBF7A54-0EFD-4290-82FC-CDB7031DB558}"/>
              </a:ext>
            </a:extLst>
          </p:cNvPr>
          <p:cNvSpPr txBox="1">
            <a:spLocks/>
          </p:cNvSpPr>
          <p:nvPr/>
        </p:nvSpPr>
        <p:spPr>
          <a:xfrm>
            <a:off x="20320" y="1979280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5FDB3D9F-F820-4326-82FF-8E5FC895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73" y="3014345"/>
            <a:ext cx="9975850" cy="1823576"/>
          </a:xfr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Guarantee of the European standard of care for employees 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Q</a:t>
            </a:r>
            <a:r>
              <a:rPr lang="en-US" sz="2400" dirty="0" err="1"/>
              <a:t>uality</a:t>
            </a:r>
            <a:r>
              <a:rPr lang="en-US" sz="2400" dirty="0"/>
              <a:t> of work environment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T</a:t>
            </a:r>
            <a:r>
              <a:rPr lang="en-US" sz="2400" dirty="0" err="1"/>
              <a:t>ransparency</a:t>
            </a:r>
            <a:r>
              <a:rPr lang="en-US" sz="2400" dirty="0"/>
              <a:t> and openness of recruitment procedures</a:t>
            </a:r>
          </a:p>
        </p:txBody>
      </p: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9DD781FC-6A60-4170-9322-C4189CB0E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973" y="2376170"/>
            <a:ext cx="9975850" cy="638175"/>
          </a:xfrm>
        </p:spPr>
        <p:txBody>
          <a:bodyPr/>
          <a:lstStyle/>
          <a:p>
            <a:r>
              <a:rPr lang="en-US" dirty="0"/>
              <a:t>Human Resources Strategy for Researchers</a:t>
            </a:r>
            <a:endParaRPr lang="cs-CZ" dirty="0"/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8CEDCC6E-21D3-48EA-8DE1-E2E5A014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24" y="550847"/>
            <a:ext cx="8834437" cy="625475"/>
          </a:xfrm>
        </p:spPr>
        <p:txBody>
          <a:bodyPr/>
          <a:lstStyle/>
          <a:p>
            <a:r>
              <a:rPr lang="cs-CZ"/>
              <a:t>HRS4R | HR </a:t>
            </a:r>
            <a:r>
              <a:rPr lang="cs-CZ" err="1"/>
              <a:t>Award</a:t>
            </a:r>
            <a:endParaRPr lang="en-US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1AB1F0C-F195-4571-8D51-B677D715DC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50029" y="4045513"/>
            <a:ext cx="2281571" cy="1534016"/>
            <a:chOff x="1708" y="3021"/>
            <a:chExt cx="1642" cy="1104"/>
          </a:xfrm>
          <a:solidFill>
            <a:schemeClr val="tx1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C080A2F-F822-4648-86DB-944DB427C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8" y="3098"/>
              <a:ext cx="508" cy="771"/>
            </a:xfrm>
            <a:custGeom>
              <a:avLst/>
              <a:gdLst>
                <a:gd name="T0" fmla="*/ 366 w 508"/>
                <a:gd name="T1" fmla="*/ 467 h 771"/>
                <a:gd name="T2" fmla="*/ 405 w 508"/>
                <a:gd name="T3" fmla="*/ 506 h 771"/>
                <a:gd name="T4" fmla="*/ 508 w 508"/>
                <a:gd name="T5" fmla="*/ 506 h 771"/>
                <a:gd name="T6" fmla="*/ 491 w 508"/>
                <a:gd name="T7" fmla="*/ 466 h 771"/>
                <a:gd name="T8" fmla="*/ 491 w 508"/>
                <a:gd name="T9" fmla="*/ 429 h 771"/>
                <a:gd name="T10" fmla="*/ 443 w 508"/>
                <a:gd name="T11" fmla="*/ 429 h 771"/>
                <a:gd name="T12" fmla="*/ 443 w 508"/>
                <a:gd name="T13" fmla="*/ 395 h 771"/>
                <a:gd name="T14" fmla="*/ 490 w 508"/>
                <a:gd name="T15" fmla="*/ 349 h 771"/>
                <a:gd name="T16" fmla="*/ 490 w 508"/>
                <a:gd name="T17" fmla="*/ 68 h 771"/>
                <a:gd name="T18" fmla="*/ 422 w 508"/>
                <a:gd name="T19" fmla="*/ 0 h 771"/>
                <a:gd name="T20" fmla="*/ 217 w 508"/>
                <a:gd name="T21" fmla="*/ 0 h 771"/>
                <a:gd name="T22" fmla="*/ 149 w 508"/>
                <a:gd name="T23" fmla="*/ 68 h 771"/>
                <a:gd name="T24" fmla="*/ 149 w 508"/>
                <a:gd name="T25" fmla="*/ 349 h 771"/>
                <a:gd name="T26" fmla="*/ 195 w 508"/>
                <a:gd name="T27" fmla="*/ 395 h 771"/>
                <a:gd name="T28" fmla="*/ 195 w 508"/>
                <a:gd name="T29" fmla="*/ 429 h 771"/>
                <a:gd name="T30" fmla="*/ 98 w 508"/>
                <a:gd name="T31" fmla="*/ 429 h 771"/>
                <a:gd name="T32" fmla="*/ 0 w 508"/>
                <a:gd name="T33" fmla="*/ 527 h 771"/>
                <a:gd name="T34" fmla="*/ 0 w 508"/>
                <a:gd name="T35" fmla="*/ 771 h 771"/>
                <a:gd name="T36" fmla="*/ 77 w 508"/>
                <a:gd name="T37" fmla="*/ 771 h 771"/>
                <a:gd name="T38" fmla="*/ 77 w 508"/>
                <a:gd name="T39" fmla="*/ 559 h 771"/>
                <a:gd name="T40" fmla="*/ 130 w 508"/>
                <a:gd name="T41" fmla="*/ 506 h 771"/>
                <a:gd name="T42" fmla="*/ 233 w 508"/>
                <a:gd name="T43" fmla="*/ 506 h 771"/>
                <a:gd name="T44" fmla="*/ 272 w 508"/>
                <a:gd name="T45" fmla="*/ 467 h 771"/>
                <a:gd name="T46" fmla="*/ 272 w 508"/>
                <a:gd name="T47" fmla="*/ 417 h 771"/>
                <a:gd name="T48" fmla="*/ 366 w 508"/>
                <a:gd name="T49" fmla="*/ 417 h 771"/>
                <a:gd name="T50" fmla="*/ 366 w 508"/>
                <a:gd name="T51" fmla="*/ 467 h 771"/>
                <a:gd name="T52" fmla="*/ 226 w 508"/>
                <a:gd name="T53" fmla="*/ 317 h 771"/>
                <a:gd name="T54" fmla="*/ 226 w 508"/>
                <a:gd name="T55" fmla="*/ 99 h 771"/>
                <a:gd name="T56" fmla="*/ 249 w 508"/>
                <a:gd name="T57" fmla="*/ 77 h 771"/>
                <a:gd name="T58" fmla="*/ 390 w 508"/>
                <a:gd name="T59" fmla="*/ 77 h 771"/>
                <a:gd name="T60" fmla="*/ 413 w 508"/>
                <a:gd name="T61" fmla="*/ 99 h 771"/>
                <a:gd name="T62" fmla="*/ 413 w 508"/>
                <a:gd name="T63" fmla="*/ 317 h 771"/>
                <a:gd name="T64" fmla="*/ 399 w 508"/>
                <a:gd name="T65" fmla="*/ 330 h 771"/>
                <a:gd name="T66" fmla="*/ 390 w 508"/>
                <a:gd name="T67" fmla="*/ 340 h 771"/>
                <a:gd name="T68" fmla="*/ 249 w 508"/>
                <a:gd name="T69" fmla="*/ 340 h 771"/>
                <a:gd name="T70" fmla="*/ 239 w 508"/>
                <a:gd name="T71" fmla="*/ 330 h 771"/>
                <a:gd name="T72" fmla="*/ 226 w 508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8" h="771">
                  <a:moveTo>
                    <a:pt x="366" y="467"/>
                  </a:moveTo>
                  <a:lnTo>
                    <a:pt x="405" y="506"/>
                  </a:lnTo>
                  <a:lnTo>
                    <a:pt x="508" y="506"/>
                  </a:lnTo>
                  <a:lnTo>
                    <a:pt x="491" y="466"/>
                  </a:lnTo>
                  <a:lnTo>
                    <a:pt x="491" y="429"/>
                  </a:lnTo>
                  <a:lnTo>
                    <a:pt x="443" y="429"/>
                  </a:lnTo>
                  <a:lnTo>
                    <a:pt x="443" y="395"/>
                  </a:lnTo>
                  <a:lnTo>
                    <a:pt x="490" y="349"/>
                  </a:lnTo>
                  <a:lnTo>
                    <a:pt x="490" y="68"/>
                  </a:lnTo>
                  <a:lnTo>
                    <a:pt x="422" y="0"/>
                  </a:lnTo>
                  <a:lnTo>
                    <a:pt x="217" y="0"/>
                  </a:lnTo>
                  <a:lnTo>
                    <a:pt x="149" y="68"/>
                  </a:lnTo>
                  <a:lnTo>
                    <a:pt x="149" y="349"/>
                  </a:lnTo>
                  <a:lnTo>
                    <a:pt x="195" y="395"/>
                  </a:lnTo>
                  <a:lnTo>
                    <a:pt x="195" y="429"/>
                  </a:lnTo>
                  <a:lnTo>
                    <a:pt x="98" y="429"/>
                  </a:lnTo>
                  <a:lnTo>
                    <a:pt x="0" y="527"/>
                  </a:lnTo>
                  <a:lnTo>
                    <a:pt x="0" y="771"/>
                  </a:lnTo>
                  <a:lnTo>
                    <a:pt x="77" y="771"/>
                  </a:lnTo>
                  <a:lnTo>
                    <a:pt x="77" y="559"/>
                  </a:lnTo>
                  <a:lnTo>
                    <a:pt x="130" y="506"/>
                  </a:lnTo>
                  <a:lnTo>
                    <a:pt x="233" y="506"/>
                  </a:lnTo>
                  <a:lnTo>
                    <a:pt x="272" y="467"/>
                  </a:lnTo>
                  <a:lnTo>
                    <a:pt x="272" y="417"/>
                  </a:lnTo>
                  <a:lnTo>
                    <a:pt x="366" y="417"/>
                  </a:lnTo>
                  <a:lnTo>
                    <a:pt x="366" y="467"/>
                  </a:lnTo>
                  <a:close/>
                  <a:moveTo>
                    <a:pt x="226" y="317"/>
                  </a:moveTo>
                  <a:lnTo>
                    <a:pt x="226" y="99"/>
                  </a:lnTo>
                  <a:lnTo>
                    <a:pt x="249" y="77"/>
                  </a:lnTo>
                  <a:lnTo>
                    <a:pt x="390" y="77"/>
                  </a:lnTo>
                  <a:lnTo>
                    <a:pt x="413" y="99"/>
                  </a:lnTo>
                  <a:lnTo>
                    <a:pt x="413" y="317"/>
                  </a:lnTo>
                  <a:lnTo>
                    <a:pt x="399" y="330"/>
                  </a:lnTo>
                  <a:lnTo>
                    <a:pt x="390" y="340"/>
                  </a:lnTo>
                  <a:lnTo>
                    <a:pt x="249" y="340"/>
                  </a:lnTo>
                  <a:lnTo>
                    <a:pt x="239" y="330"/>
                  </a:lnTo>
                  <a:lnTo>
                    <a:pt x="22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2F61C4A-E2D8-4F7E-AE7F-36F64E60D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" y="3098"/>
              <a:ext cx="509" cy="771"/>
            </a:xfrm>
            <a:custGeom>
              <a:avLst/>
              <a:gdLst>
                <a:gd name="T0" fmla="*/ 411 w 509"/>
                <a:gd name="T1" fmla="*/ 429 h 771"/>
                <a:gd name="T2" fmla="*/ 314 w 509"/>
                <a:gd name="T3" fmla="*/ 429 h 771"/>
                <a:gd name="T4" fmla="*/ 314 w 509"/>
                <a:gd name="T5" fmla="*/ 395 h 771"/>
                <a:gd name="T6" fmla="*/ 360 w 509"/>
                <a:gd name="T7" fmla="*/ 349 h 771"/>
                <a:gd name="T8" fmla="*/ 360 w 509"/>
                <a:gd name="T9" fmla="*/ 68 h 771"/>
                <a:gd name="T10" fmla="*/ 292 w 509"/>
                <a:gd name="T11" fmla="*/ 0 h 771"/>
                <a:gd name="T12" fmla="*/ 87 w 509"/>
                <a:gd name="T13" fmla="*/ 0 h 771"/>
                <a:gd name="T14" fmla="*/ 19 w 509"/>
                <a:gd name="T15" fmla="*/ 68 h 771"/>
                <a:gd name="T16" fmla="*/ 19 w 509"/>
                <a:gd name="T17" fmla="*/ 349 h 771"/>
                <a:gd name="T18" fmla="*/ 65 w 509"/>
                <a:gd name="T19" fmla="*/ 395 h 771"/>
                <a:gd name="T20" fmla="*/ 65 w 509"/>
                <a:gd name="T21" fmla="*/ 429 h 771"/>
                <a:gd name="T22" fmla="*/ 17 w 509"/>
                <a:gd name="T23" fmla="*/ 429 h 771"/>
                <a:gd name="T24" fmla="*/ 17 w 509"/>
                <a:gd name="T25" fmla="*/ 466 h 771"/>
                <a:gd name="T26" fmla="*/ 0 w 509"/>
                <a:gd name="T27" fmla="*/ 506 h 771"/>
                <a:gd name="T28" fmla="*/ 103 w 509"/>
                <a:gd name="T29" fmla="*/ 506 h 771"/>
                <a:gd name="T30" fmla="*/ 142 w 509"/>
                <a:gd name="T31" fmla="*/ 467 h 771"/>
                <a:gd name="T32" fmla="*/ 142 w 509"/>
                <a:gd name="T33" fmla="*/ 417 h 771"/>
                <a:gd name="T34" fmla="*/ 237 w 509"/>
                <a:gd name="T35" fmla="*/ 417 h 771"/>
                <a:gd name="T36" fmla="*/ 237 w 509"/>
                <a:gd name="T37" fmla="*/ 467 h 771"/>
                <a:gd name="T38" fmla="*/ 276 w 509"/>
                <a:gd name="T39" fmla="*/ 506 h 771"/>
                <a:gd name="T40" fmla="*/ 379 w 509"/>
                <a:gd name="T41" fmla="*/ 506 h 771"/>
                <a:gd name="T42" fmla="*/ 432 w 509"/>
                <a:gd name="T43" fmla="*/ 559 h 771"/>
                <a:gd name="T44" fmla="*/ 432 w 509"/>
                <a:gd name="T45" fmla="*/ 771 h 771"/>
                <a:gd name="T46" fmla="*/ 509 w 509"/>
                <a:gd name="T47" fmla="*/ 771 h 771"/>
                <a:gd name="T48" fmla="*/ 509 w 509"/>
                <a:gd name="T49" fmla="*/ 527 h 771"/>
                <a:gd name="T50" fmla="*/ 411 w 509"/>
                <a:gd name="T51" fmla="*/ 429 h 771"/>
                <a:gd name="T52" fmla="*/ 96 w 509"/>
                <a:gd name="T53" fmla="*/ 317 h 771"/>
                <a:gd name="T54" fmla="*/ 96 w 509"/>
                <a:gd name="T55" fmla="*/ 99 h 771"/>
                <a:gd name="T56" fmla="*/ 119 w 509"/>
                <a:gd name="T57" fmla="*/ 77 h 771"/>
                <a:gd name="T58" fmla="*/ 260 w 509"/>
                <a:gd name="T59" fmla="*/ 77 h 771"/>
                <a:gd name="T60" fmla="*/ 283 w 509"/>
                <a:gd name="T61" fmla="*/ 99 h 771"/>
                <a:gd name="T62" fmla="*/ 283 w 509"/>
                <a:gd name="T63" fmla="*/ 317 h 771"/>
                <a:gd name="T64" fmla="*/ 270 w 509"/>
                <a:gd name="T65" fmla="*/ 330 h 771"/>
                <a:gd name="T66" fmla="*/ 260 w 509"/>
                <a:gd name="T67" fmla="*/ 340 h 771"/>
                <a:gd name="T68" fmla="*/ 119 w 509"/>
                <a:gd name="T69" fmla="*/ 340 h 771"/>
                <a:gd name="T70" fmla="*/ 109 w 509"/>
                <a:gd name="T71" fmla="*/ 330 h 771"/>
                <a:gd name="T72" fmla="*/ 96 w 509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771">
                  <a:moveTo>
                    <a:pt x="411" y="429"/>
                  </a:moveTo>
                  <a:lnTo>
                    <a:pt x="314" y="429"/>
                  </a:lnTo>
                  <a:lnTo>
                    <a:pt x="314" y="395"/>
                  </a:lnTo>
                  <a:lnTo>
                    <a:pt x="360" y="349"/>
                  </a:lnTo>
                  <a:lnTo>
                    <a:pt x="360" y="68"/>
                  </a:lnTo>
                  <a:lnTo>
                    <a:pt x="292" y="0"/>
                  </a:lnTo>
                  <a:lnTo>
                    <a:pt x="87" y="0"/>
                  </a:lnTo>
                  <a:lnTo>
                    <a:pt x="19" y="68"/>
                  </a:lnTo>
                  <a:lnTo>
                    <a:pt x="19" y="349"/>
                  </a:lnTo>
                  <a:lnTo>
                    <a:pt x="65" y="395"/>
                  </a:lnTo>
                  <a:lnTo>
                    <a:pt x="65" y="429"/>
                  </a:lnTo>
                  <a:lnTo>
                    <a:pt x="17" y="429"/>
                  </a:lnTo>
                  <a:lnTo>
                    <a:pt x="17" y="466"/>
                  </a:lnTo>
                  <a:lnTo>
                    <a:pt x="0" y="506"/>
                  </a:lnTo>
                  <a:lnTo>
                    <a:pt x="103" y="506"/>
                  </a:lnTo>
                  <a:lnTo>
                    <a:pt x="142" y="467"/>
                  </a:lnTo>
                  <a:lnTo>
                    <a:pt x="142" y="417"/>
                  </a:lnTo>
                  <a:lnTo>
                    <a:pt x="237" y="417"/>
                  </a:lnTo>
                  <a:lnTo>
                    <a:pt x="237" y="467"/>
                  </a:lnTo>
                  <a:lnTo>
                    <a:pt x="276" y="506"/>
                  </a:lnTo>
                  <a:lnTo>
                    <a:pt x="379" y="506"/>
                  </a:lnTo>
                  <a:lnTo>
                    <a:pt x="432" y="559"/>
                  </a:lnTo>
                  <a:lnTo>
                    <a:pt x="432" y="771"/>
                  </a:lnTo>
                  <a:lnTo>
                    <a:pt x="509" y="771"/>
                  </a:lnTo>
                  <a:lnTo>
                    <a:pt x="509" y="527"/>
                  </a:lnTo>
                  <a:lnTo>
                    <a:pt x="411" y="429"/>
                  </a:lnTo>
                  <a:close/>
                  <a:moveTo>
                    <a:pt x="96" y="317"/>
                  </a:moveTo>
                  <a:lnTo>
                    <a:pt x="96" y="99"/>
                  </a:lnTo>
                  <a:lnTo>
                    <a:pt x="119" y="77"/>
                  </a:lnTo>
                  <a:lnTo>
                    <a:pt x="260" y="77"/>
                  </a:lnTo>
                  <a:lnTo>
                    <a:pt x="283" y="99"/>
                  </a:lnTo>
                  <a:lnTo>
                    <a:pt x="283" y="317"/>
                  </a:lnTo>
                  <a:lnTo>
                    <a:pt x="270" y="330"/>
                  </a:lnTo>
                  <a:lnTo>
                    <a:pt x="260" y="340"/>
                  </a:lnTo>
                  <a:lnTo>
                    <a:pt x="119" y="340"/>
                  </a:lnTo>
                  <a:lnTo>
                    <a:pt x="109" y="330"/>
                  </a:lnTo>
                  <a:lnTo>
                    <a:pt x="9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0379842-BDBA-4B05-B3DF-5506EF050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4" y="3021"/>
              <a:ext cx="989" cy="1104"/>
            </a:xfrm>
            <a:custGeom>
              <a:avLst/>
              <a:gdLst>
                <a:gd name="T0" fmla="*/ 754 w 989"/>
                <a:gd name="T1" fmla="*/ 664 h 1104"/>
                <a:gd name="T2" fmla="*/ 704 w 989"/>
                <a:gd name="T3" fmla="*/ 664 h 1104"/>
                <a:gd name="T4" fmla="*/ 703 w 989"/>
                <a:gd name="T5" fmla="*/ 664 h 1104"/>
                <a:gd name="T6" fmla="*/ 677 w 989"/>
                <a:gd name="T7" fmla="*/ 638 h 1104"/>
                <a:gd name="T8" fmla="*/ 672 w 989"/>
                <a:gd name="T9" fmla="*/ 633 h 1104"/>
                <a:gd name="T10" fmla="*/ 672 w 989"/>
                <a:gd name="T11" fmla="*/ 586 h 1104"/>
                <a:gd name="T12" fmla="*/ 747 w 989"/>
                <a:gd name="T13" fmla="*/ 512 h 1104"/>
                <a:gd name="T14" fmla="*/ 747 w 989"/>
                <a:gd name="T15" fmla="*/ 456 h 1104"/>
                <a:gd name="T16" fmla="*/ 747 w 989"/>
                <a:gd name="T17" fmla="*/ 118 h 1104"/>
                <a:gd name="T18" fmla="*/ 630 w 989"/>
                <a:gd name="T19" fmla="*/ 0 h 1104"/>
                <a:gd name="T20" fmla="*/ 360 w 989"/>
                <a:gd name="T21" fmla="*/ 0 h 1104"/>
                <a:gd name="T22" fmla="*/ 242 w 989"/>
                <a:gd name="T23" fmla="*/ 118 h 1104"/>
                <a:gd name="T24" fmla="*/ 242 w 989"/>
                <a:gd name="T25" fmla="*/ 456 h 1104"/>
                <a:gd name="T26" fmla="*/ 242 w 989"/>
                <a:gd name="T27" fmla="*/ 512 h 1104"/>
                <a:gd name="T28" fmla="*/ 317 w 989"/>
                <a:gd name="T29" fmla="*/ 586 h 1104"/>
                <a:gd name="T30" fmla="*/ 317 w 989"/>
                <a:gd name="T31" fmla="*/ 633 h 1104"/>
                <a:gd name="T32" fmla="*/ 313 w 989"/>
                <a:gd name="T33" fmla="*/ 638 h 1104"/>
                <a:gd name="T34" fmla="*/ 286 w 989"/>
                <a:gd name="T35" fmla="*/ 664 h 1104"/>
                <a:gd name="T36" fmla="*/ 286 w 989"/>
                <a:gd name="T37" fmla="*/ 664 h 1104"/>
                <a:gd name="T38" fmla="*/ 236 w 989"/>
                <a:gd name="T39" fmla="*/ 664 h 1104"/>
                <a:gd name="T40" fmla="*/ 128 w 989"/>
                <a:gd name="T41" fmla="*/ 664 h 1104"/>
                <a:gd name="T42" fmla="*/ 0 w 989"/>
                <a:gd name="T43" fmla="*/ 792 h 1104"/>
                <a:gd name="T44" fmla="*/ 0 w 989"/>
                <a:gd name="T45" fmla="*/ 1104 h 1104"/>
                <a:gd name="T46" fmla="*/ 39 w 989"/>
                <a:gd name="T47" fmla="*/ 1104 h 1104"/>
                <a:gd name="T48" fmla="*/ 77 w 989"/>
                <a:gd name="T49" fmla="*/ 1104 h 1104"/>
                <a:gd name="T50" fmla="*/ 77 w 989"/>
                <a:gd name="T51" fmla="*/ 824 h 1104"/>
                <a:gd name="T52" fmla="*/ 160 w 989"/>
                <a:gd name="T53" fmla="*/ 741 h 1104"/>
                <a:gd name="T54" fmla="*/ 318 w 989"/>
                <a:gd name="T55" fmla="*/ 741 h 1104"/>
                <a:gd name="T56" fmla="*/ 353 w 989"/>
                <a:gd name="T57" fmla="*/ 707 h 1104"/>
                <a:gd name="T58" fmla="*/ 394 w 989"/>
                <a:gd name="T59" fmla="*/ 665 h 1104"/>
                <a:gd name="T60" fmla="*/ 394 w 989"/>
                <a:gd name="T61" fmla="*/ 630 h 1104"/>
                <a:gd name="T62" fmla="*/ 595 w 989"/>
                <a:gd name="T63" fmla="*/ 630 h 1104"/>
                <a:gd name="T64" fmla="*/ 595 w 989"/>
                <a:gd name="T65" fmla="*/ 665 h 1104"/>
                <a:gd name="T66" fmla="*/ 637 w 989"/>
                <a:gd name="T67" fmla="*/ 707 h 1104"/>
                <a:gd name="T68" fmla="*/ 671 w 989"/>
                <a:gd name="T69" fmla="*/ 741 h 1104"/>
                <a:gd name="T70" fmla="*/ 830 w 989"/>
                <a:gd name="T71" fmla="*/ 741 h 1104"/>
                <a:gd name="T72" fmla="*/ 912 w 989"/>
                <a:gd name="T73" fmla="*/ 824 h 1104"/>
                <a:gd name="T74" fmla="*/ 912 w 989"/>
                <a:gd name="T75" fmla="*/ 1104 h 1104"/>
                <a:gd name="T76" fmla="*/ 951 w 989"/>
                <a:gd name="T77" fmla="*/ 1104 h 1104"/>
                <a:gd name="T78" fmla="*/ 989 w 989"/>
                <a:gd name="T79" fmla="*/ 1104 h 1104"/>
                <a:gd name="T80" fmla="*/ 989 w 989"/>
                <a:gd name="T81" fmla="*/ 792 h 1104"/>
                <a:gd name="T82" fmla="*/ 862 w 989"/>
                <a:gd name="T83" fmla="*/ 664 h 1104"/>
                <a:gd name="T84" fmla="*/ 754 w 989"/>
                <a:gd name="T85" fmla="*/ 664 h 1104"/>
                <a:gd name="T86" fmla="*/ 319 w 989"/>
                <a:gd name="T87" fmla="*/ 150 h 1104"/>
                <a:gd name="T88" fmla="*/ 392 w 989"/>
                <a:gd name="T89" fmla="*/ 77 h 1104"/>
                <a:gd name="T90" fmla="*/ 597 w 989"/>
                <a:gd name="T91" fmla="*/ 77 h 1104"/>
                <a:gd name="T92" fmla="*/ 670 w 989"/>
                <a:gd name="T93" fmla="*/ 150 h 1104"/>
                <a:gd name="T94" fmla="*/ 670 w 989"/>
                <a:gd name="T95" fmla="*/ 456 h 1104"/>
                <a:gd name="T96" fmla="*/ 670 w 989"/>
                <a:gd name="T97" fmla="*/ 480 h 1104"/>
                <a:gd name="T98" fmla="*/ 618 w 989"/>
                <a:gd name="T99" fmla="*/ 533 h 1104"/>
                <a:gd name="T100" fmla="*/ 597 w 989"/>
                <a:gd name="T101" fmla="*/ 552 h 1104"/>
                <a:gd name="T102" fmla="*/ 392 w 989"/>
                <a:gd name="T103" fmla="*/ 552 h 1104"/>
                <a:gd name="T104" fmla="*/ 372 w 989"/>
                <a:gd name="T105" fmla="*/ 533 h 1104"/>
                <a:gd name="T106" fmla="*/ 319 w 989"/>
                <a:gd name="T107" fmla="*/ 480 h 1104"/>
                <a:gd name="T108" fmla="*/ 319 w 989"/>
                <a:gd name="T109" fmla="*/ 456 h 1104"/>
                <a:gd name="T110" fmla="*/ 319 w 989"/>
                <a:gd name="T111" fmla="*/ 15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9" h="1104">
                  <a:moveTo>
                    <a:pt x="754" y="664"/>
                  </a:moveTo>
                  <a:lnTo>
                    <a:pt x="704" y="664"/>
                  </a:lnTo>
                  <a:lnTo>
                    <a:pt x="703" y="664"/>
                  </a:lnTo>
                  <a:lnTo>
                    <a:pt x="677" y="638"/>
                  </a:lnTo>
                  <a:lnTo>
                    <a:pt x="672" y="633"/>
                  </a:lnTo>
                  <a:lnTo>
                    <a:pt x="672" y="586"/>
                  </a:lnTo>
                  <a:lnTo>
                    <a:pt x="747" y="512"/>
                  </a:lnTo>
                  <a:lnTo>
                    <a:pt x="747" y="456"/>
                  </a:lnTo>
                  <a:lnTo>
                    <a:pt x="747" y="118"/>
                  </a:lnTo>
                  <a:lnTo>
                    <a:pt x="630" y="0"/>
                  </a:lnTo>
                  <a:lnTo>
                    <a:pt x="360" y="0"/>
                  </a:lnTo>
                  <a:lnTo>
                    <a:pt x="242" y="118"/>
                  </a:lnTo>
                  <a:lnTo>
                    <a:pt x="242" y="456"/>
                  </a:lnTo>
                  <a:lnTo>
                    <a:pt x="242" y="512"/>
                  </a:lnTo>
                  <a:lnTo>
                    <a:pt x="317" y="586"/>
                  </a:lnTo>
                  <a:lnTo>
                    <a:pt x="317" y="633"/>
                  </a:lnTo>
                  <a:lnTo>
                    <a:pt x="313" y="638"/>
                  </a:lnTo>
                  <a:lnTo>
                    <a:pt x="286" y="664"/>
                  </a:lnTo>
                  <a:lnTo>
                    <a:pt x="286" y="664"/>
                  </a:lnTo>
                  <a:lnTo>
                    <a:pt x="236" y="664"/>
                  </a:lnTo>
                  <a:lnTo>
                    <a:pt x="128" y="664"/>
                  </a:lnTo>
                  <a:lnTo>
                    <a:pt x="0" y="792"/>
                  </a:lnTo>
                  <a:lnTo>
                    <a:pt x="0" y="1104"/>
                  </a:lnTo>
                  <a:lnTo>
                    <a:pt x="39" y="1104"/>
                  </a:lnTo>
                  <a:lnTo>
                    <a:pt x="77" y="1104"/>
                  </a:lnTo>
                  <a:lnTo>
                    <a:pt x="77" y="824"/>
                  </a:lnTo>
                  <a:lnTo>
                    <a:pt x="160" y="741"/>
                  </a:lnTo>
                  <a:lnTo>
                    <a:pt x="318" y="741"/>
                  </a:lnTo>
                  <a:lnTo>
                    <a:pt x="353" y="707"/>
                  </a:lnTo>
                  <a:lnTo>
                    <a:pt x="394" y="665"/>
                  </a:lnTo>
                  <a:lnTo>
                    <a:pt x="394" y="630"/>
                  </a:lnTo>
                  <a:lnTo>
                    <a:pt x="595" y="630"/>
                  </a:lnTo>
                  <a:lnTo>
                    <a:pt x="595" y="665"/>
                  </a:lnTo>
                  <a:lnTo>
                    <a:pt x="637" y="707"/>
                  </a:lnTo>
                  <a:lnTo>
                    <a:pt x="671" y="741"/>
                  </a:lnTo>
                  <a:lnTo>
                    <a:pt x="830" y="741"/>
                  </a:lnTo>
                  <a:lnTo>
                    <a:pt x="912" y="824"/>
                  </a:lnTo>
                  <a:lnTo>
                    <a:pt x="912" y="1104"/>
                  </a:lnTo>
                  <a:lnTo>
                    <a:pt x="951" y="1104"/>
                  </a:lnTo>
                  <a:lnTo>
                    <a:pt x="989" y="1104"/>
                  </a:lnTo>
                  <a:lnTo>
                    <a:pt x="989" y="792"/>
                  </a:lnTo>
                  <a:lnTo>
                    <a:pt x="862" y="664"/>
                  </a:lnTo>
                  <a:lnTo>
                    <a:pt x="754" y="664"/>
                  </a:lnTo>
                  <a:close/>
                  <a:moveTo>
                    <a:pt x="319" y="150"/>
                  </a:moveTo>
                  <a:lnTo>
                    <a:pt x="392" y="77"/>
                  </a:lnTo>
                  <a:lnTo>
                    <a:pt x="597" y="77"/>
                  </a:lnTo>
                  <a:lnTo>
                    <a:pt x="670" y="150"/>
                  </a:lnTo>
                  <a:lnTo>
                    <a:pt x="670" y="456"/>
                  </a:lnTo>
                  <a:lnTo>
                    <a:pt x="670" y="480"/>
                  </a:lnTo>
                  <a:lnTo>
                    <a:pt x="618" y="533"/>
                  </a:lnTo>
                  <a:lnTo>
                    <a:pt x="597" y="552"/>
                  </a:lnTo>
                  <a:lnTo>
                    <a:pt x="392" y="552"/>
                  </a:lnTo>
                  <a:lnTo>
                    <a:pt x="372" y="533"/>
                  </a:lnTo>
                  <a:lnTo>
                    <a:pt x="319" y="480"/>
                  </a:lnTo>
                  <a:lnTo>
                    <a:pt x="319" y="456"/>
                  </a:lnTo>
                  <a:lnTo>
                    <a:pt x="31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9505DCAA-3818-4574-9219-613CF6531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2489120" cy="671077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97DFE6FB-6D84-46C9-9323-D76D49AC7D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en-US" altLang="cs-CZ" dirty="0"/>
              <a:t>UHK Research </a:t>
            </a:r>
            <a:r>
              <a:rPr lang="cs-CZ" altLang="cs-CZ" dirty="0"/>
              <a:t>– </a:t>
            </a:r>
            <a:r>
              <a:rPr lang="en-US" altLang="cs-CZ" dirty="0"/>
              <a:t>Topics 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Healthy Ageing and Quality of Life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Security and Sustainable Development in the Digital Society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Challenges in Education</a:t>
            </a:r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University-wide research topics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</a:t>
            </a:r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Central Europe, Eastern Bohemia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Capital of the region, approx. 93 000 inhabitants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One of the safest cities in the Czech Republic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05FCF23F-8C46-4A12-9E1E-FE5A6E444BC5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E4F7F9DB-137D-4343-91A6-4A96F518E7D7}"/>
              </a:ext>
            </a:extLst>
          </p:cNvPr>
          <p:cNvSpPr txBox="1">
            <a:spLocks/>
          </p:cNvSpPr>
          <p:nvPr/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UHK Science - Publications 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3B90A1-FBF1-445D-9D9F-F3CB83B5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82BD84-66B8-4825-B3AF-2585C10C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043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94D756-F5F7-41B4-8750-F62DD52F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53820B-5033-4D2C-A946-83AB68E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73612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0C0DE55-6A69-4940-B6B9-2ACDD40AB70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7EAEC556-2088-44A6-A410-7F008DE6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624ACBDE-91E3-4D4E-92C5-87D08B1C27B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B1E5AC8-F394-41E8-B9DA-C7425A908C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21DC934-D247-4C25-A353-194C221F5D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B1F510D8-60D6-4D34-833C-701CAC3F42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476140A-8B6D-427C-904C-3C31A3DCA2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8326D1B-8E1E-4C96-A1D8-5630FC98EB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63F1EF0-DF70-4B0E-A9F1-7DA9528260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D47302D5-4673-48AD-A36C-70367528B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B8ADB0D2-1F4B-4698-A027-D877C5208B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B0121B9-33C9-4662-81FA-D178CDBC2D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F83CAE2-CEE6-47F9-9C36-CF6D68A817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97A56BCB-CA61-427D-9DF8-0C08BB36CB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AB29DF1-7EE5-4742-B59E-C549A43B5C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2ADA0CE-FC84-41E7-90F9-2D2412C8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7867B9A2-5FB8-47D4-9DC9-8DA91E9967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8219DBB8-95EF-459A-BFFA-3B9C09ED2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10202C4E-2275-4196-9DDD-EB0B0F09CCE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BE2376B8-EB42-4CAE-B12D-28F88C8549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92932DAC-F8B0-44F7-BEBB-47C791880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40D782F3-6778-4877-A96A-F7E8E19F3E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62FFFC24-7309-417F-B182-96619CA0B9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AD7E6D10-A4AB-4F49-B44D-4A333B2652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F95F42FD-379A-4E0D-B140-0095C794C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ADA644A6-B044-4C17-B161-85B78A2589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3259FD-8BE4-4D7D-BD36-CAA25F6385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4A517ED5-C501-4005-8062-7AD287A90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4319A207-0388-4B65-BE23-D70341A61A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4281E257-DD22-4AAC-B358-E816D9006B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5" name="Zástupný text 8">
            <a:extLst>
              <a:ext uri="{FF2B5EF4-FFF2-40B4-BE49-F238E27FC236}">
                <a16:creationId xmlns:a16="http://schemas.microsoft.com/office/drawing/2014/main" id="{FB88EBF1-C374-4AA1-B17F-6AE1207A4B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486" y="1896047"/>
            <a:ext cx="9731514" cy="409266"/>
          </a:xfrm>
        </p:spPr>
        <p:txBody>
          <a:bodyPr/>
          <a:lstStyle/>
          <a:p>
            <a:r>
              <a:rPr lang="en-US" sz="2800" dirty="0"/>
              <a:t>All UHK publications on the Web of Science </a:t>
            </a:r>
          </a:p>
        </p:txBody>
      </p: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0D8E8A71-19C1-4B8A-807C-BB9C36EED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832904"/>
              </p:ext>
            </p:extLst>
          </p:nvPr>
        </p:nvGraphicFramePr>
        <p:xfrm>
          <a:off x="504236" y="2374224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4893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43" y="524844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9" name="Zástupný text 8">
            <a:extLst>
              <a:ext uri="{FF2B5EF4-FFF2-40B4-BE49-F238E27FC236}">
                <a16:creationId xmlns:a16="http://schemas.microsoft.com/office/drawing/2014/main" id="{9FD4E446-E76E-483A-992D-216F66FC5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Journal Citation Report (Article, Review, Letter)</a:t>
            </a:r>
          </a:p>
        </p:txBody>
      </p: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54E93F4D-7359-41F0-8A3D-D194068F64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292498"/>
              </p:ext>
            </p:extLst>
          </p:nvPr>
        </p:nvGraphicFramePr>
        <p:xfrm>
          <a:off x="1785145" y="2605093"/>
          <a:ext cx="9591915" cy="347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73832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D734131-A673-404C-BC60-277A479DA036}"/>
              </a:ext>
            </a:extLst>
          </p:cNvPr>
          <p:cNvSpPr txBox="1">
            <a:spLocks/>
          </p:cNvSpPr>
          <p:nvPr/>
        </p:nvSpPr>
        <p:spPr>
          <a:xfrm flipH="1">
            <a:off x="-60961128" y="1416752"/>
            <a:ext cx="71865667" cy="5088064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856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15ABBA-C381-4FC6-83C3-A9D44DE6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90975"/>
            <a:ext cx="87707502" cy="78980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B923D9-D0F2-4212-9858-FD9809AD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238626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739F77E-E1DE-4074-980B-CB6E481171E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0F66B0BC-10E0-40BB-B683-01BF48AE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0AA1184-F8D4-4BEE-B3AE-E695D853EC1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CC48865-8B56-45A2-A9DB-66D6D227A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DF80567-9C12-4CD2-930E-7161188BC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5E4D4C2B-FE8C-4300-9FD2-CD0288EE44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34A68F3-1827-47B8-9C54-C3A981BBCC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9F5CD4A-4610-4202-9B7A-B8466C3F66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3E11E917-6B0C-46F3-93EA-7277A6F3BF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2816BB1E-4C8E-47AD-8E7E-293F1DD5F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EE84823-0C5D-4A60-B0E8-90E7A7C215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DD365E0-54EF-4243-8CC4-95A64CFECC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2119304C-A3E3-4625-B97A-959BC9AA22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D9A1010A-BB1D-49A7-9673-21319D0CB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73E4207-BD25-477B-BCD1-FECBF1744F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C6601C84-B0E2-4648-A9B8-4B28B9A8BF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DA992804-4960-4AEA-87D6-1A49E8700C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D2E6716E-4292-4CCC-BBC2-514883EF06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650CEE77-AC45-4558-96BE-0D88A4800A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727BB1A-5D53-4724-A361-8A648A0E27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0E00D04-9F6A-47B8-BED9-A4CB6FF231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023FBE-E2BE-4B15-9FFB-1281385564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45E1553-14A6-4F81-9E28-7225B4FCAE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48F5CD12-6354-4E75-9BF1-4B2A62188F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17109EB-0971-4E45-96F1-56CBE67BCE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07B160EA-B84F-4FF0-ADBB-963B555E60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F2518496-939B-4F0A-A09D-C317F8A8CB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F0D3BB24-4070-412B-BAE0-8A09295F5D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CC0BBB4-09B7-4870-9C18-411C5BC451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5D391515-EAE1-41F6-B2F8-9C668DFA05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Zástupný text 8">
            <a:extLst>
              <a:ext uri="{FF2B5EF4-FFF2-40B4-BE49-F238E27FC236}">
                <a16:creationId xmlns:a16="http://schemas.microsoft.com/office/drawing/2014/main" id="{6B545E41-D382-4328-A3E2-4970E98B8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81" y="1805303"/>
            <a:ext cx="8877661" cy="85493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Conference Proceedings Citation Index &amp; Book Citation Index </a:t>
            </a:r>
          </a:p>
        </p:txBody>
      </p:sp>
      <p:graphicFrame>
        <p:nvGraphicFramePr>
          <p:cNvPr id="39" name="Graf 38">
            <a:extLst>
              <a:ext uri="{FF2B5EF4-FFF2-40B4-BE49-F238E27FC236}">
                <a16:creationId xmlns:a16="http://schemas.microsoft.com/office/drawing/2014/main" id="{4EC44604-A884-4286-B1D6-159DEA554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319333"/>
              </p:ext>
            </p:extLst>
          </p:nvPr>
        </p:nvGraphicFramePr>
        <p:xfrm>
          <a:off x="560881" y="2810255"/>
          <a:ext cx="9101708" cy="303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39803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Nadpis-bublina">
            <a:extLst>
              <a:ext uri="{FF2B5EF4-FFF2-40B4-BE49-F238E27FC236}">
                <a16:creationId xmlns:a16="http://schemas.microsoft.com/office/drawing/2014/main" id="{057E292F-59EA-4B3A-9DAD-369C2E382435}"/>
              </a:ext>
            </a:extLst>
          </p:cNvPr>
          <p:cNvSpPr txBox="1">
            <a:spLocks/>
          </p:cNvSpPr>
          <p:nvPr/>
        </p:nvSpPr>
        <p:spPr>
          <a:xfrm>
            <a:off x="142240" y="14653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6D7BE07-EB3E-4825-856D-E33FF666A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71" y="1628107"/>
            <a:ext cx="9731514" cy="409266"/>
          </a:xfrm>
        </p:spPr>
        <p:txBody>
          <a:bodyPr/>
          <a:lstStyle/>
          <a:p>
            <a:r>
              <a:rPr lang="en-US" sz="2800" dirty="0"/>
              <a:t>Web of Science</a:t>
            </a:r>
            <a:r>
              <a:rPr lang="cs-CZ" sz="2800" dirty="0"/>
              <a:t> – JCR (</a:t>
            </a:r>
            <a:r>
              <a:rPr lang="en-US" sz="2800" dirty="0"/>
              <a:t>Article,</a:t>
            </a:r>
            <a:r>
              <a:rPr lang="cs-CZ" sz="2800" dirty="0"/>
              <a:t> </a:t>
            </a:r>
            <a:r>
              <a:rPr lang="en-US" sz="2800" dirty="0"/>
              <a:t>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749" y="535781"/>
            <a:ext cx="8834437" cy="625126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</a:t>
            </a:r>
            <a:r>
              <a:rPr lang="cs-CZ" altLang="cs-CZ" dirty="0"/>
              <a:t> </a:t>
            </a:r>
            <a:r>
              <a:rPr lang="cs-CZ" altLang="cs-CZ" dirty="0" err="1"/>
              <a:t>Benchmark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222229-CF4F-4F7D-8A1A-81816224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C1152FF-7399-4B94-83BE-151E5ED899D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3F9415ED-9841-482D-8D04-A4CA349D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EF076DD-FCB2-43D3-B285-38336ADA510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812E5DF-548D-4AB6-96C8-95837B549D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6355680-8CA4-47E6-96F6-9187FDD5E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66BE6BD-2B3E-4F5A-B313-B7B36A8DB1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0C189D8-8EA9-4747-92FA-9689E73C71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983572A-3A92-4FC2-A2EC-9F5AFAE397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58E96D93-F166-4BDE-ADD0-9AB0D2C0FE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4496BDE-9C45-475D-87EE-998EF70DF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68EFFC1-23E1-4680-A3C2-5335409D3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199DE05-F3BC-491E-BAE1-74E2F1DD26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8FC268E-777D-4A8D-B0AC-5E8A3A5A9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9F1E88F-AD5C-4C9B-9933-65EA2C41D4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E8449DE-8D0A-46B5-AA48-621B5F9C9C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415CBAC0-7E17-4758-8000-42084E1587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FE849419-3F90-420E-8DEE-B8E3D6C948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53241B7-79AD-4940-A413-98D6AF8A49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302ABF2-CDD2-4523-9A42-ECCC84F952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D98175F-F923-4C93-B0F1-B5D4173BB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D9442C3-305A-4F91-B500-90FD318A12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3A509F41-B9B1-4B84-A439-1EC1CE859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84A2581-476E-42A4-8F2F-050494EA07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A5CC0334-AA45-4A0A-92AD-D0CD90DDEC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6D99DD9-9FDC-422C-AE8F-F4E2DBDCF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76D8A629-9E1A-4219-92F2-F47AE7A19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C2208EF-FBC1-42E2-9DD3-DE3402BA8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D50712C6-ED74-43E5-80F0-5665EBAFE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9359CD94-FAC4-471F-A910-1B56119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7341C7F-A66A-4266-BCBA-216BF1CA34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B74FD2A9-8331-4CFF-BABF-9070F22DD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608293"/>
              </p:ext>
            </p:extLst>
          </p:nvPr>
        </p:nvGraphicFramePr>
        <p:xfrm>
          <a:off x="1778354" y="2105160"/>
          <a:ext cx="9486900" cy="421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36921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B8022181-7426-4EC9-BDD4-BD565A306351}"/>
              </a:ext>
            </a:extLst>
          </p:cNvPr>
          <p:cNvSpPr txBox="1">
            <a:spLocks/>
          </p:cNvSpPr>
          <p:nvPr/>
        </p:nvSpPr>
        <p:spPr>
          <a:xfrm flipH="1">
            <a:off x="-61254640" y="138402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3059AD-1E58-4B00-AD75-BE1A6D26B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998" y="1695111"/>
            <a:ext cx="9975863" cy="638473"/>
          </a:xfrm>
        </p:spPr>
        <p:txBody>
          <a:bodyPr/>
          <a:lstStyle/>
          <a:p>
            <a:r>
              <a:rPr lang="en-US" sz="2800" dirty="0"/>
              <a:t>Web of Science – </a:t>
            </a:r>
            <a:r>
              <a:rPr lang="cs-CZ" sz="2800" dirty="0"/>
              <a:t>JCR </a:t>
            </a:r>
            <a:r>
              <a:rPr lang="en-US" sz="2800" dirty="0"/>
              <a:t>quartiles (</a:t>
            </a:r>
            <a:r>
              <a:rPr lang="cs-CZ" sz="2800" dirty="0" err="1"/>
              <a:t>Article</a:t>
            </a:r>
            <a:r>
              <a:rPr lang="en-US" sz="2800" dirty="0"/>
              <a:t>, 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en-US" sz="28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893" y="523164"/>
            <a:ext cx="8834437" cy="625126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</a:t>
            </a:r>
            <a:r>
              <a:rPr lang="cs-CZ" altLang="cs-CZ" dirty="0"/>
              <a:t>–</a:t>
            </a:r>
            <a:r>
              <a:rPr lang="en-US" altLang="cs-CZ" dirty="0"/>
              <a:t> Publications 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DCB059-7899-4594-BFB5-5C59D73F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3999" y="-126750"/>
            <a:ext cx="62484000" cy="72590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A7512F-76B0-4FB8-9504-5C6A2A1A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370270" cy="671077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C95549-8636-4110-9785-9CA9F2F5305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030A98AB-3453-4F54-B752-01AD129D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27DE310C-DA7A-4DA5-8DB5-27DA3A4274C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41956194-FEF8-4209-A1E9-5ED864B201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CEAA686-801B-4F28-8908-8DA4F0BF54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E34FA51-9731-42D9-9BC2-BED4443CB7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BF52ADFA-3AFB-4316-B537-85F6F8D8C4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347C676-6C8B-4436-9E3B-E162706E74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D88C522-487A-42FF-9A22-B688EF6E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6B50E50-DD72-4DD4-9222-F686722302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1B5C038-CA58-4EF3-9C5A-E1170AB0EF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940CDE0-A970-4501-ADAF-B28ACD2F17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2C5D2801-ADD8-434D-9FEB-B81C136248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42422346-1541-4BBD-B5FF-ADB01DB98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8B975279-60FC-4536-BE9A-4ADB5F182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08BAA622-E80B-48D9-B99B-9FFEA607AB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AD452F5-8D91-46E9-80BB-A9ADC6D5C3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1E7BE40-F993-484D-AC11-9F6B84657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7212C0D8-AAE9-4A4B-B508-1C8BD90126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4A01CD64-3AEB-42E6-A2BA-507EA8B34A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6F922B45-692C-429C-96E3-EE688AB73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750672FF-6652-4C11-97EF-0CF2879CAE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81847448-F83E-4B14-9A37-C6B9125429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4320F9F4-613D-4787-BE21-D112E927FC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2BA257BD-2CEA-4F5A-A8FF-D68AA54A88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50CE954C-8008-4CFD-B135-E527AABD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18CED33F-EC1F-454D-B8B2-7EB44AE003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9202E695-4E9C-4D68-9BBD-B9378A6836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23A00F3-DEC2-414A-9DFC-8385BD4B70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FEC43450-5BAC-4F5A-B3AA-DA9004550F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52323E9B-5B22-4D2D-8AC4-6614062F6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58759"/>
              </p:ext>
            </p:extLst>
          </p:nvPr>
        </p:nvGraphicFramePr>
        <p:xfrm>
          <a:off x="1891000" y="2226738"/>
          <a:ext cx="7736839" cy="385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6317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quartiles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64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Publications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BAFA147B-DAC6-4A63-914B-09951C60C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927034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1472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35EDF19D-A479-415E-8DB6-003D5DD3E914}"/>
              </a:ext>
            </a:extLst>
          </p:cNvPr>
          <p:cNvSpPr txBox="1">
            <a:spLocks/>
          </p:cNvSpPr>
          <p:nvPr/>
        </p:nvSpPr>
        <p:spPr>
          <a:xfrm flipH="1">
            <a:off x="-61254640" y="14145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234BF7C-237B-42F0-B954-24BF1A02A8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188" y="1646280"/>
            <a:ext cx="9975863" cy="638473"/>
          </a:xfrm>
        </p:spPr>
        <p:txBody>
          <a:bodyPr/>
          <a:lstStyle/>
          <a:p>
            <a:r>
              <a:rPr lang="en-US" altLang="cs-CZ" sz="2800" dirty="0"/>
              <a:t>Position at Czech Republic </a:t>
            </a:r>
            <a:r>
              <a:rPr lang="cs-CZ" altLang="cs-CZ" sz="2800" dirty="0"/>
              <a:t>Module 2 </a:t>
            </a:r>
            <a:r>
              <a:rPr lang="cs-CZ" altLang="cs-CZ" sz="2800" dirty="0" err="1"/>
              <a:t>Bibllio</a:t>
            </a:r>
            <a:r>
              <a:rPr lang="cs-CZ" altLang="cs-CZ" sz="2800" dirty="0"/>
              <a:t> WOS-CATS 2023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46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D1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BBBCCC-1C0D-422D-B897-F673762E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58720" y="147230"/>
            <a:ext cx="65958721" cy="67107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F2E282-7F2D-44DC-A70D-C315CAD4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C82DADB-AA3C-4304-8C04-11AC0332C2B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6DB1D753-34C3-4B7A-A184-ACF202720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B1A4AC8A-F0B9-4612-AA17-E071BCA91A1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772C4F6-C8A9-4799-8745-654FB69D99F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9EFE8CB-A4D1-4AAF-A1D7-79D7BE2AF8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3458FA6-2DA6-44C0-9B6D-17FD9C12C4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38E150-37DF-4BF5-89F0-0265A6C49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2A8F42E3-22C2-44CB-B27E-A151E93713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5E6DDAF-7A3F-4494-A3ED-DCF04658D5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84AB32C4-8890-4813-8545-41EDC547FB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0ACA5870-F905-476F-B8B7-0C620295E3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6877A4B-D8FD-47B5-8E6B-3CBCFBAF12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AE99EE1C-12E3-42E4-B776-325E5DCB52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8751276-69EE-4CF4-896B-85C72F32A0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8103DF64-48AB-4AFC-B667-7EC98B50B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D23D07E8-8FD5-48C8-96B8-F4007A0127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8BF60EE2-7DDF-4A88-A108-7C9F645502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D599FED-C25E-4E03-B379-73EE508DC2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52AF28C-A88C-4B8B-8B5F-CC1A7EBBE0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857AC8C-372F-4C40-80CF-0F86DF4DA5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282B035A-F90B-4187-8B60-1F3780E7EB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8F0E1F21-AEA7-4E3B-A106-B055C907EB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647F7416-F889-40F5-A2E7-C5803252D2F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F5C625C7-586D-4714-B29E-D64BE614E5A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5B3A777F-7D89-4901-969D-3AC5BC687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A93FA724-0885-439C-86B6-F8220550B9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AE405AF-0918-4BB9-96DE-9BD88AB534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6FA4760-3546-4589-98B3-E7482A18E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DFDD9F28-B13A-4A51-B78F-AD5EB85353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2BB209BE-9746-421E-9EFA-3DCA3D8EAA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Zástupný symbol pro obsah 39">
            <a:extLst>
              <a:ext uri="{FF2B5EF4-FFF2-40B4-BE49-F238E27FC236}">
                <a16:creationId xmlns:a16="http://schemas.microsoft.com/office/drawing/2014/main" id="{EFD47A96-2F27-4AC8-98B9-5A9400742F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0154350"/>
              </p:ext>
            </p:extLst>
          </p:nvPr>
        </p:nvGraphicFramePr>
        <p:xfrm>
          <a:off x="595284" y="2080777"/>
          <a:ext cx="9975862" cy="421747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83609">
                  <a:extLst>
                    <a:ext uri="{9D8B030D-6E8A-4147-A177-3AD203B41FA5}">
                      <a16:colId xmlns:a16="http://schemas.microsoft.com/office/drawing/2014/main" val="3379052641"/>
                    </a:ext>
                  </a:extLst>
                </a:gridCol>
                <a:gridCol w="3640050">
                  <a:extLst>
                    <a:ext uri="{9D8B030D-6E8A-4147-A177-3AD203B41FA5}">
                      <a16:colId xmlns:a16="http://schemas.microsoft.com/office/drawing/2014/main" val="4192145468"/>
                    </a:ext>
                  </a:extLst>
                </a:gridCol>
                <a:gridCol w="1366546">
                  <a:extLst>
                    <a:ext uri="{9D8B030D-6E8A-4147-A177-3AD203B41FA5}">
                      <a16:colId xmlns:a16="http://schemas.microsoft.com/office/drawing/2014/main" val="3461697451"/>
                    </a:ext>
                  </a:extLst>
                </a:gridCol>
                <a:gridCol w="1385657">
                  <a:extLst>
                    <a:ext uri="{9D8B030D-6E8A-4147-A177-3AD203B41FA5}">
                      <a16:colId xmlns:a16="http://schemas.microsoft.com/office/drawing/2014/main" val="386030933"/>
                    </a:ext>
                  </a:extLst>
                </a:gridCol>
              </a:tblGrid>
              <a:tr h="234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1189760"/>
                  </a:ext>
                </a:extLst>
              </a:tr>
              <a:tr h="234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3171100"/>
                  </a:ext>
                </a:extLst>
              </a:tr>
              <a:tr h="23488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CYBERNETICS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6833293"/>
                  </a:ext>
                </a:extLst>
              </a:tr>
              <a:tr h="300294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THEORY &amp; METHODS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2078222"/>
                  </a:ext>
                </a:extLst>
              </a:tr>
              <a:tr h="273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ENVIRONMENTAL STUDIES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 Social and economic geography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4838775"/>
                  </a:ext>
                </a:extLst>
              </a:tr>
              <a:tr h="29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GREEN &amp; SUSTAINABLE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1.4 Chemical sciences; 1.5 Earth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67794744"/>
                  </a:ext>
                </a:extLst>
              </a:tr>
              <a:tr h="282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HORTICULTURE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4170800"/>
                  </a:ext>
                </a:extLst>
              </a:tr>
              <a:tr h="33328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CHEMISTRY, MEDICINAL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84710768"/>
                  </a:ext>
                </a:extLst>
              </a:tr>
              <a:tr h="3076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INTEGRATIVE &amp; COMPLEMENTARY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6597983"/>
                  </a:ext>
                </a:extLst>
              </a:tr>
              <a:tr h="264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8006060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PHARMACOLOGY &amp; PHARMACY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4859982"/>
                  </a:ext>
                </a:extLst>
              </a:tr>
              <a:tr h="26491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3732797"/>
                  </a:ext>
                </a:extLst>
              </a:tr>
              <a:tr h="29055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REGIONAL &amp; URBAN PLANNING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 Social and economic geography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1338717"/>
                  </a:ext>
                </a:extLst>
              </a:tr>
              <a:tr h="31882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THERMODYNAMICS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2.3 Mechanical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6078921"/>
                  </a:ext>
                </a:extLst>
              </a:tr>
              <a:tr h="278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TOXICOLOGY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6532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56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AF8ACDFB-9457-4A6A-909B-DCB0DE8ADF4B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9C115A6-B82A-4F2C-9EBB-341B51C61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2821" y="1554258"/>
            <a:ext cx="9975863" cy="638473"/>
          </a:xfrm>
        </p:spPr>
        <p:txBody>
          <a:bodyPr/>
          <a:lstStyle/>
          <a:p>
            <a:r>
              <a:rPr lang="en-US" altLang="cs-CZ" sz="2400" dirty="0"/>
              <a:t>Position at Czech Republic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1</a:t>
            </a:r>
            <a:endParaRPr lang="en-US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913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– </a:t>
            </a:r>
            <a:r>
              <a:rPr lang="en-US" altLang="cs-CZ" sz="2000" dirty="0"/>
              <a:t>Research Area Benchmark – Q1 Articles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C7653C-D524-4A58-B9CB-6C614C61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465394-65A5-433B-B8D3-9C5A1D3B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40" name="Skupina 39">
            <a:extLst>
              <a:ext uri="{FF2B5EF4-FFF2-40B4-BE49-F238E27FC236}">
                <a16:creationId xmlns:a16="http://schemas.microsoft.com/office/drawing/2014/main" id="{D5423244-485C-41AB-B679-CCF61D791FC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41" name="Graphic 24">
              <a:extLst>
                <a:ext uri="{FF2B5EF4-FFF2-40B4-BE49-F238E27FC236}">
                  <a16:creationId xmlns:a16="http://schemas.microsoft.com/office/drawing/2014/main" id="{B2A15BE9-FECF-4DEC-8F0F-F718B726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254D0A7A-9FE5-4E9E-9557-50EAD68B81E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790B65C5-3B4B-49C6-8B8A-1DDB00922A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FFBF4B38-6542-429E-A793-88050B7DD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1412B7F0-5BF5-4BE5-9FDF-EB510B07C8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ED9A22F5-10EB-4A00-83FD-B851D5E67F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DC657472-7B6A-44AA-A654-CD992C3B7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7360E737-6AA3-4A48-8BFF-7F7C17E9FE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69ED0842-65F1-4267-B985-8585469ABB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8FF52398-E1C4-4AA9-B7FC-F73EFE15AA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2F56B69F-21E9-4ACB-A144-67717AAED5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BD807BDC-065B-4D04-918F-538E090C47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B3EFBF78-71C8-4FF0-89C6-ADC18FCF42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9ED722B9-DA5E-4766-8122-B548E6B346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C10EA426-DAAF-4008-8235-E89BBC57AD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Rectangle 17">
                <a:extLst>
                  <a:ext uri="{FF2B5EF4-FFF2-40B4-BE49-F238E27FC236}">
                    <a16:creationId xmlns:a16="http://schemas.microsoft.com/office/drawing/2014/main" id="{3BD0E4B2-7AFF-47D9-96AA-F9B0094ED1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3B3D74FE-8E53-4D9B-BFDD-AF555665B7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3E002F5E-1231-4A60-BD44-4D04EBAB1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E58B72D8-286E-4770-AE97-9D5CBCB175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234578A8-0114-4F44-837F-6B778C9EBA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308F7A8E-56FA-44F1-972C-63E8DDAE9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159B7D95-951D-484A-B7A2-0B26EEDCB9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D74674F4-4897-47CC-AE79-1A2134786D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4" name="Freeform 25">
                <a:extLst>
                  <a:ext uri="{FF2B5EF4-FFF2-40B4-BE49-F238E27FC236}">
                    <a16:creationId xmlns:a16="http://schemas.microsoft.com/office/drawing/2014/main" id="{6A0DBF17-754E-40E5-9B8E-04EDABCF58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Freeform 26">
                <a:extLst>
                  <a:ext uri="{FF2B5EF4-FFF2-40B4-BE49-F238E27FC236}">
                    <a16:creationId xmlns:a16="http://schemas.microsoft.com/office/drawing/2014/main" id="{14C334B1-90D2-4ED7-B47F-E0786F6C25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Oval 27">
                <a:extLst>
                  <a:ext uri="{FF2B5EF4-FFF2-40B4-BE49-F238E27FC236}">
                    <a16:creationId xmlns:a16="http://schemas.microsoft.com/office/drawing/2014/main" id="{FA98388F-9D51-4AFE-9813-F9C3F47937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FEB9D467-4BCA-4168-A3F4-013CFA93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9D7C7AB9-5DB1-452F-A7EC-4FA6363E96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id="{0966B862-339F-4E1C-BC89-2422C149E7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5" name="Zástupný symbol pro obsah 4">
            <a:extLst>
              <a:ext uri="{FF2B5EF4-FFF2-40B4-BE49-F238E27FC236}">
                <a16:creationId xmlns:a16="http://schemas.microsoft.com/office/drawing/2014/main" id="{AE065A69-3D9C-4433-A1A0-51D8087B4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0046094"/>
              </p:ext>
            </p:extLst>
          </p:nvPr>
        </p:nvGraphicFramePr>
        <p:xfrm>
          <a:off x="1982624" y="2058346"/>
          <a:ext cx="9562744" cy="426958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64494">
                  <a:extLst>
                    <a:ext uri="{9D8B030D-6E8A-4147-A177-3AD203B41FA5}">
                      <a16:colId xmlns:a16="http://schemas.microsoft.com/office/drawing/2014/main" val="1327674253"/>
                    </a:ext>
                  </a:extLst>
                </a:gridCol>
                <a:gridCol w="4016523">
                  <a:extLst>
                    <a:ext uri="{9D8B030D-6E8A-4147-A177-3AD203B41FA5}">
                      <a16:colId xmlns:a16="http://schemas.microsoft.com/office/drawing/2014/main" val="2052646981"/>
                    </a:ext>
                  </a:extLst>
                </a:gridCol>
                <a:gridCol w="1179320">
                  <a:extLst>
                    <a:ext uri="{9D8B030D-6E8A-4147-A177-3AD203B41FA5}">
                      <a16:colId xmlns:a16="http://schemas.microsoft.com/office/drawing/2014/main" val="1455581260"/>
                    </a:ext>
                  </a:extLst>
                </a:gridCol>
                <a:gridCol w="1102407">
                  <a:extLst>
                    <a:ext uri="{9D8B030D-6E8A-4147-A177-3AD203B41FA5}">
                      <a16:colId xmlns:a16="http://schemas.microsoft.com/office/drawing/2014/main" val="1112350"/>
                    </a:ext>
                  </a:extLst>
                </a:gridCol>
              </a:tblGrid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760434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6960137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51112842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ARTIFICIAL INTELLIGENCE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447256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CYBERNETICS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7467786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THEORY &amp; METHODS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994966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 &amp; EDUCATIONAL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 Education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39494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ENGINEERING, ELECTRICAL &amp;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2526066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ENGINEERING, GEOLOGICAL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2.7 Environmental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91770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FOOD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2.11 Other engineering and technologies; 4.5 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94533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FORESTRY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405645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GERONTOLOGY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575499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POLICY &amp;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3563168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HISTORY &amp; PHILOSOPHY OF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 History and archaeology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3989098"/>
                  </a:ext>
                </a:extLst>
              </a:tr>
              <a:tr h="27598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HORTICULTURE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49159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33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AF8ACDFB-9457-4A6A-909B-DCB0DE8ADF4B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9C115A6-B82A-4F2C-9EBB-341B51C61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69" y="1567863"/>
            <a:ext cx="9975863" cy="638473"/>
          </a:xfrm>
        </p:spPr>
        <p:txBody>
          <a:bodyPr/>
          <a:lstStyle/>
          <a:p>
            <a:r>
              <a:rPr lang="en-US" altLang="cs-CZ" sz="2400" dirty="0"/>
              <a:t>Position at Czech Republic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2</a:t>
            </a:r>
            <a:endParaRPr lang="en-US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913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– </a:t>
            </a:r>
            <a:r>
              <a:rPr lang="en-US" altLang="cs-CZ" sz="2000" dirty="0"/>
              <a:t>Research Area Benchmark – Q1 Articles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C7653C-D524-4A58-B9CB-6C614C61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465394-65A5-433B-B8D3-9C5A1D3B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40" name="Skupina 39">
            <a:extLst>
              <a:ext uri="{FF2B5EF4-FFF2-40B4-BE49-F238E27FC236}">
                <a16:creationId xmlns:a16="http://schemas.microsoft.com/office/drawing/2014/main" id="{D5423244-485C-41AB-B679-CCF61D791FC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41" name="Graphic 24">
              <a:extLst>
                <a:ext uri="{FF2B5EF4-FFF2-40B4-BE49-F238E27FC236}">
                  <a16:creationId xmlns:a16="http://schemas.microsoft.com/office/drawing/2014/main" id="{B2A15BE9-FECF-4DEC-8F0F-F718B726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254D0A7A-9FE5-4E9E-9557-50EAD68B81E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790B65C5-3B4B-49C6-8B8A-1DDB00922A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FFBF4B38-6542-429E-A793-88050B7DD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1412B7F0-5BF5-4BE5-9FDF-EB510B07C8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ED9A22F5-10EB-4A00-83FD-B851D5E67F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DC657472-7B6A-44AA-A654-CD992C3B7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7360E737-6AA3-4A48-8BFF-7F7C17E9FE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69ED0842-65F1-4267-B985-8585469ABB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8FF52398-E1C4-4AA9-B7FC-F73EFE15AA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2F56B69F-21E9-4ACB-A144-67717AAED5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BD807BDC-065B-4D04-918F-538E090C47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B3EFBF78-71C8-4FF0-89C6-ADC18FCF42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9ED722B9-DA5E-4766-8122-B548E6B346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C10EA426-DAAF-4008-8235-E89BBC57AD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Rectangle 17">
                <a:extLst>
                  <a:ext uri="{FF2B5EF4-FFF2-40B4-BE49-F238E27FC236}">
                    <a16:creationId xmlns:a16="http://schemas.microsoft.com/office/drawing/2014/main" id="{3BD0E4B2-7AFF-47D9-96AA-F9B0094ED1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3B3D74FE-8E53-4D9B-BFDD-AF555665B7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3E002F5E-1231-4A60-BD44-4D04EBAB1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E58B72D8-286E-4770-AE97-9D5CBCB175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234578A8-0114-4F44-837F-6B778C9EBA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308F7A8E-56FA-44F1-972C-63E8DDAE9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159B7D95-951D-484A-B7A2-0B26EEDCB9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D74674F4-4897-47CC-AE79-1A2134786D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4" name="Freeform 25">
                <a:extLst>
                  <a:ext uri="{FF2B5EF4-FFF2-40B4-BE49-F238E27FC236}">
                    <a16:creationId xmlns:a16="http://schemas.microsoft.com/office/drawing/2014/main" id="{6A0DBF17-754E-40E5-9B8E-04EDABCF58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Freeform 26">
                <a:extLst>
                  <a:ext uri="{FF2B5EF4-FFF2-40B4-BE49-F238E27FC236}">
                    <a16:creationId xmlns:a16="http://schemas.microsoft.com/office/drawing/2014/main" id="{14C334B1-90D2-4ED7-B47F-E0786F6C25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Oval 27">
                <a:extLst>
                  <a:ext uri="{FF2B5EF4-FFF2-40B4-BE49-F238E27FC236}">
                    <a16:creationId xmlns:a16="http://schemas.microsoft.com/office/drawing/2014/main" id="{FA98388F-9D51-4AFE-9813-F9C3F47937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FEB9D467-4BCA-4168-A3F4-013CFA93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9D7C7AB9-5DB1-452F-A7EC-4FA6363E96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id="{0966B862-339F-4E1C-BC89-2422C149E7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FE87E95-47F3-4DE8-BF90-9D29B7B69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0" name="Zástupný symbol pro obsah 38">
            <a:extLst>
              <a:ext uri="{FF2B5EF4-FFF2-40B4-BE49-F238E27FC236}">
                <a16:creationId xmlns:a16="http://schemas.microsoft.com/office/drawing/2014/main" id="{08089728-BF49-4F60-B264-2F374CF55F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479497"/>
              </p:ext>
            </p:extLst>
          </p:nvPr>
        </p:nvGraphicFramePr>
        <p:xfrm>
          <a:off x="1573213" y="2004617"/>
          <a:ext cx="9975852" cy="457258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55161">
                  <a:extLst>
                    <a:ext uri="{9D8B030D-6E8A-4147-A177-3AD203B41FA5}">
                      <a16:colId xmlns:a16="http://schemas.microsoft.com/office/drawing/2014/main" val="387716679"/>
                    </a:ext>
                  </a:extLst>
                </a:gridCol>
                <a:gridCol w="4392538">
                  <a:extLst>
                    <a:ext uri="{9D8B030D-6E8A-4147-A177-3AD203B41FA5}">
                      <a16:colId xmlns:a16="http://schemas.microsoft.com/office/drawing/2014/main" val="3572415252"/>
                    </a:ext>
                  </a:extLst>
                </a:gridCol>
                <a:gridCol w="1179320">
                  <a:extLst>
                    <a:ext uri="{9D8B030D-6E8A-4147-A177-3AD203B41FA5}">
                      <a16:colId xmlns:a16="http://schemas.microsoft.com/office/drawing/2014/main" val="1098112516"/>
                    </a:ext>
                  </a:extLst>
                </a:gridCol>
                <a:gridCol w="1148833">
                  <a:extLst>
                    <a:ext uri="{9D8B030D-6E8A-4147-A177-3AD203B41FA5}">
                      <a16:colId xmlns:a16="http://schemas.microsoft.com/office/drawing/2014/main" val="1726722745"/>
                    </a:ext>
                  </a:extLst>
                </a:gridCol>
              </a:tblGrid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2363631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CHEMISTRY, MEDICINAL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en-US" sz="13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28" rtl="0" eaLnBrk="1" fontAlgn="b" latinLnBrk="0" hangingPunct="1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r" defTabSz="914428" rtl="0" eaLnBrk="1" fontAlgn="b" latinLnBrk="0" hangingPunct="1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1655493"/>
                  </a:ext>
                </a:extLst>
              </a:tr>
              <a:tr h="344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INTEGRATIVE &amp; COMPLEMENTARY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4604379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LANGUAGE &amp; 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1381058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3546485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3897408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MATHEMATICS, APPLIED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1766183"/>
                  </a:ext>
                </a:extLst>
              </a:tr>
              <a:tr h="513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MATHEMATICS, INTERDISCIPLINARY APPLICATIONS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2828340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PHARMACOLOGY &amp; PHARMACY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514416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6459506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3140964"/>
                  </a:ext>
                </a:extLst>
              </a:tr>
              <a:tr h="344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212334"/>
                  </a:ext>
                </a:extLst>
              </a:tr>
              <a:tr h="3447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REGIONAL &amp; URBAN PLANNING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5.7 Social and economic geography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6492505"/>
                  </a:ext>
                </a:extLst>
              </a:tr>
              <a:tr h="51305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TELECOMMUNICATIONS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 engineering, information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02055008"/>
                  </a:ext>
                </a:extLst>
              </a:tr>
              <a:tr h="25122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TOXICOLOGY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1143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45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3DBC205-5251-422E-A631-995FCEF4F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0753" y="1599126"/>
            <a:ext cx="9975863" cy="638473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1</a:t>
            </a:r>
            <a:endParaRPr lang="cs-CZ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Zástupný symbol pro obsah 39">
            <a:extLst>
              <a:ext uri="{FF2B5EF4-FFF2-40B4-BE49-F238E27FC236}">
                <a16:creationId xmlns:a16="http://schemas.microsoft.com/office/drawing/2014/main" id="{BF6FEB26-384B-4471-8639-4394B2E563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535939"/>
              </p:ext>
            </p:extLst>
          </p:nvPr>
        </p:nvGraphicFramePr>
        <p:xfrm>
          <a:off x="1573213" y="1991170"/>
          <a:ext cx="9975852" cy="467891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32828">
                  <a:extLst>
                    <a:ext uri="{9D8B030D-6E8A-4147-A177-3AD203B41FA5}">
                      <a16:colId xmlns:a16="http://schemas.microsoft.com/office/drawing/2014/main" val="637398240"/>
                    </a:ext>
                  </a:extLst>
                </a:gridCol>
                <a:gridCol w="3956703">
                  <a:extLst>
                    <a:ext uri="{9D8B030D-6E8A-4147-A177-3AD203B41FA5}">
                      <a16:colId xmlns:a16="http://schemas.microsoft.com/office/drawing/2014/main" val="1548222472"/>
                    </a:ext>
                  </a:extLst>
                </a:gridCol>
                <a:gridCol w="1025495">
                  <a:extLst>
                    <a:ext uri="{9D8B030D-6E8A-4147-A177-3AD203B41FA5}">
                      <a16:colId xmlns:a16="http://schemas.microsoft.com/office/drawing/2014/main" val="1508700702"/>
                    </a:ext>
                  </a:extLst>
                </a:gridCol>
                <a:gridCol w="960826">
                  <a:extLst>
                    <a:ext uri="{9D8B030D-6E8A-4147-A177-3AD203B41FA5}">
                      <a16:colId xmlns:a16="http://schemas.microsoft.com/office/drawing/2014/main" val="368397290"/>
                    </a:ext>
                  </a:extLst>
                </a:gridCol>
              </a:tblGrid>
              <a:tr h="25942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0676167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6.4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5901840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BIOPHYSICS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1.6 Biological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9501509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5190725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0446845"/>
                  </a:ext>
                </a:extLst>
              </a:tr>
              <a:tr h="209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COMMUNICATION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 Media and communication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558664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ARTIFICIAL INTELLIGENCE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5685920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CYBERNETICS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4536721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HARDWARE &amp; ARCHITECTURE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0628619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INFORMATION SYSTEMS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4358949"/>
                  </a:ext>
                </a:extLst>
              </a:tr>
              <a:tr h="456315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INTERDISCIPLINARY APPLICATIONS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0114671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SOFTWARE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14367998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COMPUTER SCIENCE, THEORY &amp; METHODS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1.2 Computer and information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7240373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 &amp; EDUCATIONAL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 Education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33848173"/>
                  </a:ext>
                </a:extLst>
              </a:tr>
              <a:tr h="30660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EDUCATION, SCIENTIFIC DISCIPLINES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5.3 Education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4439426"/>
                  </a:ext>
                </a:extLst>
              </a:tr>
              <a:tr h="25277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ENGINEERING, ELECTRICAL &amp;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engineering, electronic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58646082"/>
                  </a:ext>
                </a:extLst>
              </a:tr>
              <a:tr h="19655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ERGONOMICS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91139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4971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Rich history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Green city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Amazing architecture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Cultural events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</a:rPr>
              <a:t>Easy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transportation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Affordable cost of living 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en-AU" dirty="0"/>
              <a:t>Location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1" name="Zástupný text 6">
            <a:extLst>
              <a:ext uri="{FF2B5EF4-FFF2-40B4-BE49-F238E27FC236}">
                <a16:creationId xmlns:a16="http://schemas.microsoft.com/office/drawing/2014/main" id="{9BF06CDA-8B04-4309-90DE-63C4B1EC0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4133" y="1587034"/>
            <a:ext cx="9975850" cy="638175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2</a:t>
            </a:r>
            <a:endParaRPr lang="cs-CZ" sz="2400" dirty="0"/>
          </a:p>
        </p:txBody>
      </p:sp>
      <p:graphicFrame>
        <p:nvGraphicFramePr>
          <p:cNvPr id="39" name="Zástupný symbol pro obsah 38">
            <a:extLst>
              <a:ext uri="{FF2B5EF4-FFF2-40B4-BE49-F238E27FC236}">
                <a16:creationId xmlns:a16="http://schemas.microsoft.com/office/drawing/2014/main" id="{86738AFE-DEE7-4059-83A4-41FD3EA25D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463410"/>
              </p:ext>
            </p:extLst>
          </p:nvPr>
        </p:nvGraphicFramePr>
        <p:xfrm>
          <a:off x="1624488" y="2015676"/>
          <a:ext cx="9975852" cy="47659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571355">
                  <a:extLst>
                    <a:ext uri="{9D8B030D-6E8A-4147-A177-3AD203B41FA5}">
                      <a16:colId xmlns:a16="http://schemas.microsoft.com/office/drawing/2014/main" val="1195497996"/>
                    </a:ext>
                  </a:extLst>
                </a:gridCol>
                <a:gridCol w="3862699">
                  <a:extLst>
                    <a:ext uri="{9D8B030D-6E8A-4147-A177-3AD203B41FA5}">
                      <a16:colId xmlns:a16="http://schemas.microsoft.com/office/drawing/2014/main" val="749689489"/>
                    </a:ext>
                  </a:extLst>
                </a:gridCol>
                <a:gridCol w="1307506">
                  <a:extLst>
                    <a:ext uri="{9D8B030D-6E8A-4147-A177-3AD203B41FA5}">
                      <a16:colId xmlns:a16="http://schemas.microsoft.com/office/drawing/2014/main" val="2014355307"/>
                    </a:ext>
                  </a:extLst>
                </a:gridCol>
                <a:gridCol w="1234292">
                  <a:extLst>
                    <a:ext uri="{9D8B030D-6E8A-4147-A177-3AD203B41FA5}">
                      <a16:colId xmlns:a16="http://schemas.microsoft.com/office/drawing/2014/main" val="1016897398"/>
                    </a:ext>
                  </a:extLst>
                </a:gridCol>
              </a:tblGrid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18806351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ETHICS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6794029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ETHNIC STUDIES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 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9464577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FOOD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2.11 Other engineering and technologies; 4.5 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6300431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GERONTOLOGY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2454774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CARE SCIENCES &amp;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85814730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HEALTH POLICY &amp;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9526302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HISTORY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 History and archaeology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8291553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HISTORY &amp; PHILOSOPHY OF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6.1 History and archaeology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9969038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HORTICULTURE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4.1 Agriculture, forestry, and fisheries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37389575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HUMANITIES,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6.5 Other Humanities and the Arts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6717817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CHEMISTRY, MEDICINAL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8709299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INFORMATION SCIENCE &amp; LIBRARY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5.8 Media and communication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9230866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INTEGRATIVE &amp; COMPLEMENTARY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3.2 Clinical medicine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58117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LANGUAGE &amp; 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8989624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LINGUISTICS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5767614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LITERATURE, SLAVIC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6.2 Languages and literature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9642733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MANAGEMENT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7612762"/>
                  </a:ext>
                </a:extLst>
              </a:tr>
              <a:tr h="229482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0604953"/>
                  </a:ext>
                </a:extLst>
              </a:tr>
              <a:tr h="38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MATHEMATICS, INTERDISCIPLINARY APPLICATIONS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8080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66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1" name="Zástupný text 6">
            <a:extLst>
              <a:ext uri="{FF2B5EF4-FFF2-40B4-BE49-F238E27FC236}">
                <a16:creationId xmlns:a16="http://schemas.microsoft.com/office/drawing/2014/main" id="{9BF06CDA-8B04-4309-90DE-63C4B1EC0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4133" y="1587034"/>
            <a:ext cx="9975850" cy="638175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3</a:t>
            </a:r>
            <a:endParaRPr lang="cs-CZ" sz="2400" dirty="0"/>
          </a:p>
        </p:txBody>
      </p:sp>
      <p:graphicFrame>
        <p:nvGraphicFramePr>
          <p:cNvPr id="2" name="Zástupný symbol pro obsah 1">
            <a:extLst>
              <a:ext uri="{FF2B5EF4-FFF2-40B4-BE49-F238E27FC236}">
                <a16:creationId xmlns:a16="http://schemas.microsoft.com/office/drawing/2014/main" id="{100BD976-AA1B-4E54-8AA4-996CADA878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886923"/>
              </p:ext>
            </p:extLst>
          </p:nvPr>
        </p:nvGraphicFramePr>
        <p:xfrm>
          <a:off x="1556121" y="1956241"/>
          <a:ext cx="9975852" cy="480141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84103">
                  <a:extLst>
                    <a:ext uri="{9D8B030D-6E8A-4147-A177-3AD203B41FA5}">
                      <a16:colId xmlns:a16="http://schemas.microsoft.com/office/drawing/2014/main" val="2947812069"/>
                    </a:ext>
                  </a:extLst>
                </a:gridCol>
                <a:gridCol w="3854154">
                  <a:extLst>
                    <a:ext uri="{9D8B030D-6E8A-4147-A177-3AD203B41FA5}">
                      <a16:colId xmlns:a16="http://schemas.microsoft.com/office/drawing/2014/main" val="3272280641"/>
                    </a:ext>
                  </a:extLst>
                </a:gridCol>
                <a:gridCol w="1059678">
                  <a:extLst>
                    <a:ext uri="{9D8B030D-6E8A-4147-A177-3AD203B41FA5}">
                      <a16:colId xmlns:a16="http://schemas.microsoft.com/office/drawing/2014/main" val="3039311603"/>
                    </a:ext>
                  </a:extLst>
                </a:gridCol>
                <a:gridCol w="977917">
                  <a:extLst>
                    <a:ext uri="{9D8B030D-6E8A-4147-A177-3AD203B41FA5}">
                      <a16:colId xmlns:a16="http://schemas.microsoft.com/office/drawing/2014/main" val="3885197717"/>
                    </a:ext>
                  </a:extLst>
                </a:gridCol>
              </a:tblGrid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WoS</a:t>
                      </a:r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FORD Category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Rank in CR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Articles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26071869"/>
                  </a:ext>
                </a:extLst>
              </a:tr>
              <a:tr h="22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OPERATIONS RESEARCH &amp; MANAGEMENT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5.2 Economics and business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428429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PHARMACOLOGY &amp; PHARMACY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7382686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PHILOSOPHY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6545740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PHYSICS, MATHEMATICAL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 Mathematics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28923140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Physical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1677662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PHYSICS, PARTICLES &amp; FIELDS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Physical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472643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08986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PRIMARY HEALTH CARE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 Health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775916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CLINICAL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5915398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EXPERIMENTAL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9541629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PSYCHOLOGY, MULTIDISCIPLINARY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5.1 Psychology and cognitive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1666053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PUBLIC ADMINISTRATION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4203430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PUBLIC ADMINISTRATION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 Political science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85998060"/>
                  </a:ext>
                </a:extLst>
              </a:tr>
              <a:tr h="349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QUANTUM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1.3 Physical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sciences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1.4 Chemical</a:t>
                      </a:r>
                      <a:r>
                        <a:rPr lang="cs-CZ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cs-CZ" sz="13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sciences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; 2.2 Electrical engineering, 2.11 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406636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6.3 Philosophy, ethics and religion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0411285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SCIENCES, INTERDISCIPLINARY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5.9 Other social sciences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40255527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SOCIAL WORK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 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9406478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5.4 Sociology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1470091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TELECOMMUNICATIONS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2.2 Electrical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2915203"/>
                  </a:ext>
                </a:extLst>
              </a:tr>
              <a:tr h="178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TOXICOLOGY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3.1 Basic medical research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99824268"/>
                  </a:ext>
                </a:extLst>
              </a:tr>
              <a:tr h="22519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TRANSPORTATION SCIENCE &amp; TECHNOLOGY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2.1 Civil engineering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0184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726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!!Nadpis-bublina">
            <a:extLst>
              <a:ext uri="{FF2B5EF4-FFF2-40B4-BE49-F238E27FC236}">
                <a16:creationId xmlns:a16="http://schemas.microsoft.com/office/drawing/2014/main" id="{D9368A16-465A-459B-A169-42CF900B0F64}"/>
              </a:ext>
            </a:extLst>
          </p:cNvPr>
          <p:cNvSpPr txBox="1">
            <a:spLocks/>
          </p:cNvSpPr>
          <p:nvPr/>
        </p:nvSpPr>
        <p:spPr>
          <a:xfrm>
            <a:off x="142240" y="14145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652724" y="1794840"/>
            <a:ext cx="9561647" cy="3275256"/>
          </a:xfr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 b="1" dirty="0"/>
              <a:t>more than </a:t>
            </a:r>
            <a:r>
              <a:rPr lang="cs-CZ" b="1" dirty="0"/>
              <a:t>44</a:t>
            </a:r>
            <a:r>
              <a:rPr lang="en-US" b="1" dirty="0"/>
              <a:t>% in Q1 Journals (20</a:t>
            </a:r>
            <a:r>
              <a:rPr lang="cs-CZ" b="1" dirty="0"/>
              <a:t>20–</a:t>
            </a:r>
            <a:r>
              <a:rPr lang="en-US" b="1" dirty="0"/>
              <a:t>202</a:t>
            </a:r>
            <a:r>
              <a:rPr lang="cs-CZ" b="1" dirty="0"/>
              <a:t>3</a:t>
            </a:r>
            <a:r>
              <a:rPr lang="en-US" b="1" dirty="0"/>
              <a:t>)</a:t>
            </a:r>
            <a:endParaRPr lang="cs-CZ" dirty="0"/>
          </a:p>
          <a:p>
            <a:pPr lvl="1"/>
            <a:r>
              <a:rPr lang="cs-CZ" sz="2800" dirty="0"/>
              <a:t>32</a:t>
            </a:r>
            <a:r>
              <a:rPr lang="en-US" sz="2800" dirty="0"/>
              <a:t>% in 201</a:t>
            </a:r>
            <a:r>
              <a:rPr lang="cs-CZ" sz="2800" dirty="0"/>
              <a:t>5–2019</a:t>
            </a:r>
          </a:p>
          <a:p>
            <a:pPr lvl="0"/>
            <a:r>
              <a:rPr lang="en-US" b="1" dirty="0"/>
              <a:t>more than 3</a:t>
            </a:r>
            <a:r>
              <a:rPr lang="cs-CZ" b="1" dirty="0"/>
              <a:t>6</a:t>
            </a:r>
            <a:r>
              <a:rPr lang="en-US" b="1" dirty="0"/>
              <a:t>% in Q2 Journals (20</a:t>
            </a:r>
            <a:r>
              <a:rPr lang="cs-CZ" b="1" dirty="0"/>
              <a:t>20–</a:t>
            </a:r>
            <a:r>
              <a:rPr lang="en-US" b="1" dirty="0"/>
              <a:t>202</a:t>
            </a:r>
            <a:r>
              <a:rPr lang="cs-CZ" b="1" dirty="0"/>
              <a:t>3</a:t>
            </a:r>
            <a:r>
              <a:rPr lang="en-US" b="1" dirty="0"/>
              <a:t>)</a:t>
            </a:r>
            <a:endParaRPr lang="cs-CZ" dirty="0"/>
          </a:p>
          <a:p>
            <a:pPr lvl="1"/>
            <a:r>
              <a:rPr lang="en-US" sz="2800" dirty="0"/>
              <a:t>3</a:t>
            </a:r>
            <a:r>
              <a:rPr lang="cs-CZ" sz="2800" dirty="0"/>
              <a:t>2</a:t>
            </a:r>
            <a:r>
              <a:rPr lang="en-US" sz="2800" dirty="0"/>
              <a:t>% in 201</a:t>
            </a:r>
            <a:r>
              <a:rPr lang="cs-CZ" sz="2800" dirty="0"/>
              <a:t>5–2019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more than </a:t>
            </a:r>
            <a:r>
              <a:rPr lang="cs-CZ" b="1" dirty="0">
                <a:solidFill>
                  <a:schemeClr val="tx1"/>
                </a:solidFill>
              </a:rPr>
              <a:t>13</a:t>
            </a:r>
            <a:r>
              <a:rPr lang="en-US" b="1" dirty="0">
                <a:solidFill>
                  <a:schemeClr val="tx1"/>
                </a:solidFill>
              </a:rPr>
              <a:t>% in the 1st decile in their category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more than 5</a:t>
            </a:r>
            <a:r>
              <a:rPr lang="cs-CZ" dirty="0"/>
              <a:t>8</a:t>
            </a:r>
            <a:r>
              <a:rPr lang="en-US" dirty="0"/>
              <a:t>% in cooperation with foreign partners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26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Articles</a:t>
            </a:r>
            <a:r>
              <a:rPr lang="cs-CZ" altLang="cs-CZ" dirty="0"/>
              <a:t> (JCR 2015–2023)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C58B5C-1690-40BA-A04A-DCCE9823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13231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D41EF07-F161-4348-A44B-4EE9A6FFBC33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38B53C2B-1B2F-40E0-9384-C21E153A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93FD4F2-9E23-4A91-861C-06D8F3314B8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FBBB54F0-5115-498D-BD2F-2E4A1BBE773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F4473EF9-254F-44ED-B986-8DCC210A0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E72A8886-6C83-4C80-9986-61370F146E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1953F7EA-506B-45CB-9BED-6994BD0603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322AC96C-4BB2-4373-946B-B7B9FD1184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2B68478-5F05-432D-9B98-2223674D3F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7F45C64B-D5B0-41C7-AEBB-2F05EB056C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E22E0C15-FDF1-409A-BD17-9B3C45733A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13845964-E26A-4CB7-9C5D-8C74A20C3C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C4B20E42-C9AA-49A1-AE0B-5D7E3CECFE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5B1A67EC-66ED-4C11-8A44-F6DC3EF75F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88E15EC8-0ACF-4C19-B04B-D17E4EA1CB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3C14E085-2568-4E20-86BE-7686A694C2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707ED604-181E-4F26-9676-C175D9D44C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D693401B-FB2A-45E7-8747-BD6724DE3A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40B3057-BE7C-451C-97B3-EB84AF2641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4F30AAC2-8445-4958-829D-72E6326B7A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E6CEB485-37D0-44B2-9FE5-88D2B198D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6A4DC8E4-2291-4CA9-8094-B8E023C428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EC8B9E34-CFF2-47A9-957C-0CB9BC8B41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A71FF466-E038-42FB-B213-54A5C3E1C7A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3F28CE5-FC89-4E22-AD1F-C88EFD41B1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2F5259F-80EA-4D0B-B902-524E41430A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8CF2686B-98BE-4E2C-BBA7-FD395E96D2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3874D123-B6B1-479C-980B-AC3C33972A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229E28E6-578F-424A-8DA9-F4BED8DD4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E4680320-8B3E-45C7-A365-CA80B138F6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33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Nadpis-bublina">
            <a:extLst>
              <a:ext uri="{FF2B5EF4-FFF2-40B4-BE49-F238E27FC236}">
                <a16:creationId xmlns:a16="http://schemas.microsoft.com/office/drawing/2014/main" id="{49967129-0A71-4E7C-9322-C3592F518ECC}"/>
              </a:ext>
            </a:extLst>
          </p:cNvPr>
          <p:cNvSpPr txBox="1">
            <a:spLocks/>
          </p:cNvSpPr>
          <p:nvPr/>
        </p:nvSpPr>
        <p:spPr>
          <a:xfrm flipH="1">
            <a:off x="-61608653" y="1495444"/>
            <a:ext cx="73800653" cy="558607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graphicFrame>
        <p:nvGraphicFramePr>
          <p:cNvPr id="12" name="Tabulka 12">
            <a:extLst>
              <a:ext uri="{FF2B5EF4-FFF2-40B4-BE49-F238E27FC236}">
                <a16:creationId xmlns:a16="http://schemas.microsoft.com/office/drawing/2014/main" id="{E028C2D8-0460-48C8-842F-24BCAE64E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227843"/>
              </p:ext>
            </p:extLst>
          </p:nvPr>
        </p:nvGraphicFramePr>
        <p:xfrm>
          <a:off x="718448" y="2234235"/>
          <a:ext cx="9975845" cy="15216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00655">
                  <a:extLst>
                    <a:ext uri="{9D8B030D-6E8A-4147-A177-3AD203B41FA5}">
                      <a16:colId xmlns:a16="http://schemas.microsoft.com/office/drawing/2014/main" val="384319186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16517244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2626399962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344879777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80935336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186124225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848230446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05305168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4044116462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684312013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473716856"/>
                    </a:ext>
                  </a:extLst>
                </a:gridCol>
              </a:tblGrid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 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2020</a:t>
                      </a:r>
                      <a:endParaRPr lang="en-US" sz="2000" b="1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653112"/>
                  </a:ext>
                </a:extLst>
              </a:tr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Amount</a:t>
                      </a:r>
                      <a:endParaRPr lang="en-US" sz="20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60</a:t>
                      </a:r>
                      <a:endParaRPr lang="en-US" sz="2000" b="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6649"/>
                  </a:ext>
                </a:extLst>
              </a:tr>
            </a:tbl>
          </a:graphicData>
        </a:graphic>
      </p:graphicFrame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5B000636-87C9-452E-9572-EA99488F9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068" y="1595721"/>
            <a:ext cx="9975863" cy="638473"/>
          </a:xfrm>
        </p:spPr>
        <p:txBody>
          <a:bodyPr/>
          <a:lstStyle/>
          <a:p>
            <a:r>
              <a:rPr lang="en-US" altLang="cs-CZ" dirty="0"/>
              <a:t>External Projects</a:t>
            </a:r>
            <a:endParaRPr lang="en-US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000" y="535781"/>
            <a:ext cx="8834437" cy="625126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" y="4020372"/>
            <a:ext cx="3401737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15" y="4020373"/>
            <a:ext cx="3399078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7" y="3885744"/>
            <a:ext cx="2359775" cy="2359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6063D3-ACBF-4128-9038-B2B93BAE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46200" y="535781"/>
            <a:ext cx="64846201" cy="67107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166AFD-E27E-420A-B93E-9CC552F1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61922" y="2765726"/>
            <a:ext cx="4035675" cy="123140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411D82-F74D-4C6D-B9B1-668FA27A0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7295214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0856164-D7A7-402C-AA35-96DC0740B088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D9A12AF5-B528-471A-91E3-6CB277F5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CD0C9321-3C60-4ADC-A022-88B233E79C9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6D5BB90-80EA-4C6E-B5A4-9DDA894A17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C7656BA-D71C-4F37-881D-E93F4E1BF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D27EA2F-EE54-4C39-B796-38331891AA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28A188D5-E84C-4ED5-8FFB-EE4CA41E57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2A179445-0EB5-409D-80A4-089A1AC218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66784A0D-0673-4D3F-80B7-DFF363B2B9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FDD0AB05-54FD-4131-96A4-84CA08A26F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83F4ADE6-6C64-4F10-B29E-50823FE4C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3142F3DD-0D5D-42D3-9C8F-A9082147B7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161FB49B-A72B-4CD8-BAD3-816DADF1A5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074C2DC5-9318-4490-9F15-551EB68692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7AE9AE-11CD-4C2D-B834-E412728AC2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DA94970C-43B5-488D-8038-21C35394D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0D827B0D-F9D3-4284-91DC-A016A45C4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25DECA89-57BA-45FA-B579-59F60C2FA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2CF85FCA-87BF-40ED-8968-1AFFC5652A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23C4966A-4258-4451-9753-658D9B091D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4545F2B7-71AA-4B6F-8076-39F7FBD55A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F5171C8F-3C19-4418-977B-D7A18F28A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ACECCA25-1B24-441B-8E59-88F6480AED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E788AC93-BFEA-4D7A-8591-400CED63BD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19CDD6C9-11F3-4658-89B7-A22A002785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09D2C40D-BCDA-4C66-A3AF-B30E54741E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C874790A-A108-40F6-B2C2-FD97DA622A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A54499B1-2576-4C7A-9D12-28838B36C4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1CF48F47-73B1-4EFC-A294-D53202A974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28699E83-54CF-4F7D-B625-D6E4596B6B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05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21" y="535781"/>
            <a:ext cx="7390648" cy="625126"/>
          </a:xfrm>
        </p:spPr>
        <p:txBody>
          <a:bodyPr/>
          <a:lstStyle/>
          <a:p>
            <a:r>
              <a:rPr lang="cs-CZ" altLang="cs-CZ"/>
              <a:t>UHK – </a:t>
            </a:r>
            <a:r>
              <a:rPr lang="en-US" altLang="cs-CZ"/>
              <a:t>solved projects</a:t>
            </a:r>
            <a:endParaRPr lang="cs-CZ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1E95F7CE-B83C-4401-BA7E-97188A513F78}"/>
              </a:ext>
            </a:extLst>
          </p:cNvPr>
          <p:cNvSpPr txBox="1">
            <a:spLocks/>
          </p:cNvSpPr>
          <p:nvPr/>
        </p:nvSpPr>
        <p:spPr>
          <a:xfrm>
            <a:off x="81280" y="1387769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!!Nadpis-bublina">
            <a:extLst>
              <a:ext uri="{FF2B5EF4-FFF2-40B4-BE49-F238E27FC236}">
                <a16:creationId xmlns:a16="http://schemas.microsoft.com/office/drawing/2014/main" id="{9A2EF7FF-2274-4A0C-BF91-B429DCC95B00}"/>
              </a:ext>
            </a:extLst>
          </p:cNvPr>
          <p:cNvSpPr txBox="1">
            <a:spLocks/>
          </p:cNvSpPr>
          <p:nvPr/>
        </p:nvSpPr>
        <p:spPr>
          <a:xfrm>
            <a:off x="8114321" y="535781"/>
            <a:ext cx="7390648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UHK – S</a:t>
            </a:r>
            <a:r>
              <a:rPr lang="en-US" altLang="cs-CZ" dirty="0" err="1"/>
              <a:t>olved</a:t>
            </a:r>
            <a:r>
              <a:rPr lang="en-US" altLang="cs-CZ" dirty="0"/>
              <a:t> </a:t>
            </a:r>
            <a:r>
              <a:rPr lang="cs-CZ" altLang="cs-CZ" dirty="0"/>
              <a:t>P</a:t>
            </a:r>
            <a:r>
              <a:rPr lang="en-US" altLang="cs-CZ" dirty="0" err="1"/>
              <a:t>rojects</a:t>
            </a:r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BDDADD6-1623-48FE-AC29-1029E02CC362}"/>
              </a:ext>
            </a:extLst>
          </p:cNvPr>
          <p:cNvCxnSpPr>
            <a:cxnSpLocks/>
          </p:cNvCxnSpPr>
          <p:nvPr/>
        </p:nvCxnSpPr>
        <p:spPr>
          <a:xfrm>
            <a:off x="6220043" y="1653789"/>
            <a:ext cx="0" cy="4411345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6C40EADE-86A8-48D9-B8E2-A589082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3700640" cy="671077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598FEA0-710C-48BF-B7E2-4647DC3F50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4" name="Graphic 24">
              <a:extLst>
                <a:ext uri="{FF2B5EF4-FFF2-40B4-BE49-F238E27FC236}">
                  <a16:creationId xmlns:a16="http://schemas.microsoft.com/office/drawing/2014/main" id="{40E08337-57C0-43B1-BF45-7E45F7AE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DC9719DE-8755-4402-830C-DD60C7751E4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93BC42B8-FF09-4FA6-A8D2-58AB9A9C02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F0F1888B-F945-48A6-A9A7-498822527A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62869439-A17F-4360-8F46-61869CC84D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6E05FA0B-E53A-43FD-BDEF-63F69A44AA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681941C9-773B-4FCD-AEED-F3CB657E9C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C9ED637-E442-458E-B399-DF7287B52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702FF5C-35BE-4698-BB56-4A438D3F19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6512480-D8FE-4E9E-B417-D87AC5FE0D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BE69197-4902-4134-BC97-5A35FFF01C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3A54E7F-B20C-4AEB-91E3-B050638A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C93002DC-F337-4F89-A1F6-C32ABF1300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804E597-B67B-4286-AD76-8DC2882C1B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18D9BEBC-1EE0-4C42-BA90-1AF0461DA9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3C47ACBF-FBEB-4788-B895-73ABF84F79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9F559D80-192F-41A0-BA02-AE25452312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CC3FF86F-C366-434C-B420-2A71D5386B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BC670215-6892-4132-BC9E-FCE91022D7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C76CE42F-7E04-4C99-8986-024A03211F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F1FE250E-DF02-49FA-BF13-06C1EC359D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5063CAB4-3B47-4FFE-9492-CB31FAE2D4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C85A9FE6-90E3-4037-850F-AC8135890C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5FE648F5-8FC1-42A6-BD3D-775359C56E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0EF19EBA-D709-408C-8CF1-E9AB0B1C9B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730DDBC9-8FF1-431D-98C7-9BBD5CA5C4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59EE5AB1-FE03-457C-9884-54DF6022F5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06DB31E9-0021-4738-B732-8032235F40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0743BD24-A492-487D-82A6-DE2AB408A7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00000000-0008-0000-0000-000003000000}"/>
              </a:ext>
              <a:ext uri="{147F2762-F138-4A5C-976F-8EAC2B608ADB}">
                <a16:predDERef xmlns:a16="http://schemas.microsoft.com/office/drawing/2014/main" pred="{62FBC5A1-2716-4C49-8B4C-00178903F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13983"/>
              </p:ext>
            </p:extLst>
          </p:nvPr>
        </p:nvGraphicFramePr>
        <p:xfrm>
          <a:off x="6220043" y="2003038"/>
          <a:ext cx="5570901" cy="413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00000000-0008-0000-0000-000005000000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65713"/>
              </p:ext>
            </p:extLst>
          </p:nvPr>
        </p:nvGraphicFramePr>
        <p:xfrm>
          <a:off x="862966" y="2255418"/>
          <a:ext cx="5434965" cy="396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1883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268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– </a:t>
            </a:r>
            <a:r>
              <a:rPr lang="cs-CZ" altLang="cs-CZ" dirty="0"/>
              <a:t>O</a:t>
            </a:r>
            <a:r>
              <a:rPr lang="en-US" altLang="cs-CZ" dirty="0" err="1"/>
              <a:t>ther</a:t>
            </a:r>
            <a:r>
              <a:rPr lang="en-US" altLang="cs-CZ" dirty="0"/>
              <a:t> </a:t>
            </a:r>
            <a:r>
              <a:rPr lang="cs-CZ" altLang="cs-CZ" dirty="0"/>
              <a:t>P</a:t>
            </a:r>
            <a:r>
              <a:rPr lang="en-US" altLang="cs-CZ" dirty="0" err="1"/>
              <a:t>rojects</a:t>
            </a:r>
            <a:endParaRPr lang="en-US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6AE655E0-B45D-47BD-9EBC-DA45BAA526D7}"/>
              </a:ext>
            </a:extLst>
          </p:cNvPr>
          <p:cNvSpPr txBox="1">
            <a:spLocks/>
          </p:cNvSpPr>
          <p:nvPr/>
        </p:nvSpPr>
        <p:spPr>
          <a:xfrm>
            <a:off x="83557" y="1540222"/>
            <a:ext cx="72807497" cy="5154745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AE18FB1-6F6C-4BC7-A6B8-64F11033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641603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31764FE-94BB-425D-A080-329B22BA1272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69610646-DBA0-4E18-A3C8-4E6CE4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8AAC33DA-15C7-4CFA-A83C-183998479F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4A39A67-371C-4301-B948-CE6DFFFF84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0D51DBCB-54A8-420F-A221-E3197EC92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43805361-CAA4-414E-ABDF-5398C188AE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E0711E7B-9245-49D7-B49C-F0CA2DFD9C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7295AA9F-BE80-44FB-89DC-D2D560809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CCF9FCBA-1481-4552-8138-FB0FB1C19F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626B433-50E5-48E9-9438-16312BA33C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D3D51EF4-2DDC-4D0D-9C58-D8F0487037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4171287D-12D4-4613-B5AB-8FD0DFD80C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646CFF34-867B-4761-B1DC-8BE7CF9DDB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DEC50B59-EA22-4D52-AD07-A487411D52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67A4BECA-35F2-49FD-AE02-948DFC923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3B74C8E8-2D04-4C44-AE3C-47ADCE4D90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DA2E07F7-E722-4A07-83BC-CE865F98BE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32B3DA7B-567A-4D64-A611-80739E8701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6014A7FE-73F8-4697-BFC8-802750FDA2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CA5DB576-FAD6-4320-82F0-BA9CA24659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02467DB0-29DB-4D67-8C36-1F0B02CE6F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621AE356-F750-4904-8B72-103BD7F58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4AB17EA-AFE7-4CC5-A402-E94D213ACD8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D3D77D38-52D6-41BA-8087-F975D35C85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C2A5C5A3-DC2D-46CF-8614-3A6CDC3A2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DA09DA3-7FE0-4CA2-9554-DEFBA290B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D651B36B-2A2E-4563-A9CC-F4E985237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2243D9FD-4BAD-4D0D-9BF5-08C9A1254B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60E97BDF-6560-43CA-889E-F8AF4898D6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FFD0DE64-1F21-450B-B667-730DBE0192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4421688D-ACEC-4CFD-A3D7-F9A94AB50326}"/>
              </a:ext>
            </a:extLst>
          </p:cNvPr>
          <p:cNvCxnSpPr>
            <a:cxnSpLocks/>
          </p:cNvCxnSpPr>
          <p:nvPr/>
        </p:nvCxnSpPr>
        <p:spPr>
          <a:xfrm>
            <a:off x="6707086" y="1677989"/>
            <a:ext cx="0" cy="4852187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268061E9-15C6-4C68-AE76-0212BB1C77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765492"/>
              </p:ext>
            </p:extLst>
          </p:nvPr>
        </p:nvGraphicFramePr>
        <p:xfrm>
          <a:off x="1222173" y="1824385"/>
          <a:ext cx="5350510" cy="45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6" name="Graf 45">
            <a:extLst>
              <a:ext uri="{FF2B5EF4-FFF2-40B4-BE49-F238E27FC236}">
                <a16:creationId xmlns:a16="http://schemas.microsoft.com/office/drawing/2014/main" id="{9CD75108-62C7-4B85-9952-7999EEFA9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779314"/>
              </p:ext>
            </p:extLst>
          </p:nvPr>
        </p:nvGraphicFramePr>
        <p:xfrm>
          <a:off x="6849504" y="1700559"/>
          <a:ext cx="5342496" cy="482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8262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69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– </a:t>
            </a:r>
            <a:r>
              <a:rPr lang="cs-CZ" dirty="0">
                <a:ea typeface="+mj-lt"/>
                <a:cs typeface="+mj-lt"/>
              </a:rPr>
              <a:t>Technology Transfer</a:t>
            </a:r>
          </a:p>
        </p:txBody>
      </p:sp>
      <p:sp>
        <p:nvSpPr>
          <p:cNvPr id="10" name="!!Nadpis-bublina">
            <a:extLst>
              <a:ext uri="{FF2B5EF4-FFF2-40B4-BE49-F238E27FC236}">
                <a16:creationId xmlns:a16="http://schemas.microsoft.com/office/drawing/2014/main" id="{A1B437BB-03D6-47F5-9170-D857959BBA18}"/>
              </a:ext>
            </a:extLst>
          </p:cNvPr>
          <p:cNvSpPr txBox="1">
            <a:spLocks/>
          </p:cNvSpPr>
          <p:nvPr/>
        </p:nvSpPr>
        <p:spPr>
          <a:xfrm flipH="1">
            <a:off x="-52088734" y="1429070"/>
            <a:ext cx="64148653" cy="485550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1" name="Zástupný symbol pro obsah 5">
            <a:extLst>
              <a:ext uri="{FF2B5EF4-FFF2-40B4-BE49-F238E27FC236}">
                <a16:creationId xmlns:a16="http://schemas.microsoft.com/office/drawing/2014/main" id="{B76D1EF8-6ED8-4255-954B-A7E8EDD2388E}"/>
              </a:ext>
            </a:extLst>
          </p:cNvPr>
          <p:cNvSpPr txBox="1">
            <a:spLocks/>
          </p:cNvSpPr>
          <p:nvPr/>
        </p:nvSpPr>
        <p:spPr>
          <a:xfrm>
            <a:off x="1921198" y="1592920"/>
            <a:ext cx="4240847" cy="10207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menia Sans" panose="02000503080000020004" pitchFamily="50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Applied </a:t>
            </a:r>
            <a:r>
              <a:rPr lang="cs-CZ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err="1">
                <a:solidFill>
                  <a:schemeClr val="tx1"/>
                </a:solidFill>
              </a:rPr>
              <a:t>esearch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/>
              <a:t>Patent application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466FC253-E449-4BB7-BC95-623B3B5DEF20}"/>
              </a:ext>
            </a:extLst>
          </p:cNvPr>
          <p:cNvSpPr txBox="1">
            <a:spLocks/>
          </p:cNvSpPr>
          <p:nvPr/>
        </p:nvSpPr>
        <p:spPr>
          <a:xfrm>
            <a:off x="6811716" y="1562440"/>
            <a:ext cx="3895113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err="1">
                <a:solidFill>
                  <a:schemeClr val="tx1"/>
                </a:solidFill>
              </a:rPr>
              <a:t>Applied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Research</a:t>
            </a:r>
            <a:endParaRPr lang="cs-CZ" sz="2200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C7CC0A-3F97-4655-917A-E8D31E169F17}"/>
              </a:ext>
            </a:extLst>
          </p:cNvPr>
          <p:cNvCxnSpPr/>
          <p:nvPr/>
        </p:nvCxnSpPr>
        <p:spPr>
          <a:xfrm>
            <a:off x="2558005" y="535781"/>
            <a:ext cx="0" cy="6251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4BAAC50E-0758-4DDA-8F3B-4D3B453F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04078" y="147230"/>
            <a:ext cx="55480962" cy="67107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DB72154-8B69-4F1B-BE0F-895AD45A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78121" cy="6710770"/>
          </a:xfrm>
          <a:prstGeom prst="rect">
            <a:avLst/>
          </a:prstGeom>
        </p:spPr>
      </p:pic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C903A47E-4D7D-4CD9-92B7-B5882DDD407E}"/>
              </a:ext>
            </a:extLst>
          </p:cNvPr>
          <p:cNvSpPr txBox="1">
            <a:spLocks/>
          </p:cNvSpPr>
          <p:nvPr/>
        </p:nvSpPr>
        <p:spPr>
          <a:xfrm>
            <a:off x="6822658" y="2138929"/>
            <a:ext cx="424084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Utility </a:t>
            </a:r>
            <a:r>
              <a:rPr lang="cs-CZ" sz="2200" dirty="0" err="1"/>
              <a:t>application</a:t>
            </a:r>
            <a:endParaRPr lang="en-US" sz="2200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A420171-5AFA-473D-9D60-C392E038EC1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79C8B560-0CCC-49B1-BA29-9BB5876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40436B8-62E1-4E1B-9BFA-96389EE001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C1EC8C8-E7C6-465C-A416-1A691C8E5D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9147A76A-37BC-4F53-B513-B528CD4EB9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795C417-B3F9-4D7D-967B-CC86294DF3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93912672-60DC-44D3-BF5E-5869DF088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BCBB4316-65B0-46B9-8BDB-9E5CD2D025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09ED9395-BB6A-4C9A-8F2A-904E942F74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A46ADC4-CA5F-435D-801D-8A6849597E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AEE820E4-B311-486E-B628-2C46E899EB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E232B9B3-A45B-4AE1-896F-97AE2F11C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321424AC-8ECF-4ABA-94DA-CF99EEA794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1FB98DAD-99F8-4C06-B73B-4633B751F7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94FD40F1-B9D2-40DC-A4E6-7C3C2C55A0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Rectangle 17">
                <a:extLst>
                  <a:ext uri="{FF2B5EF4-FFF2-40B4-BE49-F238E27FC236}">
                    <a16:creationId xmlns:a16="http://schemas.microsoft.com/office/drawing/2014/main" id="{62509120-05C0-4F7B-B40F-F62C94D98F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75024C3-947B-41F5-977A-AEE46A90A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67607F-BA49-42A1-89DC-705D9113F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A94D7C82-8328-4EE9-8E0D-5D024069AF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D70013C0-4B98-4E59-AAD1-894ABAFDD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8FBEC118-44E7-47A0-93D0-A4B44E8324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6EFA368D-2726-4E7E-BA73-BCC755BA07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09A9E233-684A-4754-A5F1-27542529A9E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5EA22029-F91F-445D-9A46-7B27EF72FA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AC500977-7238-47F5-B617-4E9A509FD3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Oval 27">
                <a:extLst>
                  <a:ext uri="{FF2B5EF4-FFF2-40B4-BE49-F238E27FC236}">
                    <a16:creationId xmlns:a16="http://schemas.microsoft.com/office/drawing/2014/main" id="{A51AFB69-64BE-403A-BA17-F25CB1D181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CB674E37-A6B8-42EA-82D1-8794E3E5B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7D7A89CB-64D3-420A-B621-134A8E843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A38D03F1-CE0C-456E-9E56-587AE0A237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DD96B40-EAE3-406E-843E-31B6D7326314}"/>
              </a:ext>
            </a:extLst>
          </p:cNvPr>
          <p:cNvCxnSpPr>
            <a:cxnSpLocks/>
          </p:cNvCxnSpPr>
          <p:nvPr/>
        </p:nvCxnSpPr>
        <p:spPr>
          <a:xfrm>
            <a:off x="5524718" y="1666875"/>
            <a:ext cx="0" cy="4337390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49" name="Graf 48">
            <a:extLst>
              <a:ext uri="{FF2B5EF4-FFF2-40B4-BE49-F238E27FC236}">
                <a16:creationId xmlns:a16="http://schemas.microsoft.com/office/drawing/2014/main" id="{8C4D74E5-86C7-4278-982B-0B0298AA2F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49511"/>
              </p:ext>
            </p:extLst>
          </p:nvPr>
        </p:nvGraphicFramePr>
        <p:xfrm>
          <a:off x="288759" y="2698592"/>
          <a:ext cx="4995510" cy="348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0" name="Graf 49">
            <a:extLst>
              <a:ext uri="{FF2B5EF4-FFF2-40B4-BE49-F238E27FC236}">
                <a16:creationId xmlns:a16="http://schemas.microsoft.com/office/drawing/2014/main" id="{EA4D2F67-1EBF-4C92-8A9C-9287846F6C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285368"/>
              </p:ext>
            </p:extLst>
          </p:nvPr>
        </p:nvGraphicFramePr>
        <p:xfrm>
          <a:off x="5765169" y="2734084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5534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Nadpis-bublina">
            <a:extLst>
              <a:ext uri="{FF2B5EF4-FFF2-40B4-BE49-F238E27FC236}">
                <a16:creationId xmlns:a16="http://schemas.microsoft.com/office/drawing/2014/main" id="{C7032F11-87C1-4190-82A0-5F0D25A5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234" y="535781"/>
            <a:ext cx="8834437" cy="625126"/>
          </a:xfrm>
        </p:spPr>
        <p:txBody>
          <a:bodyPr/>
          <a:lstStyle/>
          <a:p>
            <a:pPr algn="l"/>
            <a:r>
              <a:rPr lang="cs-CZ" altLang="cs-CZ"/>
              <a:t>UHK - Technology Transfer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B6BE5E-909A-45FC-883C-9F5AEBABC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7817" y="0"/>
            <a:ext cx="12219817" cy="8153400"/>
          </a:xfrm>
          <a:prstGeom prst="rect">
            <a:avLst/>
          </a:prstGeom>
        </p:spPr>
      </p:pic>
      <p:sp>
        <p:nvSpPr>
          <p:cNvPr id="8" name="!!Nadpis-bublina">
            <a:extLst>
              <a:ext uri="{FF2B5EF4-FFF2-40B4-BE49-F238E27FC236}">
                <a16:creationId xmlns:a16="http://schemas.microsoft.com/office/drawing/2014/main" id="{B871AC58-E19C-4DE9-809A-358B0189B60A}"/>
              </a:ext>
            </a:extLst>
          </p:cNvPr>
          <p:cNvSpPr txBox="1">
            <a:spLocks/>
          </p:cNvSpPr>
          <p:nvPr/>
        </p:nvSpPr>
        <p:spPr>
          <a:xfrm>
            <a:off x="259080" y="2061651"/>
            <a:ext cx="51241960" cy="3627913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B166B8B-3766-4161-B659-B1878EB1C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279" y="2507656"/>
            <a:ext cx="10215527" cy="426992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The Technology Agency of the Czech Republic (TA</a:t>
            </a:r>
            <a:r>
              <a:rPr lang="cs-CZ" b="1" dirty="0">
                <a:solidFill>
                  <a:schemeClr val="tx1"/>
                </a:solidFill>
              </a:rPr>
              <a:t> C</a:t>
            </a:r>
            <a:r>
              <a:rPr lang="en-US" b="1" dirty="0">
                <a:solidFill>
                  <a:schemeClr val="tx1"/>
                </a:solidFill>
              </a:rPr>
              <a:t>R GAMA 2)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Proof of Concept 15 internal sub-projects</a:t>
            </a:r>
          </a:p>
          <a:p>
            <a:pPr marL="0" indent="0">
              <a:lnSpc>
                <a:spcPct val="150000"/>
              </a:lnSpc>
              <a:buFont typeface="Comenia Sans" panose="02000503080000020004" pitchFamily="50" charset="0"/>
              <a:buNone/>
            </a:pPr>
            <a:r>
              <a:rPr lang="en-US" sz="2000" b="1" dirty="0"/>
              <a:t>Applied Research – Spin Off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2018 Grant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Detection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s.r.o. (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Research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staff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from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–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without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ownership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interest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)</a:t>
            </a:r>
            <a:endParaRPr lang="cs-CZ" sz="1800" dirty="0">
              <a:latin typeface="Times New Roman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2019 ANUME s.r.o. (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Research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staff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from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–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without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ownership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interest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2023 </a:t>
            </a:r>
            <a:r>
              <a:rPr lang="en-US" sz="1800" dirty="0" err="1">
                <a:latin typeface="Calibri"/>
                <a:cs typeface="Calibri"/>
              </a:rPr>
              <a:t>TallWell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s.r.o.</a:t>
            </a:r>
            <a:r>
              <a:rPr lang="en-US" sz="1800" dirty="0">
                <a:latin typeface="Calibri"/>
                <a:cs typeface="Calibri"/>
              </a:rPr>
              <a:t> (Research staff from UHK – without UHK ownership interest)</a:t>
            </a:r>
            <a:endParaRPr lang="cs-CZ" sz="1800" dirty="0">
              <a:latin typeface="Calibri"/>
              <a:cs typeface="Calibri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cs-CZ" sz="1800" dirty="0"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540EDE-BFF1-4AAD-9760-01383D59E3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5" y="3303583"/>
            <a:ext cx="1567767" cy="15677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F58ADA8-86B1-4255-AE2A-69B968E47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8905160" cy="671077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AF75E0C9-210F-4733-BE56-4830BCFD16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70794-FD85-4FD6-A08F-420821F6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</p:spPr>
        <p:txBody>
          <a:bodyPr/>
          <a:lstStyle/>
          <a:p>
            <a:r>
              <a:rPr lang="cs-CZ" sz="3700"/>
              <a:t>Future of</a:t>
            </a:r>
            <a:r>
              <a:rPr lang="en-US" sz="3700"/>
              <a:t> University of Hradec Králové</a:t>
            </a:r>
            <a:endParaRPr lang="en-GB" sz="3700"/>
          </a:p>
        </p:txBody>
      </p:sp>
    </p:spTree>
    <p:extLst>
      <p:ext uri="{BB962C8B-B14F-4D97-AF65-F5344CB8AC3E}">
        <p14:creationId xmlns:p14="http://schemas.microsoft.com/office/powerpoint/2010/main" val="259821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843" y="534988"/>
            <a:ext cx="8834437" cy="625475"/>
          </a:xfrm>
        </p:spPr>
        <p:txBody>
          <a:bodyPr/>
          <a:lstStyle/>
          <a:p>
            <a:r>
              <a:rPr lang="en-US" dirty="0"/>
              <a:t>UHK Future Targets</a:t>
            </a:r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DA3549B7-E771-43DF-BCBF-64735D0675CF}"/>
              </a:ext>
            </a:extLst>
          </p:cNvPr>
          <p:cNvGrpSpPr/>
          <p:nvPr/>
        </p:nvGrpSpPr>
        <p:grpSpPr>
          <a:xfrm>
            <a:off x="1433150" y="1695111"/>
            <a:ext cx="3801950" cy="900000"/>
            <a:chOff x="1433150" y="1695111"/>
            <a:chExt cx="3801950" cy="900000"/>
          </a:xfrm>
          <a:solidFill>
            <a:srgbClr val="009FE3"/>
          </a:solidFill>
        </p:grpSpPr>
        <p:sp>
          <p:nvSpPr>
            <p:cNvPr id="64" name="Grafický objekt 61">
              <a:extLst>
                <a:ext uri="{FF2B5EF4-FFF2-40B4-BE49-F238E27FC236}">
                  <a16:creationId xmlns:a16="http://schemas.microsoft.com/office/drawing/2014/main" id="{52EA06B9-0A72-4D6D-805B-CFC880048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3150" y="1695111"/>
              <a:ext cx="3801950" cy="900000"/>
            </a:xfrm>
            <a:custGeom>
              <a:avLst/>
              <a:gdLst>
                <a:gd name="connsiteX0" fmla="*/ 2203133 w 2277427"/>
                <a:gd name="connsiteY0" fmla="*/ 539115 h 539114"/>
                <a:gd name="connsiteX1" fmla="*/ 2277428 w 2277427"/>
                <a:gd name="connsiteY1" fmla="*/ 465773 h 539114"/>
                <a:gd name="connsiteX2" fmla="*/ 2277428 w 2277427"/>
                <a:gd name="connsiteY2" fmla="*/ 74295 h 539114"/>
                <a:gd name="connsiteX3" fmla="*/ 2203133 w 2277427"/>
                <a:gd name="connsiteY3" fmla="*/ 0 h 539114"/>
                <a:gd name="connsiteX4" fmla="*/ 149543 w 2277427"/>
                <a:gd name="connsiteY4" fmla="*/ 0 h 539114"/>
                <a:gd name="connsiteX5" fmla="*/ 75248 w 2277427"/>
                <a:gd name="connsiteY5" fmla="*/ 74295 h 539114"/>
                <a:gd name="connsiteX6" fmla="*/ 75248 w 2277427"/>
                <a:gd name="connsiteY6" fmla="*/ 195263 h 539114"/>
                <a:gd name="connsiteX7" fmla="*/ 0 w 2277427"/>
                <a:gd name="connsiteY7" fmla="*/ 269558 h 539114"/>
                <a:gd name="connsiteX8" fmla="*/ 75248 w 2277427"/>
                <a:gd name="connsiteY8" fmla="*/ 344805 h 539114"/>
                <a:gd name="connsiteX9" fmla="*/ 75248 w 2277427"/>
                <a:gd name="connsiteY9" fmla="*/ 465773 h 539114"/>
                <a:gd name="connsiteX10" fmla="*/ 149543 w 2277427"/>
                <a:gd name="connsiteY10" fmla="*/ 539115 h 539114"/>
                <a:gd name="connsiteX11" fmla="*/ 2203133 w 227742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7427" h="539114">
                  <a:moveTo>
                    <a:pt x="2203133" y="539115"/>
                  </a:moveTo>
                  <a:lnTo>
                    <a:pt x="2277428" y="465773"/>
                  </a:lnTo>
                  <a:lnTo>
                    <a:pt x="2277428" y="74295"/>
                  </a:lnTo>
                  <a:lnTo>
                    <a:pt x="220313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20313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1657776" y="1791168"/>
              <a:ext cx="3577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2000" b="1" dirty="0" err="1">
                  <a:solidFill>
                    <a:schemeClr val="bg1"/>
                  </a:solidFill>
                </a:rPr>
                <a:t>Increasing</a:t>
              </a:r>
              <a:r>
                <a:rPr lang="cs-CZ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number of PhD students / PhD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EE735598-6899-42F5-9FA6-BF355AF11AEF}"/>
              </a:ext>
            </a:extLst>
          </p:cNvPr>
          <p:cNvGrpSpPr/>
          <p:nvPr/>
        </p:nvGrpSpPr>
        <p:grpSpPr>
          <a:xfrm>
            <a:off x="8447083" y="2235111"/>
            <a:ext cx="3215835" cy="720000"/>
            <a:chOff x="8447083" y="2235111"/>
            <a:chExt cx="3215835" cy="720000"/>
          </a:xfrm>
          <a:solidFill>
            <a:srgbClr val="FFA400"/>
          </a:solidFill>
        </p:grpSpPr>
        <p:sp>
          <p:nvSpPr>
            <p:cNvPr id="29" name="Grafický objekt 4">
              <a:extLst>
                <a:ext uri="{FF2B5EF4-FFF2-40B4-BE49-F238E27FC236}">
                  <a16:creationId xmlns:a16="http://schemas.microsoft.com/office/drawing/2014/main" id="{F7EAC3F7-2B4D-4255-ADC7-E582C9CC140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47083" y="2235111"/>
              <a:ext cx="3215835" cy="720000"/>
            </a:xfrm>
            <a:custGeom>
              <a:avLst/>
              <a:gdLst>
                <a:gd name="connsiteX0" fmla="*/ 2332673 w 2407920"/>
                <a:gd name="connsiteY0" fmla="*/ 539115 h 539114"/>
                <a:gd name="connsiteX1" fmla="*/ 2407920 w 2407920"/>
                <a:gd name="connsiteY1" fmla="*/ 465773 h 539114"/>
                <a:gd name="connsiteX2" fmla="*/ 2407920 w 2407920"/>
                <a:gd name="connsiteY2" fmla="*/ 74295 h 539114"/>
                <a:gd name="connsiteX3" fmla="*/ 2332673 w 2407920"/>
                <a:gd name="connsiteY3" fmla="*/ 0 h 539114"/>
                <a:gd name="connsiteX4" fmla="*/ 149543 w 2407920"/>
                <a:gd name="connsiteY4" fmla="*/ 0 h 539114"/>
                <a:gd name="connsiteX5" fmla="*/ 75248 w 2407920"/>
                <a:gd name="connsiteY5" fmla="*/ 74295 h 539114"/>
                <a:gd name="connsiteX6" fmla="*/ 75248 w 2407920"/>
                <a:gd name="connsiteY6" fmla="*/ 195263 h 539114"/>
                <a:gd name="connsiteX7" fmla="*/ 0 w 2407920"/>
                <a:gd name="connsiteY7" fmla="*/ 269558 h 539114"/>
                <a:gd name="connsiteX8" fmla="*/ 75248 w 2407920"/>
                <a:gd name="connsiteY8" fmla="*/ 344805 h 539114"/>
                <a:gd name="connsiteX9" fmla="*/ 75248 w 2407920"/>
                <a:gd name="connsiteY9" fmla="*/ 465773 h 539114"/>
                <a:gd name="connsiteX10" fmla="*/ 149543 w 2407920"/>
                <a:gd name="connsiteY10" fmla="*/ 539115 h 539114"/>
                <a:gd name="connsiteX11" fmla="*/ 2332673 w 2407920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7920" h="539114">
                  <a:moveTo>
                    <a:pt x="2332673" y="539115"/>
                  </a:moveTo>
                  <a:lnTo>
                    <a:pt x="2407920" y="465773"/>
                  </a:lnTo>
                  <a:lnTo>
                    <a:pt x="2407920" y="74295"/>
                  </a:lnTo>
                  <a:lnTo>
                    <a:pt x="233267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33267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C238F903-6120-4741-B5D7-75046C435096}"/>
                </a:ext>
              </a:extLst>
            </p:cNvPr>
            <p:cNvSpPr txBox="1"/>
            <p:nvPr/>
          </p:nvSpPr>
          <p:spPr>
            <a:xfrm>
              <a:off x="8626466" y="2395056"/>
              <a:ext cx="28189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New postdoc positions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864EC527-DD02-4CFE-AF97-422AF91752EA}"/>
              </a:ext>
            </a:extLst>
          </p:cNvPr>
          <p:cNvGrpSpPr/>
          <p:nvPr/>
        </p:nvGrpSpPr>
        <p:grpSpPr>
          <a:xfrm>
            <a:off x="1459343" y="2799616"/>
            <a:ext cx="5884675" cy="720000"/>
            <a:chOff x="1459343" y="2799616"/>
            <a:chExt cx="5884675" cy="720000"/>
          </a:xfrm>
          <a:solidFill>
            <a:srgbClr val="CE0058"/>
          </a:solidFill>
        </p:grpSpPr>
        <p:sp>
          <p:nvSpPr>
            <p:cNvPr id="15" name="Grafický objekt 13">
              <a:extLst>
                <a:ext uri="{FF2B5EF4-FFF2-40B4-BE49-F238E27FC236}">
                  <a16:creationId xmlns:a16="http://schemas.microsoft.com/office/drawing/2014/main" id="{5FA017A0-26CE-4BF4-850F-5E8226A5A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2799616"/>
              <a:ext cx="5884675" cy="720000"/>
            </a:xfrm>
            <a:custGeom>
              <a:avLst/>
              <a:gdLst>
                <a:gd name="connsiteX0" fmla="*/ 4331018 w 4406265"/>
                <a:gd name="connsiteY0" fmla="*/ 539115 h 539114"/>
                <a:gd name="connsiteX1" fmla="*/ 4406265 w 4406265"/>
                <a:gd name="connsiteY1" fmla="*/ 465773 h 539114"/>
                <a:gd name="connsiteX2" fmla="*/ 4406265 w 4406265"/>
                <a:gd name="connsiteY2" fmla="*/ 74295 h 539114"/>
                <a:gd name="connsiteX3" fmla="*/ 4331018 w 4406265"/>
                <a:gd name="connsiteY3" fmla="*/ 0 h 539114"/>
                <a:gd name="connsiteX4" fmla="*/ 149543 w 4406265"/>
                <a:gd name="connsiteY4" fmla="*/ 0 h 539114"/>
                <a:gd name="connsiteX5" fmla="*/ 75248 w 4406265"/>
                <a:gd name="connsiteY5" fmla="*/ 74295 h 539114"/>
                <a:gd name="connsiteX6" fmla="*/ 75248 w 4406265"/>
                <a:gd name="connsiteY6" fmla="*/ 195263 h 539114"/>
                <a:gd name="connsiteX7" fmla="*/ 0 w 4406265"/>
                <a:gd name="connsiteY7" fmla="*/ 269558 h 539114"/>
                <a:gd name="connsiteX8" fmla="*/ 75248 w 4406265"/>
                <a:gd name="connsiteY8" fmla="*/ 344805 h 539114"/>
                <a:gd name="connsiteX9" fmla="*/ 75248 w 4406265"/>
                <a:gd name="connsiteY9" fmla="*/ 465773 h 539114"/>
                <a:gd name="connsiteX10" fmla="*/ 149543 w 4406265"/>
                <a:gd name="connsiteY10" fmla="*/ 539115 h 539114"/>
                <a:gd name="connsiteX11" fmla="*/ 4331018 w 440626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6265" h="539114">
                  <a:moveTo>
                    <a:pt x="4331018" y="539115"/>
                  </a:moveTo>
                  <a:lnTo>
                    <a:pt x="4406265" y="465773"/>
                  </a:lnTo>
                  <a:lnTo>
                    <a:pt x="4406265" y="74295"/>
                  </a:lnTo>
                  <a:lnTo>
                    <a:pt x="433101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433101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BAC9585F-676F-4A7D-93B1-023C4B761A84}"/>
                </a:ext>
              </a:extLst>
            </p:cNvPr>
            <p:cNvSpPr txBox="1"/>
            <p:nvPr/>
          </p:nvSpPr>
          <p:spPr>
            <a:xfrm>
              <a:off x="1657776" y="2959561"/>
              <a:ext cx="55278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Strengthen </a:t>
              </a:r>
              <a:r>
                <a:rPr lang="cs-CZ" sz="2000" b="1" dirty="0">
                  <a:solidFill>
                    <a:schemeClr val="bg1"/>
                  </a:solidFill>
                </a:rPr>
                <a:t>u</a:t>
              </a:r>
              <a:r>
                <a:rPr lang="en-US" sz="2000" b="1" dirty="0" err="1">
                  <a:solidFill>
                    <a:schemeClr val="bg1"/>
                  </a:solidFill>
                </a:rPr>
                <a:t>niversity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ndustry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artnership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4749F778-43E8-4B16-9B8B-CBCF16BF23CE}"/>
              </a:ext>
            </a:extLst>
          </p:cNvPr>
          <p:cNvGrpSpPr/>
          <p:nvPr/>
        </p:nvGrpSpPr>
        <p:grpSpPr>
          <a:xfrm>
            <a:off x="1459343" y="3899678"/>
            <a:ext cx="5285521" cy="720000"/>
            <a:chOff x="1459343" y="3899678"/>
            <a:chExt cx="5285521" cy="720000"/>
          </a:xfrm>
          <a:solidFill>
            <a:srgbClr val="84BD00"/>
          </a:solidFill>
        </p:grpSpPr>
        <p:sp>
          <p:nvSpPr>
            <p:cNvPr id="20" name="Grafický objekt 18">
              <a:extLst>
                <a:ext uri="{FF2B5EF4-FFF2-40B4-BE49-F238E27FC236}">
                  <a16:creationId xmlns:a16="http://schemas.microsoft.com/office/drawing/2014/main" id="{BA8DEFE8-650C-436B-8F6F-C965898A21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3899678"/>
              <a:ext cx="5285521" cy="720000"/>
            </a:xfrm>
            <a:custGeom>
              <a:avLst/>
              <a:gdLst>
                <a:gd name="connsiteX0" fmla="*/ 3883343 w 3957637"/>
                <a:gd name="connsiteY0" fmla="*/ 539115 h 539114"/>
                <a:gd name="connsiteX1" fmla="*/ 3957638 w 3957637"/>
                <a:gd name="connsiteY1" fmla="*/ 465773 h 539114"/>
                <a:gd name="connsiteX2" fmla="*/ 3957638 w 3957637"/>
                <a:gd name="connsiteY2" fmla="*/ 74295 h 539114"/>
                <a:gd name="connsiteX3" fmla="*/ 3883343 w 3957637"/>
                <a:gd name="connsiteY3" fmla="*/ 0 h 539114"/>
                <a:gd name="connsiteX4" fmla="*/ 149543 w 3957637"/>
                <a:gd name="connsiteY4" fmla="*/ 0 h 539114"/>
                <a:gd name="connsiteX5" fmla="*/ 75248 w 3957637"/>
                <a:gd name="connsiteY5" fmla="*/ 74295 h 539114"/>
                <a:gd name="connsiteX6" fmla="*/ 75248 w 3957637"/>
                <a:gd name="connsiteY6" fmla="*/ 195263 h 539114"/>
                <a:gd name="connsiteX7" fmla="*/ 0 w 3957637"/>
                <a:gd name="connsiteY7" fmla="*/ 269558 h 539114"/>
                <a:gd name="connsiteX8" fmla="*/ 75248 w 3957637"/>
                <a:gd name="connsiteY8" fmla="*/ 344805 h 539114"/>
                <a:gd name="connsiteX9" fmla="*/ 75248 w 3957637"/>
                <a:gd name="connsiteY9" fmla="*/ 465773 h 539114"/>
                <a:gd name="connsiteX10" fmla="*/ 149543 w 3957637"/>
                <a:gd name="connsiteY10" fmla="*/ 539115 h 539114"/>
                <a:gd name="connsiteX11" fmla="*/ 3883343 w 395763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637" h="539114">
                  <a:moveTo>
                    <a:pt x="3883343" y="539115"/>
                  </a:moveTo>
                  <a:lnTo>
                    <a:pt x="3957638" y="465773"/>
                  </a:lnTo>
                  <a:lnTo>
                    <a:pt x="3957638" y="74295"/>
                  </a:lnTo>
                  <a:lnTo>
                    <a:pt x="388334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388334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C4DFCD07-89D9-493A-89EF-C016AD0AF859}"/>
                </a:ext>
              </a:extLst>
            </p:cNvPr>
            <p:cNvSpPr txBox="1"/>
            <p:nvPr/>
          </p:nvSpPr>
          <p:spPr>
            <a:xfrm>
              <a:off x="1657776" y="4059623"/>
              <a:ext cx="50021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</a:t>
              </a:r>
              <a:r>
                <a:rPr lang="cs-CZ" sz="2000" b="1" dirty="0">
                  <a:solidFill>
                    <a:schemeClr val="bg1"/>
                  </a:solidFill>
                </a:rPr>
                <a:t>s</a:t>
              </a:r>
              <a:r>
                <a:rPr lang="en-US" sz="2000" b="1" dirty="0" err="1">
                  <a:solidFill>
                    <a:schemeClr val="bg1"/>
                  </a:solidFill>
                </a:rPr>
                <a:t>trategic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</a:t>
              </a:r>
              <a:r>
                <a:rPr lang="cs-CZ" sz="2000" b="1" dirty="0" err="1">
                  <a:solidFill>
                    <a:schemeClr val="bg1"/>
                  </a:solidFill>
                </a:rPr>
                <a:t>ships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D79F0E4B-5CE2-4160-A07C-CC4005507E36}"/>
              </a:ext>
            </a:extLst>
          </p:cNvPr>
          <p:cNvGrpSpPr/>
          <p:nvPr/>
        </p:nvGrpSpPr>
        <p:grpSpPr>
          <a:xfrm>
            <a:off x="7802587" y="3458616"/>
            <a:ext cx="3819600" cy="720000"/>
            <a:chOff x="8116340" y="3458616"/>
            <a:chExt cx="3546578" cy="720000"/>
          </a:xfrm>
          <a:solidFill>
            <a:srgbClr val="84BD00"/>
          </a:solidFill>
        </p:grpSpPr>
        <p:sp>
          <p:nvSpPr>
            <p:cNvPr id="26" name="Grafický objekt 24">
              <a:extLst>
                <a:ext uri="{FF2B5EF4-FFF2-40B4-BE49-F238E27FC236}">
                  <a16:creationId xmlns:a16="http://schemas.microsoft.com/office/drawing/2014/main" id="{159B3374-F50B-4CF1-9264-4646D88ABF5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116340" y="3458616"/>
              <a:ext cx="3546578" cy="720000"/>
            </a:xfrm>
            <a:custGeom>
              <a:avLst/>
              <a:gdLst>
                <a:gd name="connsiteX0" fmla="*/ 2580323 w 2655569"/>
                <a:gd name="connsiteY0" fmla="*/ 539115 h 539114"/>
                <a:gd name="connsiteX1" fmla="*/ 2655570 w 2655569"/>
                <a:gd name="connsiteY1" fmla="*/ 465773 h 539114"/>
                <a:gd name="connsiteX2" fmla="*/ 2655570 w 2655569"/>
                <a:gd name="connsiteY2" fmla="*/ 74295 h 539114"/>
                <a:gd name="connsiteX3" fmla="*/ 2580323 w 2655569"/>
                <a:gd name="connsiteY3" fmla="*/ 0 h 539114"/>
                <a:gd name="connsiteX4" fmla="*/ 149543 w 2655569"/>
                <a:gd name="connsiteY4" fmla="*/ 0 h 539114"/>
                <a:gd name="connsiteX5" fmla="*/ 75248 w 2655569"/>
                <a:gd name="connsiteY5" fmla="*/ 74295 h 539114"/>
                <a:gd name="connsiteX6" fmla="*/ 75248 w 2655569"/>
                <a:gd name="connsiteY6" fmla="*/ 195263 h 539114"/>
                <a:gd name="connsiteX7" fmla="*/ 0 w 2655569"/>
                <a:gd name="connsiteY7" fmla="*/ 269558 h 539114"/>
                <a:gd name="connsiteX8" fmla="*/ 75248 w 2655569"/>
                <a:gd name="connsiteY8" fmla="*/ 344805 h 539114"/>
                <a:gd name="connsiteX9" fmla="*/ 75248 w 2655569"/>
                <a:gd name="connsiteY9" fmla="*/ 465773 h 539114"/>
                <a:gd name="connsiteX10" fmla="*/ 149543 w 2655569"/>
                <a:gd name="connsiteY10" fmla="*/ 539115 h 539114"/>
                <a:gd name="connsiteX11" fmla="*/ 2580323 w 2655569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569" h="539114">
                  <a:moveTo>
                    <a:pt x="2580323" y="539115"/>
                  </a:moveTo>
                  <a:lnTo>
                    <a:pt x="2655570" y="465773"/>
                  </a:lnTo>
                  <a:lnTo>
                    <a:pt x="2655570" y="74295"/>
                  </a:lnTo>
                  <a:lnTo>
                    <a:pt x="258032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58032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7DD5917A-BF78-49AB-8707-6EACC27067BE}"/>
                </a:ext>
              </a:extLst>
            </p:cNvPr>
            <p:cNvSpPr txBox="1"/>
            <p:nvPr/>
          </p:nvSpPr>
          <p:spPr>
            <a:xfrm>
              <a:off x="8330010" y="3592012"/>
              <a:ext cx="32004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Double degree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0AA32CF3-4BA5-4444-B3B1-082DA9DCAEA9}"/>
              </a:ext>
            </a:extLst>
          </p:cNvPr>
          <p:cNvGrpSpPr/>
          <p:nvPr/>
        </p:nvGrpSpPr>
        <p:grpSpPr>
          <a:xfrm>
            <a:off x="1459343" y="4891575"/>
            <a:ext cx="3620360" cy="720000"/>
            <a:chOff x="1459343" y="4891575"/>
            <a:chExt cx="3620360" cy="720000"/>
          </a:xfrm>
          <a:solidFill>
            <a:srgbClr val="FFA400"/>
          </a:solidFill>
        </p:grpSpPr>
        <p:sp>
          <p:nvSpPr>
            <p:cNvPr id="9" name="Grafický objekt 7">
              <a:extLst>
                <a:ext uri="{FF2B5EF4-FFF2-40B4-BE49-F238E27FC236}">
                  <a16:creationId xmlns:a16="http://schemas.microsoft.com/office/drawing/2014/main" id="{B317EAE7-8D3F-4B17-8049-B5722B32C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4891575"/>
              <a:ext cx="3620360" cy="720000"/>
            </a:xfrm>
            <a:custGeom>
              <a:avLst/>
              <a:gdLst>
                <a:gd name="connsiteX0" fmla="*/ 2636520 w 2710815"/>
                <a:gd name="connsiteY0" fmla="*/ 539115 h 539114"/>
                <a:gd name="connsiteX1" fmla="*/ 2710815 w 2710815"/>
                <a:gd name="connsiteY1" fmla="*/ 465773 h 539114"/>
                <a:gd name="connsiteX2" fmla="*/ 2710815 w 2710815"/>
                <a:gd name="connsiteY2" fmla="*/ 74295 h 539114"/>
                <a:gd name="connsiteX3" fmla="*/ 2636520 w 2710815"/>
                <a:gd name="connsiteY3" fmla="*/ 0 h 539114"/>
                <a:gd name="connsiteX4" fmla="*/ 149543 w 2710815"/>
                <a:gd name="connsiteY4" fmla="*/ 0 h 539114"/>
                <a:gd name="connsiteX5" fmla="*/ 75248 w 2710815"/>
                <a:gd name="connsiteY5" fmla="*/ 74295 h 539114"/>
                <a:gd name="connsiteX6" fmla="*/ 75248 w 2710815"/>
                <a:gd name="connsiteY6" fmla="*/ 195263 h 539114"/>
                <a:gd name="connsiteX7" fmla="*/ 0 w 2710815"/>
                <a:gd name="connsiteY7" fmla="*/ 269558 h 539114"/>
                <a:gd name="connsiteX8" fmla="*/ 75248 w 2710815"/>
                <a:gd name="connsiteY8" fmla="*/ 344805 h 539114"/>
                <a:gd name="connsiteX9" fmla="*/ 75248 w 2710815"/>
                <a:gd name="connsiteY9" fmla="*/ 465773 h 539114"/>
                <a:gd name="connsiteX10" fmla="*/ 149543 w 2710815"/>
                <a:gd name="connsiteY10" fmla="*/ 539115 h 539114"/>
                <a:gd name="connsiteX11" fmla="*/ 2636520 w 271081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0815" h="539114">
                  <a:moveTo>
                    <a:pt x="2636520" y="539115"/>
                  </a:moveTo>
                  <a:lnTo>
                    <a:pt x="2710815" y="465773"/>
                  </a:lnTo>
                  <a:lnTo>
                    <a:pt x="2710815" y="74295"/>
                  </a:lnTo>
                  <a:lnTo>
                    <a:pt x="2636520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636520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92BED43D-F188-4A21-9718-A61D26EE76AD}"/>
                </a:ext>
              </a:extLst>
            </p:cNvPr>
            <p:cNvSpPr txBox="1"/>
            <p:nvPr/>
          </p:nvSpPr>
          <p:spPr>
            <a:xfrm>
              <a:off x="1657777" y="5051520"/>
              <a:ext cx="33333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EU &amp;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nternational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rojects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7574433" y="4779623"/>
            <a:ext cx="4088485" cy="720000"/>
            <a:chOff x="7574433" y="4779623"/>
            <a:chExt cx="4088485" cy="720000"/>
          </a:xfrm>
          <a:solidFill>
            <a:srgbClr val="009FE3"/>
          </a:solidFill>
        </p:grpSpPr>
        <p:sp>
          <p:nvSpPr>
            <p:cNvPr id="67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74433" y="4779623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802588" y="4934507"/>
              <a:ext cx="3642847" cy="410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teams / Centers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3944221" y="5718466"/>
            <a:ext cx="4088485" cy="720000"/>
            <a:chOff x="7490799" y="4774562"/>
            <a:chExt cx="4088485" cy="720000"/>
          </a:xfrm>
          <a:solidFill>
            <a:srgbClr val="CE0058"/>
          </a:solidFill>
        </p:grpSpPr>
        <p:sp>
          <p:nvSpPr>
            <p:cNvPr id="33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90799" y="4774562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490799" y="4934507"/>
              <a:ext cx="39546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Consistent positions in rankings</a:t>
              </a:r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54CDD101-CA7C-4C46-9A5E-3D4ED851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5285521" cy="6710770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E496F11-25AD-42F2-8A12-878415054AC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D4D12C22-BD18-41DA-BA73-33825395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72C1F22E-5BE8-4102-A457-19F40C28E5F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75CECFD2-C8FD-4492-B078-61429DE066D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02F86B23-01C0-42AE-9FE6-6D9BE9D4C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EC827CE-3A83-4362-A577-AE52ECCD32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78397A5-DAC5-401F-8376-AD73A95FA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A67BB3E-58F7-4524-A0E7-A01B636862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0FE0B8BC-DF27-408A-B341-A424CE41CD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43796753-E691-41F6-9417-78190A404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E559E166-5DF9-4303-81B7-A45401BF8C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8B5D2ED4-6F82-4E8C-B103-1EFEDF7D93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BDE91966-FB82-4A64-B38D-85F4EAEFF1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EEC4A7AA-C9BA-4C67-BF80-804602DA47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41562D9-9433-4692-8914-75E666BAE2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4345D646-55EC-4C34-8332-4F56D865F0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Rectangle 17">
                <a:extLst>
                  <a:ext uri="{FF2B5EF4-FFF2-40B4-BE49-F238E27FC236}">
                    <a16:creationId xmlns:a16="http://schemas.microsoft.com/office/drawing/2014/main" id="{091F0368-88BC-4208-BEA4-A71FF8046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0D9CAF55-D4BB-4109-BF6C-929EA443E9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33E8EE95-F7B9-40D1-946B-90834EA7A0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94855925-1F39-4152-BFFE-F57E0AB12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944E6984-E964-4145-BCF7-643C29064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E74E8A89-AF43-40EB-ABCE-5AA0D1B8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id="{E4353CAD-5C69-4F65-BF0E-32D5BB4FDA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CCD5862D-615B-44E3-B62E-F5BAB01C3D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17EA10E9-6997-402E-83D3-60893B525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5177BA34-89B7-4FA6-82B7-F83B38AE98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Oval 27">
                <a:extLst>
                  <a:ext uri="{FF2B5EF4-FFF2-40B4-BE49-F238E27FC236}">
                    <a16:creationId xmlns:a16="http://schemas.microsoft.com/office/drawing/2014/main" id="{AAECE9BA-B023-4761-A3DD-E21B2DA05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18FCAAF6-B7BC-4C20-A944-9493C50CF6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EAB010BF-444E-4D50-A5D4-48301E0B5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0294BBE4-45F4-4488-AA77-24E70F36E5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738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1016 -1.48148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7.40741E-7 L 0.00898 -7.40741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85185E-6 L -0.0086 1.85185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2.96296E-6 L 0.00833 -2.96296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81481E-6 L -0.0082 -4.81481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20000" decel="8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-7.40741E-7 L -0.00794 -7.40741E-7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University of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0"/>
            <a:ext cx="7991469" cy="2000815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357225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02" y="4345643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25" y="4340418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79" y="4345644"/>
            <a:ext cx="455145" cy="455145"/>
          </a:xfrm>
          <a:prstGeom prst="rect">
            <a:avLst/>
          </a:prstGeom>
        </p:spPr>
      </p:pic>
      <p:pic>
        <p:nvPicPr>
          <p:cNvPr id="7" name="Obrázek 6">
            <a:hlinkClick r:id="rId12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456" y="4345645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574991" y="4870422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uhk.cz</a:t>
            </a:r>
            <a:r>
              <a:rPr lang="en-US" sz="2400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D5358D9-EAAC-468D-899A-4E6F4413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863" y="1964605"/>
            <a:ext cx="4191275" cy="6228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AE818D-3DFB-4FAF-84A6-63C9AEC5F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373" y="1964443"/>
            <a:ext cx="5554702" cy="6228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07CBC18-E2C9-42C3-B73C-20F4EFCE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63" y="3391547"/>
            <a:ext cx="4191274" cy="6228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58FCCB3-B10F-46E4-8BC6-C18229F2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3373" y="3391223"/>
            <a:ext cx="4191274" cy="622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University of 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47460" y="2390376"/>
              <a:ext cx="49044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more than 6 000 students in full or part-time form of studies of all ages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47453" y="170817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54537" y="1865879"/>
              <a:ext cx="36930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 public university since 1959</a:t>
              </a: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keeping to high standards of the European education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444404"/>
            <a:ext cx="7927844" cy="720000"/>
            <a:chOff x="1447453" y="3444404"/>
            <a:chExt cx="7927844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578503" y="3582623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preparing competitive graduates for the global labor market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24461" y="5081033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731546" y="5180633"/>
              <a:ext cx="4967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around 90 study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r>
                <a:rPr lang="en-US" sz="2000" b="1" dirty="0">
                  <a:solidFill>
                    <a:schemeClr val="bg1"/>
                  </a:solidFill>
                </a:rPr>
                <a:t> in bachelor, masters and doctoral studies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5F8D78-76FB-4997-AE57-3B709652A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-23075"/>
            <a:ext cx="12192000" cy="68810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en-US" dirty="0"/>
              <a:t>Study &amp; Students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31515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5" name="Zástupný symbol pro obsah 1">
            <a:extLst>
              <a:ext uri="{FF2B5EF4-FFF2-40B4-BE49-F238E27FC236}">
                <a16:creationId xmlns:a16="http://schemas.microsoft.com/office/drawing/2014/main" id="{1B803709-B0EA-4218-A2D7-52C8D992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95450"/>
            <a:ext cx="5453063" cy="427037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around</a:t>
            </a:r>
            <a:r>
              <a:rPr lang="cs-CZ" sz="2000" dirty="0"/>
              <a:t> 30 </a:t>
            </a:r>
            <a:r>
              <a:rPr lang="en-US" sz="2000" dirty="0"/>
              <a:t>English-taught study </a:t>
            </a:r>
            <a:r>
              <a:rPr lang="en-US" sz="2000" dirty="0" err="1"/>
              <a:t>programmes</a:t>
            </a:r>
            <a:endParaRPr lang="en-US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summer schools with various focuses on IT, Czech culture and language or science, including extra leisure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modern campus, libraries, laboratories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vibrant student life (3 universities in town)</a:t>
            </a:r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1573213" y="1695450"/>
            <a:ext cx="452278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latin typeface="+mj-lt"/>
              </a:rPr>
              <a:t>Degree </a:t>
            </a:r>
            <a:r>
              <a:rPr lang="en-US" sz="2800" b="1" dirty="0" err="1">
                <a:latin typeface="+mj-lt"/>
              </a:rPr>
              <a:t>programmes</a:t>
            </a:r>
            <a:endParaRPr lang="cs-CZ" sz="2800" b="1" dirty="0">
              <a:latin typeface="+mj-lt"/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3</a:t>
            </a:r>
            <a:r>
              <a:rPr lang="cs-CZ" sz="2400" b="1" dirty="0"/>
              <a:t>yrs</a:t>
            </a:r>
            <a:r>
              <a:rPr lang="cs-CZ" sz="2000" dirty="0"/>
              <a:t> </a:t>
            </a:r>
            <a:r>
              <a:rPr lang="en-US" sz="2000" dirty="0">
                <a:solidFill>
                  <a:schemeClr val="tx2"/>
                </a:solidFill>
              </a:rPr>
              <a:t>Bachelor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2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Master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4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Doctoral 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D85699-CB2D-48CB-899E-C8626BE0C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8" y="0"/>
            <a:ext cx="12159164" cy="685800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8" name="Zástupný symbol pro obsah 3">
            <a:extLst>
              <a:ext uri="{FF2B5EF4-FFF2-40B4-BE49-F238E27FC236}">
                <a16:creationId xmlns:a16="http://schemas.microsoft.com/office/drawing/2014/main" id="{E2E2090D-F06D-41D2-A08F-B5ABA22F01B2}"/>
              </a:ext>
            </a:extLst>
          </p:cNvPr>
          <p:cNvSpPr txBox="1">
            <a:spLocks/>
          </p:cNvSpPr>
          <p:nvPr/>
        </p:nvSpPr>
        <p:spPr>
          <a:xfrm>
            <a:off x="1420799" y="148749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Comenia Sans" panose="02000503080000020004" pitchFamily="50" charset="0"/>
              <a:buNone/>
            </a:pPr>
            <a:r>
              <a:rPr lang="en-US" sz="2400" dirty="0"/>
              <a:t>UHK proves its high standard by passing strict criteria of prestigious international rankings such as QS or THE, it has also successfully qualified in a ranking devoted to sustainability and ecology – the UI Green Metric.</a:t>
            </a:r>
          </a:p>
          <a:p>
            <a:endParaRPr lang="en-US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graphicFrame>
        <p:nvGraphicFramePr>
          <p:cNvPr id="30" name="Tabulka 29">
            <a:extLst>
              <a:ext uri="{FF2B5EF4-FFF2-40B4-BE49-F238E27FC236}">
                <a16:creationId xmlns:a16="http://schemas.microsoft.com/office/drawing/2014/main" id="{FB436B24-BD5C-48F0-99A1-560E93F0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64684"/>
              </p:ext>
            </p:extLst>
          </p:nvPr>
        </p:nvGraphicFramePr>
        <p:xfrm>
          <a:off x="1420799" y="2986800"/>
          <a:ext cx="6178875" cy="3573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821747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2357128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</a:tblGrid>
              <a:tr h="2874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</a:rPr>
                        <a:t>UHK qualifying</a:t>
                      </a:r>
                      <a:r>
                        <a:rPr lang="en-US" sz="1400" u="none" strike="noStrike" baseline="0" noProof="0" dirty="0">
                          <a:effectLst/>
                        </a:rPr>
                        <a:t> in </a:t>
                      </a:r>
                      <a:r>
                        <a:rPr lang="en-US" sz="1400" u="none" strike="noStrike" noProof="0" dirty="0">
                          <a:effectLst/>
                        </a:rPr>
                        <a:t>20</a:t>
                      </a:r>
                      <a:r>
                        <a:rPr lang="cs-CZ" sz="1400" u="none" strike="noStrike" noProof="0" dirty="0">
                          <a:effectLst/>
                        </a:rPr>
                        <a:t>23-2024</a:t>
                      </a:r>
                      <a:r>
                        <a:rPr lang="en-US" sz="1400" u="none" strike="noStrike" noProof="0" dirty="0">
                          <a:effectLst/>
                        </a:rPr>
                        <a:t> 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dirty="0" err="1">
                          <a:effectLst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Emerging Economies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431740687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QS </a:t>
                      </a:r>
                      <a:r>
                        <a:rPr lang="cs-CZ" sz="1400" u="none" strike="noStrike">
                          <a:effectLst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398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486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0271" y="3756551"/>
            <a:ext cx="853235" cy="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5" y="3753947"/>
            <a:ext cx="1337029" cy="5829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814062" y="3799420"/>
            <a:ext cx="1110389" cy="52882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HK">
    <a:dk1>
      <a:srgbClr val="000000"/>
    </a:dk1>
    <a:lt1>
      <a:sysClr val="window" lastClr="FFFFFF"/>
    </a:lt1>
    <a:dk2>
      <a:srgbClr val="404040"/>
    </a:dk2>
    <a:lt2>
      <a:srgbClr val="BFBFBF"/>
    </a:lt2>
    <a:accent1>
      <a:srgbClr val="009FDF"/>
    </a:accent1>
    <a:accent2>
      <a:srgbClr val="CE0058"/>
    </a:accent2>
    <a:accent3>
      <a:srgbClr val="84BD00"/>
    </a:accent3>
    <a:accent4>
      <a:srgbClr val="FFA300"/>
    </a:accent4>
    <a:accent5>
      <a:srgbClr val="000000"/>
    </a:accent5>
    <a:accent6>
      <a:srgbClr val="FFFFFF"/>
    </a:accent6>
    <a:hlink>
      <a:srgbClr val="008CF0"/>
    </a:hlink>
    <a:folHlink>
      <a:srgbClr val="A5238C"/>
    </a:folHlink>
  </a:clrScheme>
  <a:fontScheme name="UHK">
    <a:majorFont>
      <a:latin typeface="Comenia Sans"/>
      <a:ea typeface=""/>
      <a:cs typeface=""/>
    </a:majorFont>
    <a:minorFont>
      <a:latin typeface="Comenia Sans"/>
      <a:ea typeface=""/>
      <a:cs typeface=""/>
    </a:minorFont>
  </a:fontScheme>
  <a:fmtScheme name="Motiv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29A647-B5AF-465E-AD02-8CA6E50379BE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4c46978b-1a57-4d00-831c-f84b5e86cd86"/>
    <ds:schemaRef ds:uri="http://schemas.microsoft.com/office/2006/metadata/properties"/>
    <ds:schemaRef ds:uri="http://purl.org/dc/dcmitype/"/>
    <ds:schemaRef ds:uri="http://schemas.microsoft.com/office/infopath/2007/PartnerControls"/>
    <ds:schemaRef ds:uri="dfacc282-c0d8-4c08-addf-1029c93027dd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75318</TotalTime>
  <Words>2022</Words>
  <Application>Microsoft Office PowerPoint</Application>
  <PresentationFormat>Širokoúhlá obrazovka</PresentationFormat>
  <Paragraphs>619</Paragraphs>
  <Slides>40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7" baseType="lpstr">
      <vt:lpstr>Arial</vt:lpstr>
      <vt:lpstr>Calibri</vt:lpstr>
      <vt:lpstr>ＭＳ Ｐゴシック</vt:lpstr>
      <vt:lpstr>Times New Roman</vt:lpstr>
      <vt:lpstr>Comenia Sans</vt:lpstr>
      <vt:lpstr>Wingdings</vt:lpstr>
      <vt:lpstr>EN_UHK_wide</vt:lpstr>
      <vt:lpstr>Introduction  of the University  of Hradec Králové</vt:lpstr>
      <vt:lpstr>Location </vt:lpstr>
      <vt:lpstr>Location </vt:lpstr>
      <vt:lpstr>University of Hradec Králové</vt:lpstr>
      <vt:lpstr>University of Hradec Králové</vt:lpstr>
      <vt:lpstr>University of Hradec Králové</vt:lpstr>
      <vt:lpstr>Study &amp; Students</vt:lpstr>
      <vt:lpstr>University of Hradec Králové</vt:lpstr>
      <vt:lpstr>University of Hradec Králové</vt:lpstr>
      <vt:lpstr>Faculty of Education</vt:lpstr>
      <vt:lpstr>Faculty of Informatics and Management</vt:lpstr>
      <vt:lpstr>Philosophical Faculty</vt:lpstr>
      <vt:lpstr>Faculty of Science</vt:lpstr>
      <vt:lpstr>Internationalization</vt:lpstr>
      <vt:lpstr>International Students</vt:lpstr>
      <vt:lpstr>International Staff</vt:lpstr>
      <vt:lpstr>Research and Development</vt:lpstr>
      <vt:lpstr>HRS4R | HR Award</vt:lpstr>
      <vt:lpstr>UHK Research – Topics </vt:lpstr>
      <vt:lpstr>UHK Research – Publications </vt:lpstr>
      <vt:lpstr>UHK Research – Publications </vt:lpstr>
      <vt:lpstr>UHK Research – Publications </vt:lpstr>
      <vt:lpstr>UHK Research – Publication Benchmark </vt:lpstr>
      <vt:lpstr>UHK Research – Publications </vt:lpstr>
      <vt:lpstr>UHK Research – Publications </vt:lpstr>
      <vt:lpstr>UHK Research – Research Area Benchmark – D1 Articles</vt:lpstr>
      <vt:lpstr>UHK Research – Research Area Benchmark – Q1 Articles</vt:lpstr>
      <vt:lpstr>UHK Research – Research Area Benchmark – Q1 Articles</vt:lpstr>
      <vt:lpstr>UHK Research – Research Area Benchmark – Total Articles</vt:lpstr>
      <vt:lpstr>UHK Research – Research Area Benchmark – Total Articles</vt:lpstr>
      <vt:lpstr>UHK Research – Research Area Benchmark – Total Articles</vt:lpstr>
      <vt:lpstr>UHK Research – Articles (JCR 2015–2023)</vt:lpstr>
      <vt:lpstr>UHK Research</vt:lpstr>
      <vt:lpstr>UHK – solved projects</vt:lpstr>
      <vt:lpstr>UHK – Other Projects</vt:lpstr>
      <vt:lpstr>UHK – Technology Transfer</vt:lpstr>
      <vt:lpstr>UHK - Technology Transfer</vt:lpstr>
      <vt:lpstr>Future of University of Hradec Králové</vt:lpstr>
      <vt:lpstr>UHK Future Targets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157</cp:revision>
  <cp:lastPrinted>2022-04-28T07:19:16Z</cp:lastPrinted>
  <dcterms:created xsi:type="dcterms:W3CDTF">2020-10-12T08:54:42Z</dcterms:created>
  <dcterms:modified xsi:type="dcterms:W3CDTF">2024-09-12T12:16:13Z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